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2" r:id="rId3"/>
    <p:sldId id="260" r:id="rId4"/>
    <p:sldId id="281" r:id="rId5"/>
    <p:sldId id="280" r:id="rId6"/>
    <p:sldId id="279" r:id="rId7"/>
    <p:sldId id="283" r:id="rId8"/>
    <p:sldId id="299" r:id="rId9"/>
    <p:sldId id="297" r:id="rId10"/>
    <p:sldId id="298" r:id="rId11"/>
    <p:sldId id="300" r:id="rId12"/>
    <p:sldId id="284" r:id="rId13"/>
    <p:sldId id="301" r:id="rId14"/>
    <p:sldId id="302" r:id="rId15"/>
    <p:sldId id="303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496" autoAdjust="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sandoval\Configuraci&#243;n%20local\Temp\informacion%20comparativa%20presentacion-1.xlsx" TargetMode="External"/><Relationship Id="rId2" Type="http://schemas.openxmlformats.org/officeDocument/2006/relationships/image" Target="../media/image21.pn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isandoval\Configuraci&#243;n%20local\Temp\informacion%20comparativa%20presentacion.xlsx" TargetMode="External"/><Relationship Id="rId2" Type="http://schemas.openxmlformats.org/officeDocument/2006/relationships/image" Target="../media/image21.pn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sz="1600" dirty="0" smtClean="0"/>
              <a:t>Montos</a:t>
            </a:r>
            <a:r>
              <a:rPr lang="es-ES" sz="1600" baseline="0" dirty="0" smtClean="0"/>
              <a:t> de Contratación Pública</a:t>
            </a:r>
            <a:endParaRPr lang="es-ES" sz="1600" dirty="0"/>
          </a:p>
        </c:rich>
      </c:tx>
      <c:layout>
        <c:manualLayout>
          <c:xMode val="edge"/>
          <c:yMode val="edge"/>
          <c:x val="0.40506530638296639"/>
          <c:y val="6.274385973081572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2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'MONTOS DE CONTRATACIÓN'!$C$4:$F$4</c:f>
              <c:strCach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2011**</c:v>
                </c:pt>
              </c:strCache>
            </c:strRef>
          </c:cat>
          <c:val>
            <c:numRef>
              <c:f>'MONTOS DE CONTRATACIÓN'!$C$14:$F$14</c:f>
              <c:numCache>
                <c:formatCode>_("$"* #,##0.00_);_("$"* \(#,##0.00\);_("$"* "-"??_);_(@_)</c:formatCode>
                <c:ptCount val="4"/>
                <c:pt idx="0">
                  <c:v>370467486.43999982</c:v>
                </c:pt>
                <c:pt idx="1">
                  <c:v>4039445077.1800127</c:v>
                </c:pt>
                <c:pt idx="2">
                  <c:v>6953845302.6000299</c:v>
                </c:pt>
                <c:pt idx="3">
                  <c:v>5299963811.6100025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2150016"/>
        <c:axId val="112151552"/>
        <c:axId val="0"/>
      </c:bar3DChart>
      <c:catAx>
        <c:axId val="112150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2151552"/>
        <c:crosses val="autoZero"/>
        <c:auto val="1"/>
        <c:lblAlgn val="ctr"/>
        <c:lblOffset val="100"/>
        <c:noMultiLvlLbl val="0"/>
      </c:catAx>
      <c:valAx>
        <c:axId val="112151552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11215001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spPr>
    <a:blipFill>
      <a:blip xmlns:r="http://schemas.openxmlformats.org/officeDocument/2006/relationships" r:embed="rId2"/>
      <a:stretch>
        <a:fillRect/>
      </a:stretch>
    </a:blipFill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s-EC" sz="1400" dirty="0"/>
              <a:t>MONTOS</a:t>
            </a:r>
            <a:r>
              <a:rPr lang="es-EC" sz="1400" baseline="0" dirty="0"/>
              <a:t> DE REBAJA PRESUPUESTARIA</a:t>
            </a:r>
            <a:endParaRPr lang="es-EC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6350"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2.119767179461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96767405124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204070647288485E-3"/>
                  <c:y val="-5.3216292685506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43720615353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'MONTOS DE REBAJA PRESUPUESTARIA'!$C$4:$F$4</c:f>
              <c:strCach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2011**</c:v>
                </c:pt>
              </c:strCache>
            </c:strRef>
          </c:cat>
          <c:val>
            <c:numRef>
              <c:f>'MONTOS DE REBAJA PRESUPUESTARIA'!$C$5:$F$5</c:f>
              <c:numCache>
                <c:formatCode>_("$"* #,##0.00_);_("$"* \(#,##0.00\);_("$"* "-"??_);_(@_)</c:formatCode>
                <c:ptCount val="4"/>
                <c:pt idx="0">
                  <c:v>21693983.09999999</c:v>
                </c:pt>
                <c:pt idx="1">
                  <c:v>207613319.87000018</c:v>
                </c:pt>
                <c:pt idx="2">
                  <c:v>480013448.71999621</c:v>
                </c:pt>
                <c:pt idx="3">
                  <c:v>164514336.49000034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gapDepth val="245"/>
        <c:shape val="cylinder"/>
        <c:axId val="112269184"/>
        <c:axId val="112270720"/>
        <c:axId val="0"/>
      </c:bar3DChart>
      <c:catAx>
        <c:axId val="1122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2270720"/>
        <c:crosses val="autoZero"/>
        <c:auto val="1"/>
        <c:lblAlgn val="ctr"/>
        <c:lblOffset val="100"/>
        <c:noMultiLvlLbl val="0"/>
      </c:catAx>
      <c:valAx>
        <c:axId val="11227072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1226918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spPr>
    <a:blipFill>
      <a:blip xmlns:r="http://schemas.openxmlformats.org/officeDocument/2006/relationships" r:embed="rId2"/>
      <a:stretch>
        <a:fillRect/>
      </a:stretch>
    </a:blipFill>
    <a:effectLst>
      <a:innerShdw blurRad="63500" dist="50800" dir="13500000">
        <a:prstClr val="black">
          <a:alpha val="50000"/>
        </a:prstClr>
      </a:innerShdw>
    </a:effectLst>
  </c:spPr>
  <c:externalData r:id="rId3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7141D-818D-4625-A61D-D74E4D3771FB}" type="doc">
      <dgm:prSet loTypeId="urn:microsoft.com/office/officeart/2005/8/layout/hList2" loCatId="list" qsTypeId="urn:microsoft.com/office/officeart/2005/8/quickstyle/3d2" qsCatId="3D" csTypeId="urn:microsoft.com/office/officeart/2005/8/colors/accent0_3" csCatId="mainScheme" phldr="1"/>
      <dgm:spPr>
        <a:scene3d>
          <a:camera prst="orthographicFront"/>
          <a:lightRig rig="contrasting" dir="t">
            <a:rot lat="0" lon="0" rev="7800000"/>
          </a:lightRig>
        </a:scene3d>
      </dgm:spPr>
      <dgm:t>
        <a:bodyPr/>
        <a:lstStyle/>
        <a:p>
          <a:endParaRPr lang="es-ES"/>
        </a:p>
      </dgm:t>
    </dgm:pt>
    <dgm:pt modelId="{7ADBA55C-D25F-434F-96A5-6DF612F7D11D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Calidad de gasto público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67FCEFBF-72C1-4D03-BE19-808E6F3A7741}" type="parTrans" cxnId="{304FEF16-ABCA-4F0D-AB00-874A13ED5B6A}">
      <dgm:prSet/>
      <dgm:spPr>
        <a:sp3d>
          <a:bevelT w="139700" h="139700"/>
        </a:sp3d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8E628EE4-9E77-479C-AB60-B3ABC24E36EC}" type="sibTrans" cxnId="{304FEF16-ABCA-4F0D-AB00-874A13ED5B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E363E4-BEAB-4A09-954B-D5CCB530607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Transparencia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34580451-7C2B-4F86-812E-D34669A7742C}" type="parTrans" cxnId="{2CCCDD3D-A837-46AA-9BE2-8D923371377A}">
      <dgm:prSet/>
      <dgm:spPr>
        <a:sp3d>
          <a:bevelT w="139700" h="139700"/>
        </a:sp3d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4830D8AC-E049-4C45-BD4E-0B595F210D50}" type="sibTrans" cxnId="{2CCCDD3D-A837-46AA-9BE2-8D923371377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46DC4C-F7B8-45E3-BBB2-7EAE5FB6359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Dinamización de la producción nacional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4B563806-E642-4C26-9C18-EFCCA8DD4ADE}" type="parTrans" cxnId="{7572EE5A-2CBD-4FCB-AE0F-0B408D1E18BD}">
      <dgm:prSet/>
      <dgm:spPr>
        <a:sp3d>
          <a:bevelT w="139700" h="139700"/>
        </a:sp3d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2EF2FFAC-1F25-4CBA-8D23-8367BA9032EF}" type="sibTrans" cxnId="{7572EE5A-2CBD-4FCB-AE0F-0B408D1E18B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E2B30C-455E-4F29-B749-4E19ACC28B7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Participación de artesanos y MYPES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1030CEF7-E006-4699-8D48-047EB4B71092}" type="parTrans" cxnId="{11320F88-90E5-4FF3-B65F-A98CF0A450D1}">
      <dgm:prSet/>
      <dgm:spPr>
        <a:sp3d>
          <a:bevelT w="139700" h="139700"/>
        </a:sp3d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AC8380C0-DCC9-4FC4-94FC-9BF2F38DDB38}" type="sibTrans" cxnId="{11320F88-90E5-4FF3-B65F-A98CF0A450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3F5127-276A-49D7-961D-4FF50C9F3EC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Procesos de contratación modernos, ágiles y simples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6E0F5FC4-FFAE-4136-8488-405873906700}" type="parTrans" cxnId="{4E7F53B5-D2C6-4701-BE02-B8396800F900}">
      <dgm:prSet/>
      <dgm:spPr>
        <a:sp3d>
          <a:bevelT w="139700" h="139700"/>
        </a:sp3d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C9260B9B-B8A8-45C0-AD4D-F035224B080F}" type="sibTrans" cxnId="{4E7F53B5-D2C6-4701-BE02-B8396800F9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B3F6DE-77E0-4356-91A8-0E829F2122F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Veeduría ciudadana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03890FA7-ED7A-4B3B-8F66-19F7C21811AD}" type="parTrans" cxnId="{8408FD93-859D-42D2-A026-C52EF345BA26}">
      <dgm:prSet/>
      <dgm:spPr>
        <a:sp3d>
          <a:bevelT w="139700" h="139700"/>
        </a:sp3d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6034879B-4B05-47D0-83C6-0901C71F69AD}" type="sibTrans" cxnId="{8408FD93-859D-42D2-A026-C52EF345BA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040D6A-CE82-41E4-97C1-0CD660D15C9A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Proveedores confiables y competitivos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9521C162-46C8-429B-9D31-FB66145B2AB2}" type="parTrans" cxnId="{9AA0448F-254B-4331-B913-6D49FFEE9A90}">
      <dgm:prSet/>
      <dgm:spPr>
        <a:sp3d>
          <a:bevelT w="139700" h="139700"/>
        </a:sp3d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0F68884D-6922-4B34-A1F7-D289EFD1561D}" type="sibTrans" cxnId="{9AA0448F-254B-4331-B913-6D49FFEE9A9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E1F6E0-9AC3-4032-A568-2C143F0B4B7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  <a:sp3d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000" b="0" dirty="0" smtClean="0">
              <a:solidFill>
                <a:schemeClr val="tx1"/>
              </a:solidFill>
              <a:latin typeface="Baskerville Old Face" pitchFamily="18" charset="0"/>
            </a:rPr>
            <a:t>Coordinación de la contratación pública con los sistemas de planificación y presupuestos del Gobierno</a:t>
          </a:r>
          <a:endParaRPr lang="es-ES" sz="20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81CA3EE8-60A4-43F0-BA1F-17A6FB0C5732}" type="parTrans" cxnId="{7FB44297-DAE9-415C-8FE6-274980715919}">
      <dgm:prSet/>
      <dgm:spPr>
        <a:sp3d>
          <a:bevelT w="139700" h="139700"/>
        </a:sp3d>
      </dgm:spPr>
      <dgm:t>
        <a:bodyPr/>
        <a:lstStyle/>
        <a:p>
          <a:endParaRPr lang="es-ES" dirty="0"/>
        </a:p>
      </dgm:t>
    </dgm:pt>
    <dgm:pt modelId="{B648DF49-4851-47C9-BAB4-C5E76B40A420}" type="sibTrans" cxnId="{7FB44297-DAE9-415C-8FE6-274980715919}">
      <dgm:prSet/>
      <dgm:spPr/>
      <dgm:t>
        <a:bodyPr/>
        <a:lstStyle/>
        <a:p>
          <a:endParaRPr lang="es-ES"/>
        </a:p>
      </dgm:t>
    </dgm:pt>
    <dgm:pt modelId="{F210F446-AACE-4300-A913-8525E1D99973}">
      <dgm:prSet phldrT="[Texto]" custT="1"/>
      <dgm:spPr>
        <a:sp3d>
          <a:bevelT w="139700" h="139700"/>
        </a:sp3d>
      </dgm:spPr>
      <dgm:t>
        <a:bodyPr/>
        <a:lstStyle/>
        <a:p>
          <a:r>
            <a:rPr lang="es-ES" sz="4800" dirty="0" smtClean="0">
              <a:solidFill>
                <a:schemeClr val="tx2">
                  <a:lumMod val="50000"/>
                </a:schemeClr>
              </a:solidFill>
            </a:rPr>
            <a:t>Objetivos</a:t>
          </a:r>
          <a:endParaRPr lang="es-ES" sz="4800" dirty="0">
            <a:solidFill>
              <a:schemeClr val="tx2">
                <a:lumMod val="50000"/>
              </a:schemeClr>
            </a:solidFill>
          </a:endParaRPr>
        </a:p>
      </dgm:t>
    </dgm:pt>
    <dgm:pt modelId="{BD433685-5621-4A61-8A44-521ACD173467}" type="sibTrans" cxnId="{E063CDA1-56B3-4A38-896B-5A4FC727BB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5606EDE-E3A9-439A-8E4D-8B1D167514FC}" type="parTrans" cxnId="{E063CDA1-56B3-4A38-896B-5A4FC727BB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22704D3-72DB-43D9-A1A8-5BBB7D21922F}" type="pres">
      <dgm:prSet presAssocID="{F967141D-818D-4625-A61D-D74E4D3771F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E9033A-A8FE-4375-BD9E-B814DAE990BE}" type="pres">
      <dgm:prSet presAssocID="{F210F446-AACE-4300-A913-8525E1D9997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FB070-7877-4EB0-9727-7DCDD8AD3B6C}" type="pres">
      <dgm:prSet presAssocID="{F210F446-AACE-4300-A913-8525E1D99973}" presName="imag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7C35DFB-9F35-4DF9-A1AD-366C01C204E7}" type="pres">
      <dgm:prSet presAssocID="{F210F446-AACE-4300-A913-8525E1D99973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A7D1D-30C5-4906-9D1D-A7751239E4D7}" type="pres">
      <dgm:prSet presAssocID="{F210F446-AACE-4300-A913-8525E1D99973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89B069-8D22-4039-8894-E8DEAA92F04E}" type="presOf" srcId="{DE040D6A-CE82-41E4-97C1-0CD660D15C9A}" destId="{87C35DFB-9F35-4DF9-A1AD-366C01C204E7}" srcOrd="0" destOrd="6" presId="urn:microsoft.com/office/officeart/2005/8/layout/hList2"/>
    <dgm:cxn modelId="{9AA0448F-254B-4331-B913-6D49FFEE9A90}" srcId="{F210F446-AACE-4300-A913-8525E1D99973}" destId="{DE040D6A-CE82-41E4-97C1-0CD660D15C9A}" srcOrd="6" destOrd="0" parTransId="{9521C162-46C8-429B-9D31-FB66145B2AB2}" sibTransId="{0F68884D-6922-4B34-A1F7-D289EFD1561D}"/>
    <dgm:cxn modelId="{3BBA2E8A-7C01-449C-962D-E7C837CEBFE5}" type="presOf" srcId="{6B3F5127-276A-49D7-961D-4FF50C9F3ECC}" destId="{87C35DFB-9F35-4DF9-A1AD-366C01C204E7}" srcOrd="0" destOrd="4" presId="urn:microsoft.com/office/officeart/2005/8/layout/hList2"/>
    <dgm:cxn modelId="{1241F587-938B-45DC-A958-AB62E3585467}" type="presOf" srcId="{21B3F6DE-77E0-4356-91A8-0E829F2122F4}" destId="{87C35DFB-9F35-4DF9-A1AD-366C01C204E7}" srcOrd="0" destOrd="5" presId="urn:microsoft.com/office/officeart/2005/8/layout/hList2"/>
    <dgm:cxn modelId="{5AB57A04-D3B1-447D-B98F-A3A7A52BC43E}" type="presOf" srcId="{ECE363E4-BEAB-4A09-954B-D5CCB530607B}" destId="{87C35DFB-9F35-4DF9-A1AD-366C01C204E7}" srcOrd="0" destOrd="1" presId="urn:microsoft.com/office/officeart/2005/8/layout/hList2"/>
    <dgm:cxn modelId="{7FB44297-DAE9-415C-8FE6-274980715919}" srcId="{F210F446-AACE-4300-A913-8525E1D99973}" destId="{60E1F6E0-9AC3-4032-A568-2C143F0B4B7E}" srcOrd="7" destOrd="0" parTransId="{81CA3EE8-60A4-43F0-BA1F-17A6FB0C5732}" sibTransId="{B648DF49-4851-47C9-BAB4-C5E76B40A420}"/>
    <dgm:cxn modelId="{6B72ACA7-68EE-4B40-A524-1DA7D85223FC}" type="presOf" srcId="{60E1F6E0-9AC3-4032-A568-2C143F0B4B7E}" destId="{87C35DFB-9F35-4DF9-A1AD-366C01C204E7}" srcOrd="0" destOrd="7" presId="urn:microsoft.com/office/officeart/2005/8/layout/hList2"/>
    <dgm:cxn modelId="{1F4A908A-9679-44F4-9A7F-728802EDDAC9}" type="presOf" srcId="{61E2B30C-455E-4F29-B749-4E19ACC28B77}" destId="{87C35DFB-9F35-4DF9-A1AD-366C01C204E7}" srcOrd="0" destOrd="3" presId="urn:microsoft.com/office/officeart/2005/8/layout/hList2"/>
    <dgm:cxn modelId="{4E7F53B5-D2C6-4701-BE02-B8396800F900}" srcId="{F210F446-AACE-4300-A913-8525E1D99973}" destId="{6B3F5127-276A-49D7-961D-4FF50C9F3ECC}" srcOrd="4" destOrd="0" parTransId="{6E0F5FC4-FFAE-4136-8488-405873906700}" sibTransId="{C9260B9B-B8A8-45C0-AD4D-F035224B080F}"/>
    <dgm:cxn modelId="{071019C9-C14B-4522-86A9-F4709631ADEA}" type="presOf" srcId="{7ADBA55C-D25F-434F-96A5-6DF612F7D11D}" destId="{87C35DFB-9F35-4DF9-A1AD-366C01C204E7}" srcOrd="0" destOrd="0" presId="urn:microsoft.com/office/officeart/2005/8/layout/hList2"/>
    <dgm:cxn modelId="{7988E5E2-74EE-4FD9-B6A8-C156E79CC2AF}" type="presOf" srcId="{F210F446-AACE-4300-A913-8525E1D99973}" destId="{6EBA7D1D-30C5-4906-9D1D-A7751239E4D7}" srcOrd="0" destOrd="0" presId="urn:microsoft.com/office/officeart/2005/8/layout/hList2"/>
    <dgm:cxn modelId="{E063CDA1-56B3-4A38-896B-5A4FC727BBBC}" srcId="{F967141D-818D-4625-A61D-D74E4D3771FB}" destId="{F210F446-AACE-4300-A913-8525E1D99973}" srcOrd="0" destOrd="0" parTransId="{05606EDE-E3A9-439A-8E4D-8B1D167514FC}" sibTransId="{BD433685-5621-4A61-8A44-521ACD173467}"/>
    <dgm:cxn modelId="{78D7BCFB-4EF6-416E-A2F8-B6313D2C59CC}" type="presOf" srcId="{0346DC4C-F7B8-45E3-BBB2-7EAE5FB63597}" destId="{87C35DFB-9F35-4DF9-A1AD-366C01C204E7}" srcOrd="0" destOrd="2" presId="urn:microsoft.com/office/officeart/2005/8/layout/hList2"/>
    <dgm:cxn modelId="{A7208584-2A15-48FF-8CEC-66D72C2BDBEB}" type="presOf" srcId="{F967141D-818D-4625-A61D-D74E4D3771FB}" destId="{122704D3-72DB-43D9-A1A8-5BBB7D21922F}" srcOrd="0" destOrd="0" presId="urn:microsoft.com/office/officeart/2005/8/layout/hList2"/>
    <dgm:cxn modelId="{304FEF16-ABCA-4F0D-AB00-874A13ED5B6A}" srcId="{F210F446-AACE-4300-A913-8525E1D99973}" destId="{7ADBA55C-D25F-434F-96A5-6DF612F7D11D}" srcOrd="0" destOrd="0" parTransId="{67FCEFBF-72C1-4D03-BE19-808E6F3A7741}" sibTransId="{8E628EE4-9E77-479C-AB60-B3ABC24E36EC}"/>
    <dgm:cxn modelId="{8408FD93-859D-42D2-A026-C52EF345BA26}" srcId="{F210F446-AACE-4300-A913-8525E1D99973}" destId="{21B3F6DE-77E0-4356-91A8-0E829F2122F4}" srcOrd="5" destOrd="0" parTransId="{03890FA7-ED7A-4B3B-8F66-19F7C21811AD}" sibTransId="{6034879B-4B05-47D0-83C6-0901C71F69AD}"/>
    <dgm:cxn modelId="{7572EE5A-2CBD-4FCB-AE0F-0B408D1E18BD}" srcId="{F210F446-AACE-4300-A913-8525E1D99973}" destId="{0346DC4C-F7B8-45E3-BBB2-7EAE5FB63597}" srcOrd="2" destOrd="0" parTransId="{4B563806-E642-4C26-9C18-EFCCA8DD4ADE}" sibTransId="{2EF2FFAC-1F25-4CBA-8D23-8367BA9032EF}"/>
    <dgm:cxn modelId="{2CCCDD3D-A837-46AA-9BE2-8D923371377A}" srcId="{F210F446-AACE-4300-A913-8525E1D99973}" destId="{ECE363E4-BEAB-4A09-954B-D5CCB530607B}" srcOrd="1" destOrd="0" parTransId="{34580451-7C2B-4F86-812E-D34669A7742C}" sibTransId="{4830D8AC-E049-4C45-BD4E-0B595F210D50}"/>
    <dgm:cxn modelId="{11320F88-90E5-4FF3-B65F-A98CF0A450D1}" srcId="{F210F446-AACE-4300-A913-8525E1D99973}" destId="{61E2B30C-455E-4F29-B749-4E19ACC28B77}" srcOrd="3" destOrd="0" parTransId="{1030CEF7-E006-4699-8D48-047EB4B71092}" sibTransId="{AC8380C0-DCC9-4FC4-94FC-9BF2F38DDB38}"/>
    <dgm:cxn modelId="{30F3B1CC-7715-496A-BAE2-2CBA091B2622}" type="presParOf" srcId="{122704D3-72DB-43D9-A1A8-5BBB7D21922F}" destId="{ACE9033A-A8FE-4375-BD9E-B814DAE990BE}" srcOrd="0" destOrd="0" presId="urn:microsoft.com/office/officeart/2005/8/layout/hList2"/>
    <dgm:cxn modelId="{29B22178-1540-4CCD-81CC-0EF4C1ED5456}" type="presParOf" srcId="{ACE9033A-A8FE-4375-BD9E-B814DAE990BE}" destId="{DE2FB070-7877-4EB0-9727-7DCDD8AD3B6C}" srcOrd="0" destOrd="0" presId="urn:microsoft.com/office/officeart/2005/8/layout/hList2"/>
    <dgm:cxn modelId="{4BD16BEE-F9F8-443C-8EFF-00EAE71B7722}" type="presParOf" srcId="{ACE9033A-A8FE-4375-BD9E-B814DAE990BE}" destId="{87C35DFB-9F35-4DF9-A1AD-366C01C204E7}" srcOrd="1" destOrd="0" presId="urn:microsoft.com/office/officeart/2005/8/layout/hList2"/>
    <dgm:cxn modelId="{8E1C0F67-2576-4D1B-A54B-735C0B21E788}" type="presParOf" srcId="{ACE9033A-A8FE-4375-BD9E-B814DAE990BE}" destId="{6EBA7D1D-30C5-4906-9D1D-A7751239E4D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A7D1D-30C5-4906-9D1D-A7751239E4D7}">
      <dsp:nvSpPr>
        <dsp:cNvPr id="0" name=""/>
        <dsp:cNvSpPr/>
      </dsp:nvSpPr>
      <dsp:spPr>
        <a:xfrm rot="16200000">
          <a:off x="-1217622" y="2676840"/>
          <a:ext cx="3966443" cy="83905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40000" bIns="0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>
              <a:solidFill>
                <a:schemeClr val="tx2">
                  <a:lumMod val="50000"/>
                </a:schemeClr>
              </a:solidFill>
            </a:rPr>
            <a:t>Objetivos</a:t>
          </a:r>
          <a:endParaRPr lang="es-ES" sz="4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-1217622" y="2676840"/>
        <a:ext cx="3966443" cy="839055"/>
      </dsp:txXfrm>
    </dsp:sp>
    <dsp:sp modelId="{87C35DFB-9F35-4DF9-A1AD-366C01C204E7}">
      <dsp:nvSpPr>
        <dsp:cNvPr id="0" name=""/>
        <dsp:cNvSpPr/>
      </dsp:nvSpPr>
      <dsp:spPr>
        <a:xfrm>
          <a:off x="1185126" y="1113146"/>
          <a:ext cx="6533697" cy="39664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contrasting" dir="t">
            <a:rot lat="0" lon="0" rev="78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74000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Calidad de gasto público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Transparencia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Dinamización de la producción nacional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Participación de artesanos y MYPES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Procesos de contratación modernos, ágiles y simples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Veeduría ciudadana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Proveedores confiables y competitivos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Baskerville Old Face" pitchFamily="18" charset="0"/>
            </a:rPr>
            <a:t>Coordinación de la contratación pública con los sistemas de planificación y presupuestos del Gobierno</a:t>
          </a:r>
          <a:endParaRPr lang="es-ES" sz="2000" b="0" kern="1200" dirty="0">
            <a:solidFill>
              <a:schemeClr val="tx1"/>
            </a:solidFill>
            <a:latin typeface="Baskerville Old Face" pitchFamily="18" charset="0"/>
          </a:endParaRPr>
        </a:p>
      </dsp:txBody>
      <dsp:txXfrm>
        <a:off x="1185126" y="1113146"/>
        <a:ext cx="6533697" cy="3966443"/>
      </dsp:txXfrm>
    </dsp:sp>
    <dsp:sp modelId="{DE2FB070-7877-4EB0-9727-7DCDD8AD3B6C}">
      <dsp:nvSpPr>
        <dsp:cNvPr id="0" name=""/>
        <dsp:cNvSpPr/>
      </dsp:nvSpPr>
      <dsp:spPr>
        <a:xfrm>
          <a:off x="346071" y="5593"/>
          <a:ext cx="1678110" cy="167811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52938-688E-4F41-AE5C-FB6193D487F1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0FF9F-6DC0-4C18-A837-2C51BD9BF2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143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ECC68-DE91-42E0-B95B-3E413E3D4BA8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9734-9BA2-43B5-A87D-6CB4174B6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1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0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s-ES" sz="1050" dirty="0" smtClean="0"/>
              <a:t>Durante el 2010 y 2011: 166 empresas pasaron de micro a grandes,</a:t>
            </a:r>
            <a:r>
              <a:rPr lang="es-ES" sz="1050" baseline="0" dirty="0" smtClean="0"/>
              <a:t> 8 a medianas y 88 a pequeñas</a:t>
            </a:r>
            <a:endParaRPr lang="es-ES" sz="105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43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9734-9BA2-43B5-A87D-6CB4174B6F3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0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4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5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76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0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2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2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14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94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5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81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2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3ACC9-46C5-4352-A638-AEB7AB81F89D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B0C8-14E8-4F18-B4F1-5C9447931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74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compraspublicas.gov.e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2132856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ES" sz="3200" b="1" dirty="0" smtClean="0">
                <a:latin typeface="Baskerville Old Face" pitchFamily="18" charset="0"/>
              </a:rPr>
              <a:t>SISTEMA NACIONAL DE CONTRATACIÓN PÚBLICA  ECUADOR</a:t>
            </a:r>
            <a:endParaRPr lang="es-ES" sz="3200" dirty="0">
              <a:latin typeface="Baskerville Old Face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87724" y="54017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askerville Old Face" pitchFamily="18" charset="0"/>
              </a:rPr>
              <a:t>Agosto - 2011</a:t>
            </a:r>
            <a:endParaRPr lang="es-E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968625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Capacitación Virtual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8313" y="1514475"/>
            <a:ext cx="9147175" cy="1292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C" sz="2000" b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También tenemos el portal de capacitación virtual desarrollado sobre </a:t>
            </a:r>
            <a:r>
              <a:rPr lang="es-EC" sz="2000" b="1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Moodle</a:t>
            </a:r>
            <a:r>
              <a:rPr lang="es-EC" sz="2000" b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 (E-</a:t>
            </a:r>
            <a:r>
              <a:rPr lang="es-EC" sz="2000" b="1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learning</a:t>
            </a:r>
            <a:r>
              <a:rPr lang="es-EC" sz="2000" b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 de software libre)</a:t>
            </a:r>
          </a:p>
          <a:p>
            <a:pPr>
              <a:defRPr/>
            </a:pPr>
            <a:endParaRPr lang="es-EC" sz="2000" b="1" dirty="0">
              <a:solidFill>
                <a:schemeClr val="tx2"/>
              </a:solidFill>
              <a:latin typeface="Arial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es-ES" b="1" dirty="0">
              <a:solidFill>
                <a:schemeClr val="bg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4043"/>
            <a:ext cx="6431632" cy="402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1154"/>
            <a:ext cx="5131859" cy="320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9" y="1340768"/>
            <a:ext cx="6175582" cy="480131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EC" sz="2000" b="1" dirty="0">
                <a:solidFill>
                  <a:srgbClr val="05195B"/>
                </a:solidFill>
              </a:rPr>
              <a:t>Contamos con:</a:t>
            </a:r>
          </a:p>
          <a:p>
            <a:pPr algn="l"/>
            <a:endParaRPr lang="es-EC" sz="2200" b="1" dirty="0">
              <a:solidFill>
                <a:srgbClr val="05195B"/>
              </a:solidFill>
            </a:endParaRPr>
          </a:p>
          <a:p>
            <a:pPr algn="l">
              <a:buFontTx/>
              <a:buChar char="•"/>
            </a:pPr>
            <a:r>
              <a:rPr lang="es-EC" sz="2200" b="1" dirty="0" smtClean="0">
                <a:solidFill>
                  <a:srgbClr val="05195B"/>
                </a:solidFill>
              </a:rPr>
              <a:t>  6 Servidores tipo BLADE</a:t>
            </a:r>
          </a:p>
          <a:p>
            <a:pPr algn="l">
              <a:buFontTx/>
              <a:buChar char="•"/>
            </a:pPr>
            <a:r>
              <a:rPr lang="es-EC" sz="2200" b="1" dirty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 Balanceador de carga</a:t>
            </a:r>
          </a:p>
          <a:p>
            <a:pPr algn="l">
              <a:buFontTx/>
              <a:buChar char="•"/>
            </a:pPr>
            <a:r>
              <a:rPr lang="es-EC" sz="2200" b="1" dirty="0" smtClean="0">
                <a:solidFill>
                  <a:srgbClr val="05195B"/>
                </a:solidFill>
              </a:rPr>
              <a:t>  Firewall de aplicación</a:t>
            </a:r>
          </a:p>
          <a:p>
            <a:pPr algn="l">
              <a:buFontTx/>
              <a:buChar char="•"/>
            </a:pPr>
            <a:r>
              <a:rPr lang="es-EC" sz="2200" b="1" dirty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 Equipamiento de seguridad ( firewall, IPS, </a:t>
            </a:r>
            <a:endParaRPr lang="es-EC" sz="2200" b="1" dirty="0" smtClean="0">
              <a:solidFill>
                <a:srgbClr val="05195B"/>
              </a:solidFill>
            </a:endParaRPr>
          </a:p>
          <a:p>
            <a:pPr algn="l"/>
            <a:r>
              <a:rPr lang="es-EC" sz="2200" b="1" dirty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  </a:t>
            </a:r>
            <a:r>
              <a:rPr lang="es-EC" sz="2200" b="1" dirty="0" smtClean="0">
                <a:solidFill>
                  <a:srgbClr val="05195B"/>
                </a:solidFill>
              </a:rPr>
              <a:t> antivirus</a:t>
            </a:r>
            <a:r>
              <a:rPr lang="es-EC" sz="2200" b="1" dirty="0" smtClean="0">
                <a:solidFill>
                  <a:srgbClr val="05195B"/>
                </a:solidFill>
              </a:rPr>
              <a:t>) </a:t>
            </a:r>
            <a:endParaRPr lang="es-EC" sz="2200" b="1" dirty="0">
              <a:solidFill>
                <a:srgbClr val="05195B"/>
              </a:solidFill>
            </a:endParaRPr>
          </a:p>
          <a:p>
            <a:pPr algn="l">
              <a:buFontTx/>
              <a:buChar char="•"/>
            </a:pPr>
            <a:r>
              <a:rPr lang="es-EC" sz="2200" b="1" dirty="0">
                <a:solidFill>
                  <a:srgbClr val="05195B"/>
                </a:solidFill>
              </a:rPr>
              <a:t>  </a:t>
            </a:r>
            <a:r>
              <a:rPr lang="es-EC" sz="2200" b="1" dirty="0" smtClean="0">
                <a:solidFill>
                  <a:srgbClr val="05195B"/>
                </a:solidFill>
              </a:rPr>
              <a:t>Sistema </a:t>
            </a:r>
            <a:r>
              <a:rPr lang="es-EC" sz="2200" b="1" dirty="0">
                <a:solidFill>
                  <a:srgbClr val="05195B"/>
                </a:solidFill>
              </a:rPr>
              <a:t>de </a:t>
            </a:r>
            <a:r>
              <a:rPr lang="es-EC" sz="2200" b="1" dirty="0" smtClean="0">
                <a:solidFill>
                  <a:srgbClr val="05195B"/>
                </a:solidFill>
              </a:rPr>
              <a:t>Almace</a:t>
            </a:r>
            <a:r>
              <a:rPr lang="es-EC" sz="2200" b="1" dirty="0" smtClean="0">
                <a:solidFill>
                  <a:srgbClr val="05195B"/>
                </a:solidFill>
              </a:rPr>
              <a:t>na</a:t>
            </a:r>
            <a:r>
              <a:rPr lang="es-EC" sz="2200" b="1" dirty="0" smtClean="0">
                <a:solidFill>
                  <a:srgbClr val="05195B"/>
                </a:solidFill>
              </a:rPr>
              <a:t>miento </a:t>
            </a:r>
            <a:r>
              <a:rPr lang="es-EC" sz="2200" b="1" dirty="0" smtClean="0">
                <a:solidFill>
                  <a:srgbClr val="05195B"/>
                </a:solidFill>
              </a:rPr>
              <a:t>de 12 TB </a:t>
            </a:r>
            <a:r>
              <a:rPr lang="es-EC" sz="2200" b="1" dirty="0" smtClean="0">
                <a:solidFill>
                  <a:srgbClr val="05195B"/>
                </a:solidFill>
              </a:rPr>
              <a:t> con   </a:t>
            </a:r>
            <a:endParaRPr lang="es-EC" sz="2200" b="1" dirty="0" smtClean="0">
              <a:solidFill>
                <a:srgbClr val="05195B"/>
              </a:solidFill>
            </a:endParaRPr>
          </a:p>
          <a:p>
            <a:pPr algn="l"/>
            <a:r>
              <a:rPr lang="es-EC" sz="2200" b="1" dirty="0" smtClean="0">
                <a:solidFill>
                  <a:srgbClr val="05195B"/>
                </a:solidFill>
              </a:rPr>
              <a:t>    capacidad para </a:t>
            </a:r>
            <a:r>
              <a:rPr lang="es-EC" sz="2200" b="1" dirty="0">
                <a:solidFill>
                  <a:srgbClr val="05195B"/>
                </a:solidFill>
              </a:rPr>
              <a:t>90 TB</a:t>
            </a:r>
          </a:p>
          <a:p>
            <a:pPr algn="l">
              <a:buFontTx/>
              <a:buChar char="•"/>
            </a:pPr>
            <a:r>
              <a:rPr lang="es-EC" sz="2200" b="1" dirty="0">
                <a:solidFill>
                  <a:srgbClr val="05195B"/>
                </a:solidFill>
              </a:rPr>
              <a:t>  Librería de </a:t>
            </a:r>
            <a:r>
              <a:rPr lang="es-EC" sz="2200" b="1" dirty="0" smtClean="0">
                <a:solidFill>
                  <a:srgbClr val="05195B"/>
                </a:solidFill>
              </a:rPr>
              <a:t>Respaldos</a:t>
            </a:r>
          </a:p>
          <a:p>
            <a:pPr algn="l">
              <a:buFontTx/>
              <a:buChar char="•"/>
            </a:pPr>
            <a:r>
              <a:rPr lang="es-EC" sz="2200" b="1" dirty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 Sistema de envío de </a:t>
            </a:r>
          </a:p>
          <a:p>
            <a:pPr algn="l"/>
            <a:r>
              <a:rPr lang="es-EC" sz="2200" b="1" dirty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   correos masivos</a:t>
            </a:r>
            <a:r>
              <a:rPr lang="es-EC" sz="2200" b="1" dirty="0" smtClean="0">
                <a:solidFill>
                  <a:srgbClr val="05195B"/>
                </a:solidFill>
              </a:rPr>
              <a:t> </a:t>
            </a:r>
          </a:p>
          <a:p>
            <a:pPr algn="l">
              <a:buFontTx/>
              <a:buChar char="•"/>
            </a:pPr>
            <a:r>
              <a:rPr lang="es-EC" sz="2200" b="1" dirty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Todo </a:t>
            </a:r>
            <a:r>
              <a:rPr lang="es-EC" sz="2200" b="1" dirty="0" smtClean="0">
                <a:solidFill>
                  <a:srgbClr val="05195B"/>
                </a:solidFill>
              </a:rPr>
              <a:t>el </a:t>
            </a:r>
            <a:r>
              <a:rPr lang="es-EC" sz="2200" b="1" dirty="0" smtClean="0">
                <a:solidFill>
                  <a:srgbClr val="05195B"/>
                </a:solidFill>
              </a:rPr>
              <a:t>equipamiento</a:t>
            </a:r>
          </a:p>
          <a:p>
            <a:pPr algn="l"/>
            <a:r>
              <a:rPr lang="es-EC" sz="2200" b="1" dirty="0" smtClean="0">
                <a:solidFill>
                  <a:srgbClr val="05195B"/>
                </a:solidFill>
              </a:rPr>
              <a:t>     es</a:t>
            </a:r>
            <a:r>
              <a:rPr lang="es-EC" sz="2200" b="1" dirty="0" smtClean="0">
                <a:solidFill>
                  <a:srgbClr val="05195B"/>
                </a:solidFill>
              </a:rPr>
              <a:t> </a:t>
            </a:r>
            <a:r>
              <a:rPr lang="es-EC" sz="2200" b="1" dirty="0" smtClean="0">
                <a:solidFill>
                  <a:srgbClr val="05195B"/>
                </a:solidFill>
              </a:rPr>
              <a:t>redundante</a:t>
            </a:r>
            <a:r>
              <a:rPr lang="es-EC" sz="2200" b="1" dirty="0" smtClean="0">
                <a:solidFill>
                  <a:srgbClr val="05195B"/>
                </a:solidFill>
              </a:rPr>
              <a:t>.</a:t>
            </a:r>
            <a:endParaRPr lang="es-ES" sz="2200" b="1" dirty="0">
              <a:solidFill>
                <a:srgbClr val="05195B"/>
              </a:solidFill>
            </a:endParaRPr>
          </a:p>
        </p:txBody>
      </p:sp>
      <p:pic>
        <p:nvPicPr>
          <p:cNvPr id="6" name="Picture 3" descr="BLADE SERV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592288" cy="51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LADE 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312368" cy="27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968625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INFRAESTRUCTURA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552" y="1646798"/>
            <a:ext cx="7992888" cy="35394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El SOCE trabaja con </a:t>
            </a:r>
            <a:r>
              <a:rPr lang="es-EC" sz="2400" b="1" dirty="0" err="1" smtClean="0">
                <a:solidFill>
                  <a:srgbClr val="05195B"/>
                </a:solidFill>
              </a:rPr>
              <a:t>PostgreSQL</a:t>
            </a:r>
            <a:r>
              <a:rPr lang="es-EC" sz="2400" b="1" dirty="0" smtClean="0">
                <a:solidFill>
                  <a:srgbClr val="05195B"/>
                </a:solidFill>
              </a:rPr>
              <a:t> versión 9.0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Se utiliza la misma opción de replicación que  maneja esta versión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Antes se utilizaba </a:t>
            </a:r>
            <a:r>
              <a:rPr lang="es-EC" sz="2800" b="1" dirty="0" err="1" smtClean="0">
                <a:solidFill>
                  <a:srgbClr val="05195B"/>
                </a:solidFill>
              </a:rPr>
              <a:t>Slony</a:t>
            </a:r>
            <a:endParaRPr lang="es-EC" sz="2800" b="1" dirty="0" smtClean="0">
              <a:solidFill>
                <a:srgbClr val="05195B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Para la administración de las conexiones a la base de datos se utiliza, </a:t>
            </a:r>
            <a:r>
              <a:rPr lang="es-EC" sz="2800" b="1" dirty="0" err="1" smtClean="0">
                <a:solidFill>
                  <a:srgbClr val="05195B"/>
                </a:solidFill>
              </a:rPr>
              <a:t>PgBouncer</a:t>
            </a:r>
            <a:r>
              <a:rPr lang="es-EC" sz="2400" b="1" dirty="0" smtClean="0">
                <a:solidFill>
                  <a:srgbClr val="05195B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El afinamiento como en toda base de datos es muy importante.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C" sz="2400" b="1" dirty="0" smtClean="0">
              <a:solidFill>
                <a:srgbClr val="05195B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968625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Base de datos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552" y="1646798"/>
            <a:ext cx="7992888" cy="35394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El SOCE trabaja con </a:t>
            </a:r>
            <a:r>
              <a:rPr lang="es-EC" sz="2400" b="1" dirty="0" err="1" smtClean="0">
                <a:solidFill>
                  <a:srgbClr val="05195B"/>
                </a:solidFill>
              </a:rPr>
              <a:t>PostgreSQL</a:t>
            </a:r>
            <a:r>
              <a:rPr lang="es-EC" sz="2400" b="1" dirty="0" smtClean="0">
                <a:solidFill>
                  <a:srgbClr val="05195B"/>
                </a:solidFill>
              </a:rPr>
              <a:t> versión 9.0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Se utiliza la misma opción de replicación que  maneja esta versión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Antes se utilizaba </a:t>
            </a:r>
            <a:r>
              <a:rPr lang="es-EC" sz="2800" b="1" dirty="0" err="1" smtClean="0">
                <a:solidFill>
                  <a:srgbClr val="05195B"/>
                </a:solidFill>
              </a:rPr>
              <a:t>Slony</a:t>
            </a:r>
            <a:endParaRPr lang="es-EC" sz="2800" b="1" dirty="0" smtClean="0">
              <a:solidFill>
                <a:srgbClr val="05195B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Para la administración de las conexiones a la base de datos se utiliza, </a:t>
            </a:r>
            <a:r>
              <a:rPr lang="es-EC" sz="2800" b="1" dirty="0" err="1" smtClean="0">
                <a:solidFill>
                  <a:srgbClr val="05195B"/>
                </a:solidFill>
              </a:rPr>
              <a:t>PgBouncer</a:t>
            </a:r>
            <a:r>
              <a:rPr lang="es-EC" sz="2400" b="1" dirty="0" smtClean="0">
                <a:solidFill>
                  <a:srgbClr val="05195B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C" sz="2400" b="1" dirty="0" smtClean="0">
                <a:solidFill>
                  <a:srgbClr val="05195B"/>
                </a:solidFill>
              </a:rPr>
              <a:t>El afinamiento como en toda base de datos es muy importante.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C" sz="2400" b="1" dirty="0" smtClean="0">
              <a:solidFill>
                <a:srgbClr val="05195B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968625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Base de datos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968625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Resultados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0" y="2830513"/>
            <a:ext cx="2771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Se ha </a:t>
            </a:r>
            <a:r>
              <a:rPr lang="es-MX" sz="2400" b="1" dirty="0" err="1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Transaccionado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         $ 16.663 millones de dólares a través del portal de Compras Públicas.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2411413" y="5846763"/>
            <a:ext cx="5832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1400" i="1" dirty="0">
                <a:solidFill>
                  <a:schemeClr val="accent1">
                    <a:lumMod val="50000"/>
                  </a:schemeClr>
                </a:solidFill>
              </a:rPr>
              <a:t>Fuente: INCOP </a:t>
            </a:r>
          </a:p>
          <a:p>
            <a:pPr eaLnBrk="1" hangingPunct="1"/>
            <a:r>
              <a:rPr lang="es-ES" sz="1400" i="1" dirty="0">
                <a:solidFill>
                  <a:schemeClr val="accent1">
                    <a:lumMod val="50000"/>
                  </a:schemeClr>
                </a:solidFill>
              </a:rPr>
              <a:t>*La información esta actualizada a junio de 2011 </a:t>
            </a:r>
          </a:p>
          <a:p>
            <a:pPr eaLnBrk="1" hangingPunct="1"/>
            <a:r>
              <a:rPr lang="es-ES" sz="1400" i="1" dirty="0">
                <a:solidFill>
                  <a:schemeClr val="accent1">
                    <a:lumMod val="50000"/>
                  </a:schemeClr>
                </a:solidFill>
              </a:rPr>
              <a:t>**Los datos fueron obtenidos en base a la fecha de adjudicación</a:t>
            </a:r>
          </a:p>
        </p:txBody>
      </p:sp>
      <p:graphicFrame>
        <p:nvGraphicFramePr>
          <p:cNvPr id="9" name="1 Gráfico"/>
          <p:cNvGraphicFramePr>
            <a:graphicFrameLocks/>
          </p:cNvGraphicFramePr>
          <p:nvPr/>
        </p:nvGraphicFramePr>
        <p:xfrm>
          <a:off x="2771800" y="1465968"/>
          <a:ext cx="5514928" cy="412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29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968625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Resultados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627313" y="5654675"/>
            <a:ext cx="5905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1400" i="1" dirty="0">
                <a:solidFill>
                  <a:schemeClr val="accent1">
                    <a:lumMod val="50000"/>
                  </a:schemeClr>
                </a:solidFill>
              </a:rPr>
              <a:t>Fuente: INCOP </a:t>
            </a:r>
          </a:p>
          <a:p>
            <a:pPr eaLnBrk="1" hangingPunct="1"/>
            <a:r>
              <a:rPr lang="es-ES" sz="1400" i="1" dirty="0">
                <a:solidFill>
                  <a:schemeClr val="accent1">
                    <a:lumMod val="50000"/>
                  </a:schemeClr>
                </a:solidFill>
              </a:rPr>
              <a:t>*La información esta actualizada a junio de 2011 </a:t>
            </a:r>
          </a:p>
          <a:p>
            <a:pPr eaLnBrk="1" hangingPunct="1"/>
            <a:r>
              <a:rPr lang="es-ES" sz="1400" i="1" dirty="0">
                <a:solidFill>
                  <a:schemeClr val="accent1">
                    <a:lumMod val="50000"/>
                  </a:schemeClr>
                </a:solidFill>
              </a:rPr>
              <a:t>**Los datos fueron obtenidos en base a la fecha de </a:t>
            </a:r>
            <a:r>
              <a:rPr lang="es-ES" sz="1400" i="1" dirty="0">
                <a:solidFill>
                  <a:schemeClr val="bg1"/>
                </a:solidFill>
              </a:rPr>
              <a:t>adjudicación</a:t>
            </a:r>
          </a:p>
        </p:txBody>
      </p:sp>
      <p:graphicFrame>
        <p:nvGraphicFramePr>
          <p:cNvPr id="12" name="1 Gráfico"/>
          <p:cNvGraphicFramePr>
            <a:graphicFrameLocks/>
          </p:cNvGraphicFramePr>
          <p:nvPr/>
        </p:nvGraphicFramePr>
        <p:xfrm>
          <a:off x="2843808" y="1916832"/>
          <a:ext cx="5989416" cy="329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19063" y="1495425"/>
            <a:ext cx="2508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Desde la publicación de la LOSNCP, en agosto del 2008, el Estado ha conseguido una rebaja presupuestaria de aproximadamente       $ 873 millones de dólares.</a:t>
            </a:r>
          </a:p>
        </p:txBody>
      </p:sp>
    </p:spTree>
    <p:extLst>
      <p:ext uri="{BB962C8B-B14F-4D97-AF65-F5344CB8AC3E}">
        <p14:creationId xmlns:p14="http://schemas.microsoft.com/office/powerpoint/2010/main" val="20629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036026" y="2780928"/>
            <a:ext cx="3336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Baskerville Old Face" pitchFamily="18" charset="0"/>
              </a:rPr>
              <a:t>MUCHAS GRACIAS</a:t>
            </a:r>
            <a:endParaRPr lang="es-ES" sz="2400" b="1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Diagram 3"/>
          <p:cNvGrpSpPr>
            <a:grpSpLocks/>
          </p:cNvGrpSpPr>
          <p:nvPr/>
        </p:nvGrpSpPr>
        <p:grpSpPr bwMode="auto">
          <a:xfrm>
            <a:off x="1648990" y="1586632"/>
            <a:ext cx="5875338" cy="4938712"/>
            <a:chOff x="268" y="999"/>
            <a:chExt cx="2540" cy="2812"/>
          </a:xfrm>
        </p:grpSpPr>
        <p:sp>
          <p:nvSpPr>
            <p:cNvPr id="9" name="_s3076"/>
            <p:cNvSpPr>
              <a:spLocks noChangeArrowheads="1" noTextEdit="1"/>
            </p:cNvSpPr>
            <p:nvPr/>
          </p:nvSpPr>
          <p:spPr bwMode="auto">
            <a:xfrm>
              <a:off x="1062" y="1567"/>
              <a:ext cx="953" cy="953"/>
            </a:xfrm>
            <a:prstGeom prst="ellipse">
              <a:avLst/>
            </a:prstGeom>
            <a:solidFill>
              <a:srgbClr val="F9F67F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0" name="_s3077"/>
            <p:cNvSpPr>
              <a:spLocks noChangeArrowheads="1"/>
            </p:cNvSpPr>
            <p:nvPr/>
          </p:nvSpPr>
          <p:spPr bwMode="auto">
            <a:xfrm>
              <a:off x="1412" y="1234"/>
              <a:ext cx="25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sng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RECTORIA SNCP</a:t>
              </a:r>
              <a:endParaRPr kumimoji="0" lang="es-EC" sz="13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Ejecutar política de CP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Normativa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Herramientas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Procedimientos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Capacitación y asesoría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Parámetros / estadísticas</a:t>
              </a:r>
              <a:endParaRPr kumimoji="0" lang="es-ES" sz="13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3078"/>
            <p:cNvSpPr>
              <a:spLocks noChangeArrowheads="1" noTextEdit="1"/>
            </p:cNvSpPr>
            <p:nvPr/>
          </p:nvSpPr>
          <p:spPr bwMode="auto">
            <a:xfrm>
              <a:off x="1406" y="1817"/>
              <a:ext cx="953" cy="953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2" name="_s3079"/>
            <p:cNvSpPr>
              <a:spLocks noChangeArrowheads="1"/>
            </p:cNvSpPr>
            <p:nvPr/>
          </p:nvSpPr>
          <p:spPr bwMode="auto">
            <a:xfrm>
              <a:off x="2425" y="1878"/>
              <a:ext cx="25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sng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CONTROL SOCIAL</a:t>
              </a:r>
              <a:endParaRPr kumimoji="0" lang="es-EC" sz="13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Transparencia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Veeduría ciudadana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Informe de resultados</a:t>
              </a:r>
              <a:endParaRPr kumimoji="0" lang="es-ES" sz="1300" b="1" i="0" u="sng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3080"/>
            <p:cNvSpPr>
              <a:spLocks noChangeArrowheads="1" noTextEdit="1"/>
            </p:cNvSpPr>
            <p:nvPr/>
          </p:nvSpPr>
          <p:spPr bwMode="auto">
            <a:xfrm>
              <a:off x="1274" y="2221"/>
              <a:ext cx="953" cy="953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4" name="_s3081"/>
            <p:cNvSpPr>
              <a:spLocks noChangeArrowheads="1"/>
            </p:cNvSpPr>
            <p:nvPr/>
          </p:nvSpPr>
          <p:spPr bwMode="auto">
            <a:xfrm>
              <a:off x="2086" y="3159"/>
              <a:ext cx="25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sng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APOYO DESARROLLO ECONOMICO</a:t>
              </a:r>
              <a:endParaRPr kumimoji="0" lang="es-EC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Preferencia a la producción  nacional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Ahorro al presupuesto del Estado</a:t>
              </a:r>
              <a:endParaRPr kumimoji="0" lang="es-ES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3082"/>
            <p:cNvSpPr>
              <a:spLocks noChangeArrowheads="1" noTextEdit="1"/>
            </p:cNvSpPr>
            <p:nvPr/>
          </p:nvSpPr>
          <p:spPr bwMode="auto">
            <a:xfrm>
              <a:off x="849" y="2220"/>
              <a:ext cx="953" cy="953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6" name="_s3083"/>
            <p:cNvSpPr>
              <a:spLocks noChangeArrowheads="1"/>
            </p:cNvSpPr>
            <p:nvPr/>
          </p:nvSpPr>
          <p:spPr bwMode="auto">
            <a:xfrm>
              <a:off x="737" y="3159"/>
              <a:ext cx="25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sng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APOYO DESARROLLO SOCIAL</a:t>
              </a:r>
              <a:endParaRPr kumimoji="0" lang="es-EC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Preferencia por artesanos,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pymes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Compras de Inclusión (programas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sociales)</a:t>
              </a:r>
              <a:endParaRPr kumimoji="0" lang="es-ES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3084"/>
            <p:cNvSpPr>
              <a:spLocks noChangeArrowheads="1" noTextEdit="1"/>
            </p:cNvSpPr>
            <p:nvPr/>
          </p:nvSpPr>
          <p:spPr bwMode="auto">
            <a:xfrm>
              <a:off x="719" y="1816"/>
              <a:ext cx="953" cy="95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18" name="_s3085"/>
            <p:cNvSpPr>
              <a:spLocks noChangeArrowheads="1"/>
            </p:cNvSpPr>
            <p:nvPr/>
          </p:nvSpPr>
          <p:spPr bwMode="auto">
            <a:xfrm>
              <a:off x="398" y="1878"/>
              <a:ext cx="25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sng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CONTROL TECNICO</a:t>
              </a:r>
              <a:endParaRPr kumimoji="0" lang="es-EC" sz="13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Uso de herramientas,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rPr>
                <a:t>Aplicación de normativa</a:t>
              </a:r>
              <a:endParaRPr kumimoji="0" lang="es-ES" sz="1300" b="1" i="0" u="sng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3708152" y="3529549"/>
            <a:ext cx="17272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C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INCOP</a:t>
            </a:r>
            <a:endParaRPr lang="es-E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023691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>
                <a:solidFill>
                  <a:schemeClr val="accent4">
                    <a:lumMod val="50000"/>
                  </a:schemeClr>
                </a:solidFill>
              </a:rPr>
              <a:t>FUNCIONES DEL INCOP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25508316"/>
              </p:ext>
            </p:extLst>
          </p:nvPr>
        </p:nvGraphicFramePr>
        <p:xfrm>
          <a:off x="545610" y="1196752"/>
          <a:ext cx="806489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023691" y="260648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OBJETIVOS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5676527" y="2420938"/>
            <a:ext cx="20526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600" b="1">
                <a:solidFill>
                  <a:srgbClr val="003366"/>
                </a:solidFill>
              </a:rPr>
              <a:t>UN SOLO PUNTO DE CONEXION</a:t>
            </a:r>
            <a:endParaRPr lang="en-US" sz="1600" b="1">
              <a:solidFill>
                <a:srgbClr val="0033CC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108036" y="1752600"/>
            <a:ext cx="2275942" cy="3167213"/>
            <a:chOff x="585" y="1147"/>
            <a:chExt cx="1378" cy="1957"/>
          </a:xfrm>
        </p:grpSpPr>
        <p:cxnSp>
          <p:nvCxnSpPr>
            <p:cNvPr id="10" name="AutoShape 7"/>
            <p:cNvCxnSpPr>
              <a:cxnSpLocks noChangeShapeType="1"/>
            </p:cNvCxnSpPr>
            <p:nvPr/>
          </p:nvCxnSpPr>
          <p:spPr bwMode="auto">
            <a:xfrm>
              <a:off x="585" y="1807"/>
              <a:ext cx="1372" cy="0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>
              <a:off x="585" y="1807"/>
              <a:ext cx="1372" cy="635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9"/>
            <p:cNvCxnSpPr>
              <a:cxnSpLocks noChangeShapeType="1"/>
            </p:cNvCxnSpPr>
            <p:nvPr/>
          </p:nvCxnSpPr>
          <p:spPr bwMode="auto">
            <a:xfrm>
              <a:off x="585" y="1807"/>
              <a:ext cx="1374" cy="1297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 flipV="1">
              <a:off x="585" y="1808"/>
              <a:ext cx="1372" cy="635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1"/>
            <p:cNvCxnSpPr>
              <a:cxnSpLocks noChangeShapeType="1"/>
            </p:cNvCxnSpPr>
            <p:nvPr/>
          </p:nvCxnSpPr>
          <p:spPr bwMode="auto">
            <a:xfrm flipV="1">
              <a:off x="585" y="1807"/>
              <a:ext cx="1372" cy="1279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>
              <a:off x="585" y="2443"/>
              <a:ext cx="1372" cy="0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>
              <a:off x="585" y="2443"/>
              <a:ext cx="1372" cy="643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 flipV="1">
              <a:off x="585" y="3085"/>
              <a:ext cx="1372" cy="1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 flipV="1">
              <a:off x="585" y="2439"/>
              <a:ext cx="1378" cy="647"/>
            </a:xfrm>
            <a:prstGeom prst="straightConnector1">
              <a:avLst/>
            </a:prstGeom>
            <a:noFill/>
            <a:ln w="41275">
              <a:solidFill>
                <a:srgbClr val="2525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 Box 19"/>
            <p:cNvSpPr txBox="1">
              <a:spLocks noChangeArrowheads="1"/>
            </p:cNvSpPr>
            <p:nvPr/>
          </p:nvSpPr>
          <p:spPr bwMode="black">
            <a:xfrm>
              <a:off x="720" y="1147"/>
              <a:ext cx="1094" cy="18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1438" tIns="36512" rIns="71438" bIns="36512" anchorCtr="1"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s-CL" sz="1600" b="1" dirty="0" smtClean="0">
                  <a:solidFill>
                    <a:schemeClr val="bg1"/>
                  </a:solidFill>
                </a:rPr>
                <a:t>Antes de la LOSNCP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Line 20"/>
          <p:cNvSpPr>
            <a:spLocks noChangeShapeType="1"/>
          </p:cNvSpPr>
          <p:nvPr/>
        </p:nvSpPr>
        <p:spPr bwMode="auto">
          <a:xfrm flipH="1" flipV="1">
            <a:off x="6144840" y="3490913"/>
            <a:ext cx="17875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459040" y="3494088"/>
            <a:ext cx="769937" cy="1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5473327" y="3490913"/>
            <a:ext cx="714375" cy="7112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 flipV="1">
            <a:off x="5473327" y="2874963"/>
            <a:ext cx="714375" cy="6159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7305302" y="3490913"/>
            <a:ext cx="627063" cy="758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 flipV="1">
            <a:off x="7305302" y="3490913"/>
            <a:ext cx="627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7305302" y="2874963"/>
            <a:ext cx="669925" cy="6159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5473327" y="3490913"/>
            <a:ext cx="714375" cy="7127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 flipV="1">
            <a:off x="5517777" y="2922588"/>
            <a:ext cx="669925" cy="568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4841502" y="4881563"/>
            <a:ext cx="3562350" cy="681037"/>
          </a:xfrm>
          <a:prstGeom prst="leftRightArrow">
            <a:avLst>
              <a:gd name="adj1" fmla="val 52778"/>
              <a:gd name="adj2" fmla="val 37778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9900"/>
              </a:gs>
              <a:gs pos="100000">
                <a:srgbClr val="FF9900">
                  <a:gamma/>
                  <a:shade val="24706"/>
                  <a:invGamma/>
                </a:srgbClr>
              </a:gs>
            </a:gsLst>
            <a:lin ang="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s-MX" sz="2400" b="1">
                <a:effectLst>
                  <a:outerShdw blurRad="38100" dist="38100" dir="2700000" algn="tl">
                    <a:srgbClr val="FFFFFF"/>
                  </a:outerShdw>
                </a:effectLst>
                <a:latin typeface="Univers Condensed" pitchFamily="34" charset="0"/>
              </a:rPr>
              <a:t>Solución Integral</a:t>
            </a:r>
            <a:endParaRPr lang="es-ES" sz="2400" b="1">
              <a:effectLst>
                <a:outerShdw blurRad="38100" dist="38100" dir="2700000" algn="tl">
                  <a:srgbClr val="FFFFFF"/>
                </a:outerShdw>
              </a:effectLst>
              <a:latin typeface="Univers Condensed" pitchFamily="34" charset="0"/>
            </a:endParaRPr>
          </a:p>
        </p:txBody>
      </p:sp>
      <p:pic>
        <p:nvPicPr>
          <p:cNvPr id="36" name="Picture 33" descr="glo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77" y="3121025"/>
            <a:ext cx="836613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7"/>
          <p:cNvSpPr txBox="1">
            <a:spLocks noChangeArrowheads="1"/>
          </p:cNvSpPr>
          <p:nvPr/>
        </p:nvSpPr>
        <p:spPr bwMode="black">
          <a:xfrm>
            <a:off x="5852739" y="1752600"/>
            <a:ext cx="2079626" cy="295336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square" lIns="71438" tIns="36512" rIns="71438" bIns="36512" anchorCtr="1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s-CL" sz="1600" b="1" dirty="0" smtClean="0">
                <a:solidFill>
                  <a:schemeClr val="bg1"/>
                </a:solidFill>
              </a:rPr>
              <a:t>Con la LOSNCP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81000" y="5840413"/>
            <a:ext cx="706913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MX" sz="1600" b="1" i="1" dirty="0">
                <a:solidFill>
                  <a:srgbClr val="003366"/>
                </a:solidFill>
                <a:latin typeface="Tahoma" charset="0"/>
              </a:rPr>
              <a:t>Es el punto de acceso a la Comunidad Comercial donde las empresas puedan realizar transacciones de comercio electrónico en un ambiente abierto, transparente, ágil y accesible. </a:t>
            </a:r>
          </a:p>
          <a:p>
            <a:pPr algn="l" eaLnBrk="0" hangingPunct="0">
              <a:lnSpc>
                <a:spcPct val="90000"/>
              </a:lnSpc>
            </a:pPr>
            <a:endParaRPr lang="en-US" b="1" i="1" dirty="0">
              <a:solidFill>
                <a:srgbClr val="003366"/>
              </a:solidFill>
              <a:latin typeface="Tahoma" charset="0"/>
            </a:endParaRPr>
          </a:p>
        </p:txBody>
      </p:sp>
      <p:pic>
        <p:nvPicPr>
          <p:cNvPr id="43" name="Picture 12" descr="pala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9" y="2491928"/>
            <a:ext cx="843265" cy="5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9" y="3588171"/>
            <a:ext cx="843265" cy="51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9" y="4573040"/>
            <a:ext cx="866629" cy="6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 descr="pala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87" y="2598088"/>
            <a:ext cx="843265" cy="5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75" y="3323516"/>
            <a:ext cx="843265" cy="51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43" y="3984625"/>
            <a:ext cx="866629" cy="6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1928"/>
            <a:ext cx="879879" cy="65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1" y="3500114"/>
            <a:ext cx="879530" cy="7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30" y="4499814"/>
            <a:ext cx="686614" cy="72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27" y="2498330"/>
            <a:ext cx="879879" cy="65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50" y="3206750"/>
            <a:ext cx="879530" cy="7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27" y="3935744"/>
            <a:ext cx="686614" cy="72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01" y="3941724"/>
            <a:ext cx="1716076" cy="8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2898874" y="404664"/>
            <a:ext cx="563356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Con la promulgación de la LOSNCP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1196752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Write Text here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81266" y="1299939"/>
            <a:ext cx="8694738" cy="5246688"/>
            <a:chOff x="110" y="890"/>
            <a:chExt cx="5477" cy="3305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15" y="895"/>
              <a:ext cx="4897" cy="2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ENTIDADES CONTRATANTES</a:t>
              </a: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85" y="1258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pt-BR" sz="1800">
                <a:cs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29" y="1158"/>
              <a:ext cx="1300" cy="23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O. FUN. ESTADO</a:t>
              </a:r>
              <a:endParaRPr lang="en-GB" sz="1800" b="1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474" y="1158"/>
              <a:ext cx="1360" cy="23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G. SECCIONAL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880" y="1162"/>
              <a:ext cx="1044" cy="23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EMPRESAS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991" y="1162"/>
              <a:ext cx="1020" cy="23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O. CONTROL</a:t>
              </a:r>
              <a:endParaRPr lang="en-GB" sz="1800" b="1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10" y="3964"/>
              <a:ext cx="4879" cy="2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PROVEEDORES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528" y="3090"/>
              <a:ext cx="1761" cy="822"/>
            </a:xfrm>
            <a:prstGeom prst="upDownArrow">
              <a:avLst>
                <a:gd name="adj1" fmla="val 50019"/>
                <a:gd name="adj2" fmla="val 35167"/>
              </a:avLst>
            </a:prstGeom>
            <a:solidFill>
              <a:srgbClr val="808080"/>
            </a:solidFill>
            <a:ln>
              <a:noFill/>
            </a:ln>
            <a:effectLst>
              <a:prstShdw prst="shdw17" dist="17961" dir="2700000">
                <a:srgbClr val="4D4D4D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ES" sz="1800" b="1">
                  <a:solidFill>
                    <a:schemeClr val="bg1"/>
                  </a:solidFill>
                </a:rPr>
                <a:t>VENDE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86" y="1446"/>
              <a:ext cx="1659" cy="863"/>
            </a:xfrm>
            <a:prstGeom prst="upDownArrow">
              <a:avLst>
                <a:gd name="adj1" fmla="val 50019"/>
                <a:gd name="adj2" fmla="val 35167"/>
              </a:avLst>
            </a:prstGeom>
            <a:solidFill>
              <a:srgbClr val="808080"/>
            </a:solidFill>
            <a:ln>
              <a:noFill/>
            </a:ln>
            <a:effectLst>
              <a:prstShdw prst="shdw17" dist="17961" dir="2700000">
                <a:srgbClr val="4D4D4D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EC" sz="2000" b="1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36" y="2471"/>
              <a:ext cx="825" cy="577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Min Finanzas, SRI, IESS, </a:t>
              </a:r>
              <a:endParaRPr lang="en-GB" sz="1800" b="1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027" y="2322"/>
              <a:ext cx="871" cy="751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666699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pt-BR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INCOP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GB" sz="1800" b="1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042" y="1677"/>
              <a:ext cx="7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800" b="1">
                  <a:solidFill>
                    <a:schemeClr val="bg1"/>
                  </a:solidFill>
                </a:rPr>
                <a:t>COMPRA</a:t>
              </a: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3107" y="2300"/>
              <a:ext cx="862" cy="793"/>
            </a:xfrm>
            <a:prstGeom prst="leftRightArrow">
              <a:avLst>
                <a:gd name="adj1" fmla="val 50000"/>
                <a:gd name="adj2" fmla="val 2174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/>
                <a:t>ADMINISTRA</a:t>
              </a: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975" y="2345"/>
              <a:ext cx="787" cy="793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800" b="1" dirty="0"/>
                <a:t>ALIMENTA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34" y="3090"/>
              <a:ext cx="159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s-EC" sz="1800" b="1">
                  <a:solidFill>
                    <a:schemeClr val="accent2"/>
                  </a:solidFill>
                </a:rPr>
                <a:t>Normativa, Procedim.</a:t>
              </a:r>
            </a:p>
            <a:p>
              <a:pPr algn="l" eaLnBrk="1" hangingPunct="1"/>
              <a:r>
                <a:rPr lang="es-EC" sz="1800" b="1">
                  <a:solidFill>
                    <a:schemeClr val="accent2"/>
                  </a:solidFill>
                </a:rPr>
                <a:t>Portal e-Contr. Públ. </a:t>
              </a:r>
            </a:p>
            <a:p>
              <a:pPr algn="l" eaLnBrk="1" hangingPunct="1"/>
              <a:r>
                <a:rPr lang="es-EC" sz="1800" b="1">
                  <a:solidFill>
                    <a:schemeClr val="accent2"/>
                  </a:solidFill>
                </a:rPr>
                <a:t>Registro Único Prov.,</a:t>
              </a:r>
            </a:p>
            <a:p>
              <a:pPr algn="l" eaLnBrk="1" hangingPunct="1"/>
              <a:r>
                <a:rPr lang="es-EC" sz="1800" b="1">
                  <a:solidFill>
                    <a:schemeClr val="accent2"/>
                  </a:solidFill>
                </a:rPr>
                <a:t>Modelos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 rot="-5400000">
              <a:off x="3698" y="2288"/>
              <a:ext cx="3288" cy="4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ORGANISMOS DE CONTROL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pt-BR" sz="18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Asamblea</a:t>
              </a:r>
              <a:r>
                <a:rPr lang="pt-BR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, </a:t>
              </a:r>
              <a:r>
                <a:rPr lang="pt-BR" sz="18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Contraloría</a:t>
              </a:r>
              <a:r>
                <a:rPr lang="pt-BR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, </a:t>
              </a:r>
              <a:r>
                <a:rPr lang="pt-BR" sz="18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Procuraduría</a:t>
              </a:r>
              <a:endParaRPr lang="pt-BR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06" y="3675806"/>
            <a:ext cx="2007226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258249" y="282352"/>
            <a:ext cx="5292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QUIENES INTERVIENEN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48653" y="1309465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Write Text here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27584" y="1309464"/>
            <a:ext cx="7920880" cy="4569023"/>
          </a:xfrm>
          <a:prstGeom prst="roundRect">
            <a:avLst>
              <a:gd name="adj" fmla="val 5933"/>
            </a:avLst>
          </a:prstGeom>
          <a:noFill/>
          <a:ln w="381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66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/>
            <a:endParaRPr lang="es-EC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9" name="Picture 3" descr="datab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43" y="6093296"/>
            <a:ext cx="6953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 rot="16200000">
            <a:off x="-1681585" y="3477196"/>
            <a:ext cx="4249738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77777">
                        <a:gamma/>
                        <a:shade val="69804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6868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rgbClr val="05195B"/>
                </a:solidFill>
                <a:cs typeface="Times New Roman" pitchFamily="18" charset="0"/>
              </a:rPr>
              <a:t>Sistema</a:t>
            </a:r>
            <a:r>
              <a:rPr lang="en-US" sz="16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5195B"/>
                </a:solidFill>
                <a:cs typeface="Times New Roman" pitchFamily="18" charset="0"/>
              </a:rPr>
              <a:t>Oficial</a:t>
            </a:r>
            <a:r>
              <a:rPr lang="en-US" sz="1600" b="1" dirty="0" smtClean="0">
                <a:solidFill>
                  <a:srgbClr val="05195B"/>
                </a:solidFill>
                <a:cs typeface="Times New Roman" pitchFamily="18" charset="0"/>
              </a:rPr>
              <a:t> de </a:t>
            </a:r>
            <a:r>
              <a:rPr lang="en-US" sz="1600" b="1" dirty="0" err="1">
                <a:solidFill>
                  <a:srgbClr val="05195B"/>
                </a:solidFill>
                <a:cs typeface="Times New Roman" pitchFamily="18" charset="0"/>
              </a:rPr>
              <a:t>Contrataci</a:t>
            </a:r>
            <a:r>
              <a:rPr lang="en-US" sz="1600" b="1" dirty="0" err="1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ó</a:t>
            </a:r>
            <a:r>
              <a:rPr lang="en-US" sz="1600" b="1" dirty="0" err="1">
                <a:solidFill>
                  <a:srgbClr val="05195B"/>
                </a:solidFill>
                <a:cs typeface="Times New Roman" pitchFamily="18" charset="0"/>
              </a:rPr>
              <a:t>n</a:t>
            </a:r>
            <a:r>
              <a:rPr lang="en-US" sz="16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5195B"/>
                </a:solidFill>
                <a:cs typeface="Times New Roman" pitchFamily="18" charset="0"/>
              </a:rPr>
              <a:t>P</a:t>
            </a:r>
            <a:r>
              <a:rPr lang="en-US" sz="1600" b="1" dirty="0" err="1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ú</a:t>
            </a:r>
            <a:r>
              <a:rPr lang="en-US" sz="1600" b="1" dirty="0" err="1">
                <a:solidFill>
                  <a:srgbClr val="05195B"/>
                </a:solidFill>
                <a:cs typeface="Times New Roman" pitchFamily="18" charset="0"/>
              </a:rPr>
              <a:t>blica</a:t>
            </a:r>
            <a:endParaRPr lang="en-US" sz="1600" b="1" dirty="0">
              <a:solidFill>
                <a:srgbClr val="05195B"/>
              </a:solidFill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27584" y="6021660"/>
            <a:ext cx="7920880" cy="647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7538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CC"/>
                    </a:gs>
                    <a:gs pos="100000">
                      <a:srgbClr val="6699CC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0" hangingPunct="0"/>
            <a:endParaRPr lang="es-EC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2" name="Picture 7" descr="9iappserver_clrr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80" y="2517552"/>
            <a:ext cx="1282700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18730" y="1415827"/>
            <a:ext cx="7489825" cy="3708400"/>
          </a:xfrm>
          <a:prstGeom prst="rect">
            <a:avLst/>
          </a:prstGeom>
          <a:solidFill>
            <a:srgbClr val="969696"/>
          </a:solidFill>
          <a:ln w="28575" algn="ctr">
            <a:solidFill>
              <a:srgbClr val="003366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endParaRPr lang="es-EC" sz="1800">
              <a:cs typeface="Times New Roman" pitchFamily="18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080063" y="1487265"/>
            <a:ext cx="1584325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PROC. DIN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Á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MICOS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757890" y="1485677"/>
            <a:ext cx="1683058" cy="42343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7150" cmpd="thinThick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OBRAS/BIENES/SERV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093918" y="1990502"/>
            <a:ext cx="1559937" cy="1152525"/>
          </a:xfrm>
          <a:prstGeom prst="roundRect">
            <a:avLst>
              <a:gd name="adj" fmla="val 16667"/>
            </a:avLst>
          </a:prstGeom>
          <a:solidFill>
            <a:srgbClr val="B7DBCA"/>
          </a:solidFill>
          <a:ln w="57150" cmpd="thinThick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 algn="l" eaLnBrk="0" hangingPunct="0">
              <a:buFontTx/>
              <a:buChar char="-"/>
            </a:pP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Compras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Por</a:t>
            </a: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endParaRPr lang="en-US" sz="1200" b="1" dirty="0" smtClean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/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 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Cat</a:t>
            </a:r>
            <a:r>
              <a:rPr lang="en-US" sz="1200" b="1" dirty="0" err="1" smtClean="0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á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logo</a:t>
            </a:r>
            <a:endParaRPr lang="en-US" sz="1200" b="1" dirty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Subasta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Inversa</a:t>
            </a: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4550974" y="1487265"/>
            <a:ext cx="1817489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CONSULTOR</a:t>
            </a:r>
            <a:r>
              <a:rPr lang="en-US" sz="1200" b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Í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126680" y="4373736"/>
            <a:ext cx="7200900" cy="27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SISTEMA GERENCIAL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9" name="Picture 14" descr="datab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8" y="6093296"/>
            <a:ext cx="69532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427093" y="6381328"/>
            <a:ext cx="1014412" cy="244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C" sz="1000" b="1" dirty="0">
                <a:cs typeface="Times New Roman" pitchFamily="18" charset="0"/>
              </a:rPr>
              <a:t>Producci</a:t>
            </a:r>
            <a:r>
              <a:rPr lang="es-EC" sz="1000" b="1" dirty="0">
                <a:latin typeface="Times New Roman"/>
                <a:cs typeface="Times New Roman" pitchFamily="18" charset="0"/>
              </a:rPr>
              <a:t>ó</a:t>
            </a:r>
            <a:r>
              <a:rPr lang="es-EC" sz="1000" b="1" dirty="0">
                <a:cs typeface="Times New Roman" pitchFamily="18" charset="0"/>
              </a:rPr>
              <a:t>n</a:t>
            </a:r>
            <a:endParaRPr lang="es-ES" sz="1000" b="1" dirty="0"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350643" y="6381328"/>
            <a:ext cx="1530350" cy="2460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C" sz="1000" b="1" dirty="0">
                <a:cs typeface="Times New Roman" pitchFamily="18" charset="0"/>
              </a:rPr>
              <a:t>Data </a:t>
            </a:r>
            <a:r>
              <a:rPr lang="es-EC" sz="1000" b="1" dirty="0" err="1">
                <a:cs typeface="Times New Roman" pitchFamily="18" charset="0"/>
              </a:rPr>
              <a:t>Warehouse</a:t>
            </a:r>
            <a:endParaRPr lang="es-ES" sz="1000" b="1" dirty="0">
              <a:cs typeface="Times New Roman" pitchFamily="18" charset="0"/>
            </a:endParaRPr>
          </a:p>
        </p:txBody>
      </p:sp>
      <p:pic>
        <p:nvPicPr>
          <p:cNvPr id="22" name="Picture 17" descr="datab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43" y="6093296"/>
            <a:ext cx="696912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666930" y="6381328"/>
            <a:ext cx="1989138" cy="2460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C" sz="1000" b="1" dirty="0">
                <a:cs typeface="Times New Roman" pitchFamily="18" charset="0"/>
              </a:rPr>
              <a:t>Respaldo / R</a:t>
            </a:r>
            <a:r>
              <a:rPr lang="es-EC" sz="1000" b="1" dirty="0">
                <a:latin typeface="Times New Roman"/>
                <a:cs typeface="Times New Roman" pitchFamily="18" charset="0"/>
              </a:rPr>
              <a:t>é</a:t>
            </a:r>
            <a:r>
              <a:rPr lang="es-EC" sz="1000" b="1" dirty="0">
                <a:cs typeface="Times New Roman" pitchFamily="18" charset="0"/>
              </a:rPr>
              <a:t>plicas / </a:t>
            </a:r>
            <a:r>
              <a:rPr lang="es-EC" sz="1000" b="1" dirty="0" err="1">
                <a:cs typeface="Times New Roman" pitchFamily="18" charset="0"/>
              </a:rPr>
              <a:t>Cluster</a:t>
            </a:r>
            <a:endParaRPr lang="es-ES" sz="1000" b="1" dirty="0">
              <a:cs typeface="Times New Roman" pitchFamily="18" charset="0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1126680" y="4725144"/>
            <a:ext cx="7200900" cy="306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SEGURIDAD, AUDITORIA Y PARAMETRIZACI</a:t>
            </a:r>
            <a:r>
              <a:rPr lang="en-US" sz="1200" b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Ó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N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1093918" y="3285678"/>
            <a:ext cx="3706237" cy="287338"/>
          </a:xfrm>
          <a:prstGeom prst="roundRect">
            <a:avLst>
              <a:gd name="adj" fmla="val 16667"/>
            </a:avLst>
          </a:prstGeom>
          <a:solidFill>
            <a:srgbClr val="BDAC7D"/>
          </a:solidFill>
          <a:ln w="57150" cmpd="thickThin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5195B"/>
                </a:solidFill>
                <a:cs typeface="Times New Roman" pitchFamily="18" charset="0"/>
              </a:rPr>
              <a:t>REGISTRO UNICO DE PROVEEDORES (RUP)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1126680" y="3643808"/>
            <a:ext cx="7237413" cy="64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2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1199705" y="3935190"/>
            <a:ext cx="719138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Publicar</a:t>
            </a: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1991868" y="3935190"/>
            <a:ext cx="539750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Invitar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568130" y="3935190"/>
            <a:ext cx="574675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Aclarar</a:t>
            </a: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3179318" y="3935190"/>
            <a:ext cx="647700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Ofertar</a:t>
            </a: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3863530" y="3935190"/>
            <a:ext cx="719138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Calificar</a:t>
            </a:r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5533612" y="3935190"/>
            <a:ext cx="504825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err="1">
                <a:solidFill>
                  <a:srgbClr val="000000"/>
                </a:solidFill>
                <a:cs typeface="Times New Roman" pitchFamily="18" charset="0"/>
              </a:rPr>
              <a:t>Pujar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7829088" y="3927262"/>
            <a:ext cx="449131" cy="22382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 …….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6087595" y="3935190"/>
            <a:ext cx="792162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err="1">
                <a:solidFill>
                  <a:srgbClr val="000000"/>
                </a:solidFill>
                <a:cs typeface="Times New Roman" pitchFamily="18" charset="0"/>
              </a:rPr>
              <a:t>Adjudicar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auto">
          <a:xfrm>
            <a:off x="6944846" y="3935190"/>
            <a:ext cx="827090" cy="215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err="1">
                <a:solidFill>
                  <a:srgbClr val="000000"/>
                </a:solidFill>
                <a:cs typeface="Times New Roman" pitchFamily="18" charset="0"/>
              </a:rPr>
              <a:t>Contratar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auto">
          <a:xfrm>
            <a:off x="3503168" y="3647852"/>
            <a:ext cx="2411412" cy="215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MOTOR DE FLUJOS DE TRABAJO</a:t>
            </a: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auto">
          <a:xfrm>
            <a:off x="4979543" y="3285678"/>
            <a:ext cx="3384550" cy="287338"/>
          </a:xfrm>
          <a:prstGeom prst="roundRect">
            <a:avLst>
              <a:gd name="adj" fmla="val 16667"/>
            </a:avLst>
          </a:prstGeom>
          <a:solidFill>
            <a:srgbClr val="BDAC7D"/>
          </a:solidFill>
          <a:ln w="57150" cmpd="thickThin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5195B"/>
                </a:solidFill>
                <a:cs typeface="Times New Roman" pitchFamily="18" charset="0"/>
              </a:rPr>
              <a:t>REGISTRO DE ENTIDADES CONTRATANTES</a:t>
            </a:r>
          </a:p>
        </p:txBody>
      </p:sp>
      <p:sp>
        <p:nvSpPr>
          <p:cNvPr id="38" name="AutoShape 36"/>
          <p:cNvSpPr>
            <a:spLocks noChangeArrowheads="1"/>
          </p:cNvSpPr>
          <p:nvPr/>
        </p:nvSpPr>
        <p:spPr bwMode="auto">
          <a:xfrm>
            <a:off x="2776516" y="1990502"/>
            <a:ext cx="1678287" cy="1148196"/>
          </a:xfrm>
          <a:prstGeom prst="roundRect">
            <a:avLst>
              <a:gd name="adj" fmla="val 16667"/>
            </a:avLst>
          </a:prstGeom>
          <a:solidFill>
            <a:srgbClr val="B7DBCA"/>
          </a:solidFill>
          <a:ln w="57150" cmpd="thinThick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buFontTx/>
              <a:buChar char="-"/>
            </a:pP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Menor</a:t>
            </a: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Cuant</a:t>
            </a:r>
            <a:r>
              <a:rPr lang="en-US" sz="1200" b="1" dirty="0" err="1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í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a</a:t>
            </a:r>
            <a:endParaRPr lang="en-US" sz="1200" b="1" dirty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Cotizaci</a:t>
            </a:r>
            <a:r>
              <a:rPr lang="en-US" sz="1200" b="1" dirty="0" err="1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ó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n</a:t>
            </a:r>
            <a:endParaRPr lang="en-US" sz="1200" b="1" dirty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Licitaci</a:t>
            </a:r>
            <a:r>
              <a:rPr lang="en-US" sz="1200" b="1" dirty="0" err="1" smtClean="0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ó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n</a:t>
            </a:r>
            <a:endParaRPr lang="en-US" sz="1200" b="1" dirty="0" smtClean="0">
              <a:solidFill>
                <a:srgbClr val="05195B"/>
              </a:solidFill>
              <a:cs typeface="Times New Roman" pitchFamily="18" charset="0"/>
            </a:endParaRPr>
          </a:p>
        </p:txBody>
      </p:sp>
      <p:sp>
        <p:nvSpPr>
          <p:cNvPr id="39" name="AutoShape 37"/>
          <p:cNvSpPr>
            <a:spLocks noChangeArrowheads="1"/>
          </p:cNvSpPr>
          <p:nvPr/>
        </p:nvSpPr>
        <p:spPr bwMode="auto">
          <a:xfrm>
            <a:off x="4586220" y="1990502"/>
            <a:ext cx="1782243" cy="1152525"/>
          </a:xfrm>
          <a:prstGeom prst="roundRect">
            <a:avLst>
              <a:gd name="adj" fmla="val 16667"/>
            </a:avLst>
          </a:prstGeom>
          <a:solidFill>
            <a:srgbClr val="B7DBCA"/>
          </a:solidFill>
          <a:ln w="57150" cmpd="thinThick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buFontTx/>
              <a:buChar char="-"/>
            </a:pP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Contrataci</a:t>
            </a:r>
            <a:r>
              <a:rPr lang="en-US" sz="1200" b="1" dirty="0" err="1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ó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n</a:t>
            </a: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directa</a:t>
            </a:r>
            <a:endParaRPr lang="en-US" sz="1200" b="1" dirty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Lista</a:t>
            </a: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Corta</a:t>
            </a:r>
            <a:endParaRPr lang="en-US" sz="1200" b="1" dirty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Concurso</a:t>
            </a: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P</a:t>
            </a:r>
            <a:r>
              <a:rPr lang="en-US" sz="1200" b="1" dirty="0" err="1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ú</a:t>
            </a:r>
            <a:r>
              <a:rPr lang="en-US" sz="1200" b="1" dirty="0" err="1">
                <a:solidFill>
                  <a:srgbClr val="05195B"/>
                </a:solidFill>
                <a:cs typeface="Times New Roman" pitchFamily="18" charset="0"/>
              </a:rPr>
              <a:t>blico</a:t>
            </a: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0" name="AutoShape 38"/>
          <p:cNvSpPr>
            <a:spLocks noChangeArrowheads="1"/>
          </p:cNvSpPr>
          <p:nvPr/>
        </p:nvSpPr>
        <p:spPr bwMode="auto">
          <a:xfrm>
            <a:off x="4617574" y="3928047"/>
            <a:ext cx="874560" cy="2516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err="1" smtClean="0">
                <a:solidFill>
                  <a:srgbClr val="000000"/>
                </a:solidFill>
                <a:cs typeface="Times New Roman" pitchFamily="18" charset="0"/>
              </a:rPr>
              <a:t>Convalidar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1020318" y="5229200"/>
            <a:ext cx="7488237" cy="649287"/>
          </a:xfrm>
          <a:prstGeom prst="roundRect">
            <a:avLst>
              <a:gd name="adj" fmla="val 16667"/>
            </a:avLst>
          </a:prstGeom>
          <a:solidFill>
            <a:srgbClr val="B7DBCA"/>
          </a:solidFill>
          <a:ln w="28575" algn="ctr">
            <a:solidFill>
              <a:srgbClr val="00008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2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1164780" y="5587777"/>
            <a:ext cx="827088" cy="217488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Normativa</a:t>
            </a:r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2028380" y="5589365"/>
            <a:ext cx="625475" cy="217487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Pliegos</a:t>
            </a:r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2747518" y="5587777"/>
            <a:ext cx="757237" cy="217488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Manuales</a:t>
            </a:r>
          </a:p>
        </p:txBody>
      </p:sp>
      <p:sp>
        <p:nvSpPr>
          <p:cNvPr id="45" name="AutoShape 43"/>
          <p:cNvSpPr>
            <a:spLocks noChangeArrowheads="1"/>
          </p:cNvSpPr>
          <p:nvPr/>
        </p:nvSpPr>
        <p:spPr bwMode="auto">
          <a:xfrm>
            <a:off x="3576193" y="5587777"/>
            <a:ext cx="720725" cy="217488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Noticias</a:t>
            </a:r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>
            <a:off x="4354068" y="5587777"/>
            <a:ext cx="806450" cy="217488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Consultas</a:t>
            </a:r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>
            <a:off x="5231955" y="5589365"/>
            <a:ext cx="1008063" cy="215900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Estad</a:t>
            </a:r>
            <a:r>
              <a:rPr lang="en-US" sz="1200" b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í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sticas</a:t>
            </a: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>
            <a:off x="3468243" y="5300440"/>
            <a:ext cx="2459037" cy="215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PORTAL INFORMATIVO (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WWW.COMPRASPUBLICAS.GOB.EC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auto">
          <a:xfrm>
            <a:off x="6313043" y="5589365"/>
            <a:ext cx="1042987" cy="215900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Resoluciones</a:t>
            </a:r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7392543" y="5589365"/>
            <a:ext cx="936625" cy="215900"/>
          </a:xfrm>
          <a:prstGeom prst="roundRect">
            <a:avLst>
              <a:gd name="adj" fmla="val 16667"/>
            </a:avLst>
          </a:prstGeom>
          <a:solidFill>
            <a:srgbClr val="C7D69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Capacitac.</a:t>
            </a:r>
          </a:p>
        </p:txBody>
      </p:sp>
      <p:sp>
        <p:nvSpPr>
          <p:cNvPr id="51" name="AutoShape 36"/>
          <p:cNvSpPr>
            <a:spLocks noChangeArrowheads="1"/>
          </p:cNvSpPr>
          <p:nvPr/>
        </p:nvSpPr>
        <p:spPr bwMode="auto">
          <a:xfrm>
            <a:off x="6502016" y="1990502"/>
            <a:ext cx="1876938" cy="1148196"/>
          </a:xfrm>
          <a:prstGeom prst="roundRect">
            <a:avLst>
              <a:gd name="adj" fmla="val 16667"/>
            </a:avLst>
          </a:prstGeom>
          <a:solidFill>
            <a:srgbClr val="B7DBCA"/>
          </a:solidFill>
          <a:ln w="57150" cmpd="thinThick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buFontTx/>
              <a:buChar char="-"/>
            </a:pPr>
            <a:endParaRPr lang="en-US" sz="1200" b="1" dirty="0" smtClean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Capacidad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nacional</a:t>
            </a:r>
            <a:endParaRPr lang="en-US" sz="1200" b="1" dirty="0" smtClean="0">
              <a:solidFill>
                <a:srgbClr val="05195B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Bienes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Inmuebles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, </a:t>
            </a:r>
          </a:p>
          <a:p>
            <a:pPr algn="l" eaLnBrk="0" hangingPunct="0">
              <a:buFontTx/>
              <a:buChar char="-"/>
            </a:pP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Arrendamiento</a:t>
            </a:r>
            <a:endParaRPr lang="en-US" sz="1200" b="1" dirty="0" smtClean="0">
              <a:solidFill>
                <a:srgbClr val="05195B"/>
              </a:solidFill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Emergencias</a:t>
            </a:r>
            <a:endParaRPr lang="en-US" sz="1200" b="1" dirty="0" smtClean="0">
              <a:solidFill>
                <a:srgbClr val="05195B"/>
              </a:solidFill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Rég</a:t>
            </a:r>
            <a:r>
              <a:rPr lang="en-US" sz="1200" b="1" dirty="0" err="1" smtClean="0">
                <a:solidFill>
                  <a:srgbClr val="05195B"/>
                </a:solidFill>
                <a:latin typeface="Times New Roman"/>
                <a:cs typeface="Times New Roman" pitchFamily="18" charset="0"/>
              </a:rPr>
              <a:t>i</a:t>
            </a:r>
            <a:r>
              <a:rPr lang="en-US" sz="1200" b="1" dirty="0" err="1" smtClean="0">
                <a:solidFill>
                  <a:srgbClr val="05195B"/>
                </a:solidFill>
                <a:cs typeface="Times New Roman" pitchFamily="18" charset="0"/>
              </a:rPr>
              <a:t>men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 especial</a:t>
            </a:r>
          </a:p>
          <a:p>
            <a:pPr eaLnBrk="0" hangingPunct="0">
              <a:buFontTx/>
              <a:buChar char="-"/>
            </a:pPr>
            <a:r>
              <a:rPr lang="en-US" sz="1200" b="1" dirty="0">
                <a:solidFill>
                  <a:srgbClr val="05195B"/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5195B"/>
                </a:solidFill>
                <a:cs typeface="Times New Roman" pitchFamily="18" charset="0"/>
              </a:rPr>
              <a:t>……</a:t>
            </a:r>
          </a:p>
          <a:p>
            <a:pPr algn="l" eaLnBrk="0" hangingPunct="0">
              <a:buFontTx/>
              <a:buChar char="-"/>
            </a:pPr>
            <a:endParaRPr lang="en-US" sz="1200" b="1" dirty="0">
              <a:solidFill>
                <a:srgbClr val="05195B"/>
              </a:solidFill>
              <a:cs typeface="Times New Roman" pitchFamily="18" charset="0"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6502016" y="1477307"/>
            <a:ext cx="1876937" cy="43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OTROS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968625" y="260648"/>
            <a:ext cx="577983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ARQUITECTURA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627785" y="260648"/>
            <a:ext cx="62646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Sistema Oficial de Contratación del Ecuador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402139" y="1412776"/>
            <a:ext cx="83518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C" b="1" dirty="0">
                <a:solidFill>
                  <a:schemeClr val="tx2"/>
                </a:solidFill>
              </a:rPr>
              <a:t>El portal informativo </a:t>
            </a:r>
            <a:r>
              <a:rPr lang="es-EC" b="1" dirty="0">
                <a:solidFill>
                  <a:schemeClr val="tx2"/>
                </a:solidFill>
                <a:hlinkClick r:id="rId4"/>
              </a:rPr>
              <a:t>www.compraspublicas.gob.ec</a:t>
            </a:r>
            <a:r>
              <a:rPr lang="es-EC" b="1" dirty="0">
                <a:solidFill>
                  <a:schemeClr val="tx2"/>
                </a:solidFill>
              </a:rPr>
              <a:t> está desarrollado con:</a:t>
            </a:r>
          </a:p>
          <a:p>
            <a:endParaRPr lang="es-EC" b="1" dirty="0"/>
          </a:p>
          <a:p>
            <a:pPr>
              <a:buFontTx/>
              <a:buChar char="•"/>
            </a:pPr>
            <a:r>
              <a:rPr lang="es-EC" b="1" dirty="0"/>
              <a:t> </a:t>
            </a:r>
            <a:r>
              <a:rPr lang="es-EC" b="1" dirty="0" err="1"/>
              <a:t>Joomla</a:t>
            </a:r>
            <a:r>
              <a:rPr lang="es-EC" b="1" dirty="0"/>
              <a:t> (Herramienta de software libre)</a:t>
            </a:r>
          </a:p>
          <a:p>
            <a:endParaRPr lang="es-EC" b="1" dirty="0"/>
          </a:p>
          <a:p>
            <a:endParaRPr lang="es-EC" b="1" dirty="0">
              <a:solidFill>
                <a:srgbClr val="05195B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6617515" cy="41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25" y="3284984"/>
            <a:ext cx="6044312" cy="341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447675" y="1700808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C" sz="2000" b="1" dirty="0" smtClean="0">
                <a:solidFill>
                  <a:schemeClr val="tx2"/>
                </a:solidFill>
              </a:rPr>
              <a:t>Características técnicas adicionales del SOCE son:</a:t>
            </a:r>
            <a:endParaRPr lang="es-EC" sz="2000" b="1" dirty="0">
              <a:solidFill>
                <a:schemeClr val="tx2"/>
              </a:solidFill>
            </a:endParaRPr>
          </a:p>
          <a:p>
            <a:endParaRPr lang="es-EC" sz="2000" b="1" dirty="0">
              <a:solidFill>
                <a:schemeClr val="tx2"/>
              </a:solidFill>
            </a:endParaRPr>
          </a:p>
          <a:p>
            <a:pPr marL="180975" indent="-180975">
              <a:buFontTx/>
              <a:buChar char="•"/>
            </a:pPr>
            <a:r>
              <a:rPr lang="es-EC" sz="2000" b="1" dirty="0" smtClean="0">
                <a:solidFill>
                  <a:schemeClr val="tx2"/>
                </a:solidFill>
              </a:rPr>
              <a:t>Posee un motor de flujos de trabajo (</a:t>
            </a:r>
            <a:r>
              <a:rPr lang="es-EC" sz="2000" b="1" dirty="0" err="1" smtClean="0">
                <a:solidFill>
                  <a:schemeClr val="tx2"/>
                </a:solidFill>
              </a:rPr>
              <a:t>Workflow</a:t>
            </a:r>
            <a:r>
              <a:rPr lang="es-EC" sz="2000" b="1" dirty="0" smtClean="0">
                <a:solidFill>
                  <a:schemeClr val="tx2"/>
                </a:solidFill>
              </a:rPr>
              <a:t>) </a:t>
            </a:r>
            <a:r>
              <a:rPr lang="es-EC" sz="2000" b="1" dirty="0" smtClean="0">
                <a:solidFill>
                  <a:schemeClr val="tx2"/>
                </a:solidFill>
              </a:rPr>
              <a:t>integrado a la herramienta.</a:t>
            </a:r>
            <a:endParaRPr lang="es-EC" sz="2000" b="1" dirty="0" smtClean="0">
              <a:solidFill>
                <a:schemeClr val="tx2"/>
              </a:solidFill>
            </a:endParaRPr>
          </a:p>
          <a:p>
            <a:pPr marL="180975" indent="-180975">
              <a:buFontTx/>
              <a:buChar char="•"/>
            </a:pPr>
            <a:r>
              <a:rPr lang="es-EC" sz="2000" b="1" dirty="0" smtClean="0">
                <a:solidFill>
                  <a:schemeClr val="tx2"/>
                </a:solidFill>
              </a:rPr>
              <a:t>Es totalmente </a:t>
            </a:r>
            <a:r>
              <a:rPr lang="es-EC" sz="2000" b="1" dirty="0" smtClean="0">
                <a:solidFill>
                  <a:schemeClr val="tx2"/>
                </a:solidFill>
              </a:rPr>
              <a:t>parametrizable.</a:t>
            </a:r>
            <a:endParaRPr lang="es-EC" sz="2000" b="1" dirty="0" smtClean="0">
              <a:solidFill>
                <a:schemeClr val="tx2"/>
              </a:solidFill>
            </a:endParaRPr>
          </a:p>
          <a:p>
            <a:pPr marL="180975" indent="-180975">
              <a:buFontTx/>
              <a:buChar char="•"/>
            </a:pPr>
            <a:r>
              <a:rPr lang="es-EC" sz="2000" b="1" dirty="0" smtClean="0">
                <a:solidFill>
                  <a:schemeClr val="tx2"/>
                </a:solidFill>
              </a:rPr>
              <a:t>Incluso la pantalla de ingreso de procesos es parametrizable, modificándose de acuerdo al tipo de contratación que el usuario va a ingresar.</a:t>
            </a:r>
            <a:endParaRPr lang="es-EC" sz="2000" b="1" dirty="0">
              <a:solidFill>
                <a:schemeClr val="tx2"/>
              </a:solidFill>
            </a:endParaRPr>
          </a:p>
          <a:p>
            <a:pPr marL="180975" indent="-180975">
              <a:buFontTx/>
              <a:buChar char="•"/>
            </a:pPr>
            <a:r>
              <a:rPr lang="es-EC" sz="2000" b="1" dirty="0" smtClean="0">
                <a:solidFill>
                  <a:schemeClr val="tx2"/>
                </a:solidFill>
              </a:rPr>
              <a:t>Posee una interfaz amigable que prioriza el espacio de trabajo de los usuarios.</a:t>
            </a:r>
          </a:p>
          <a:p>
            <a:pPr marL="180975" indent="-180975">
              <a:buFontTx/>
              <a:buChar char="•"/>
            </a:pPr>
            <a:r>
              <a:rPr lang="es-EC" sz="2000" b="1" dirty="0" smtClean="0">
                <a:solidFill>
                  <a:schemeClr val="tx2"/>
                </a:solidFill>
              </a:rPr>
              <a:t>Cuenta con un módulo de </a:t>
            </a:r>
            <a:r>
              <a:rPr lang="es-EC" sz="2000" b="1" dirty="0" smtClean="0">
                <a:solidFill>
                  <a:schemeClr val="tx2"/>
                </a:solidFill>
              </a:rPr>
              <a:t>seguridad.</a:t>
            </a:r>
            <a:endParaRPr lang="es-EC" sz="2000" b="1" dirty="0" smtClean="0">
              <a:solidFill>
                <a:schemeClr val="tx2"/>
              </a:solidFill>
            </a:endParaRPr>
          </a:p>
          <a:p>
            <a:pPr marL="180975" indent="-180975">
              <a:buFontTx/>
              <a:buChar char="•"/>
            </a:pPr>
            <a:r>
              <a:rPr lang="es-EC" sz="2000" b="1" dirty="0" smtClean="0">
                <a:solidFill>
                  <a:schemeClr val="tx2"/>
                </a:solidFill>
              </a:rPr>
              <a:t>Todo el sistema es monitoreado por un módulo de </a:t>
            </a:r>
            <a:r>
              <a:rPr lang="es-EC" sz="2000" b="1" dirty="0" smtClean="0">
                <a:solidFill>
                  <a:schemeClr val="tx2"/>
                </a:solidFill>
              </a:rPr>
              <a:t>auditoría</a:t>
            </a:r>
            <a:endParaRPr lang="es-EC" sz="2000" b="1" dirty="0" smtClean="0">
              <a:solidFill>
                <a:schemeClr val="tx2"/>
              </a:solidFill>
            </a:endParaRPr>
          </a:p>
          <a:p>
            <a:pPr marL="180975" indent="-180975">
              <a:buFontTx/>
              <a:buChar char="•"/>
            </a:pPr>
            <a:r>
              <a:rPr lang="es-EC" sz="2000" b="1" dirty="0" smtClean="0">
                <a:solidFill>
                  <a:schemeClr val="tx2"/>
                </a:solidFill>
              </a:rPr>
              <a:t>Adicionalmente, se guarda el log de toda la navegación de pantallas que el usuario ejecuta  en el </a:t>
            </a:r>
            <a:r>
              <a:rPr lang="es-EC" sz="2000" b="1" dirty="0" smtClean="0">
                <a:solidFill>
                  <a:schemeClr val="tx2"/>
                </a:solidFill>
              </a:rPr>
              <a:t>SOCE.</a:t>
            </a:r>
            <a:endParaRPr lang="es-EC" sz="2000" b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s-EC" sz="2000" b="1" dirty="0">
                <a:solidFill>
                  <a:schemeClr val="tx2"/>
                </a:solidFill>
              </a:rPr>
              <a:t> </a:t>
            </a:r>
            <a:r>
              <a:rPr lang="es-EC" sz="2000" b="1" dirty="0" smtClean="0">
                <a:solidFill>
                  <a:schemeClr val="tx2"/>
                </a:solidFill>
              </a:rPr>
              <a:t>Posee ayuda en línea por cada campo de ingreso del sistema.</a:t>
            </a:r>
            <a:endParaRPr lang="es-EC" sz="2000" b="1" dirty="0">
              <a:solidFill>
                <a:schemeClr val="tx2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709662" y="332656"/>
            <a:ext cx="62646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Sistema Oficial de Contratación del Ecuador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5" name="4 Imagen" descr="fondo power p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" y="1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447675" y="1281020"/>
            <a:ext cx="83518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C" b="1" dirty="0" smtClean="0">
                <a:solidFill>
                  <a:schemeClr val="tx2"/>
                </a:solidFill>
              </a:rPr>
              <a:t>La parte transaccional del Sistema Oficial de Contratación del Ecuador  (SOCE) está </a:t>
            </a:r>
            <a:r>
              <a:rPr lang="es-EC" b="1" dirty="0">
                <a:solidFill>
                  <a:schemeClr val="tx2"/>
                </a:solidFill>
              </a:rPr>
              <a:t>desarrollado con:</a:t>
            </a:r>
          </a:p>
          <a:p>
            <a:endParaRPr lang="es-EC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s-EC" b="1" dirty="0">
                <a:solidFill>
                  <a:schemeClr val="tx2"/>
                </a:solidFill>
              </a:rPr>
              <a:t>  Lenguaje de Programación PHP y Java</a:t>
            </a:r>
          </a:p>
          <a:p>
            <a:pPr>
              <a:buFontTx/>
              <a:buChar char="•"/>
            </a:pPr>
            <a:r>
              <a:rPr lang="es-EC" b="1" dirty="0">
                <a:solidFill>
                  <a:schemeClr val="tx2"/>
                </a:solidFill>
              </a:rPr>
              <a:t>  Base de datos </a:t>
            </a:r>
            <a:r>
              <a:rPr lang="es-EC" b="1" dirty="0" err="1" smtClean="0">
                <a:solidFill>
                  <a:schemeClr val="tx2"/>
                </a:solidFill>
              </a:rPr>
              <a:t>PostgreSQL</a:t>
            </a:r>
            <a:endParaRPr lang="es-EC" b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s-EC" b="1" dirty="0">
                <a:solidFill>
                  <a:schemeClr val="tx2"/>
                </a:solidFill>
              </a:rPr>
              <a:t> </a:t>
            </a:r>
            <a:r>
              <a:rPr lang="es-EC" b="1" dirty="0" smtClean="0">
                <a:solidFill>
                  <a:schemeClr val="tx2"/>
                </a:solidFill>
              </a:rPr>
              <a:t>Fue desarrollado </a:t>
            </a:r>
            <a:r>
              <a:rPr lang="es-EC" b="1" dirty="0" err="1" smtClean="0">
                <a:solidFill>
                  <a:schemeClr val="tx2"/>
                </a:solidFill>
              </a:rPr>
              <a:t>integramente</a:t>
            </a:r>
            <a:r>
              <a:rPr lang="es-EC" b="1" dirty="0" smtClean="0">
                <a:solidFill>
                  <a:schemeClr val="tx2"/>
                </a:solidFill>
              </a:rPr>
              <a:t> por técnicos del </a:t>
            </a:r>
            <a:r>
              <a:rPr lang="es-EC" b="1" dirty="0" err="1" smtClean="0">
                <a:solidFill>
                  <a:schemeClr val="tx2"/>
                </a:solidFill>
              </a:rPr>
              <a:t>incop</a:t>
            </a:r>
            <a:r>
              <a:rPr lang="es-EC" b="1" dirty="0" smtClean="0">
                <a:solidFill>
                  <a:schemeClr val="tx2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s-EC" b="1" dirty="0">
                <a:solidFill>
                  <a:schemeClr val="tx2"/>
                </a:solidFill>
              </a:rPr>
              <a:t> </a:t>
            </a:r>
            <a:r>
              <a:rPr lang="es-EC" b="1" dirty="0" smtClean="0">
                <a:solidFill>
                  <a:schemeClr val="tx2"/>
                </a:solidFill>
              </a:rPr>
              <a:t>Actualmente cuenta con 15 tipos de procesos de contratación</a:t>
            </a:r>
            <a:endParaRPr lang="es-EC" b="1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" y="3312345"/>
            <a:ext cx="5470236" cy="3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30440"/>
            <a:ext cx="4528724" cy="28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709662" y="332656"/>
            <a:ext cx="62646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Sistema Oficial de Contratación del Ecuador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866</Words>
  <Application>Microsoft Office PowerPoint</Application>
  <PresentationFormat>Presentación en pantalla (4:3)</PresentationFormat>
  <Paragraphs>214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INCOP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isandoval</dc:creator>
  <cp:lastModifiedBy>Usuario</cp:lastModifiedBy>
  <cp:revision>91</cp:revision>
  <dcterms:created xsi:type="dcterms:W3CDTF">2011-07-21T21:18:50Z</dcterms:created>
  <dcterms:modified xsi:type="dcterms:W3CDTF">2011-10-08T03:49:19Z</dcterms:modified>
</cp:coreProperties>
</file>