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4" r:id="rId1"/>
  </p:sldMasterIdLst>
  <p:notesMasterIdLst>
    <p:notesMasterId r:id="rId30"/>
  </p:notesMasterIdLst>
  <p:sldIdLst>
    <p:sldId id="256" r:id="rId2"/>
    <p:sldId id="259" r:id="rId3"/>
    <p:sldId id="28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5" r:id="rId25"/>
    <p:sldId id="284" r:id="rId26"/>
    <p:sldId id="286" r:id="rId27"/>
    <p:sldId id="283" r:id="rId28"/>
    <p:sldId id="280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44">
          <p15:clr>
            <a:srgbClr val="A4A3A4"/>
          </p15:clr>
        </p15:guide>
        <p15:guide id="2" orient="horz" pos="2898">
          <p15:clr>
            <a:srgbClr val="A4A3A4"/>
          </p15:clr>
        </p15:guide>
        <p15:guide id="3" orient="horz" pos="2412">
          <p15:clr>
            <a:srgbClr val="A4A3A4"/>
          </p15:clr>
        </p15:guide>
        <p15:guide id="4" orient="horz" pos="3196">
          <p15:clr>
            <a:srgbClr val="A4A3A4"/>
          </p15:clr>
        </p15:guide>
        <p15:guide id="5" orient="horz" pos="1350">
          <p15:clr>
            <a:srgbClr val="A4A3A4"/>
          </p15:clr>
        </p15:guide>
        <p15:guide id="6" orient="horz" pos="1378">
          <p15:clr>
            <a:srgbClr val="A4A3A4"/>
          </p15:clr>
        </p15:guide>
        <p15:guide id="7" orient="horz" pos="2078">
          <p15:clr>
            <a:srgbClr val="A4A3A4"/>
          </p15:clr>
        </p15:guide>
        <p15:guide id="8" orient="horz" pos="1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orient="horz" pos="2859">
          <p15:clr>
            <a:srgbClr val="A4A3A4"/>
          </p15:clr>
        </p15:guide>
        <p15:guide id="11" pos="960">
          <p15:clr>
            <a:srgbClr val="A4A3A4"/>
          </p15:clr>
        </p15:guide>
        <p15:guide id="12" pos="1755">
          <p15:clr>
            <a:srgbClr val="A4A3A4"/>
          </p15:clr>
        </p15:guide>
        <p15:guide id="13" pos="2883">
          <p15:clr>
            <a:srgbClr val="A4A3A4"/>
          </p15:clr>
        </p15:guide>
        <p15:guide id="14" pos="2519">
          <p15:clr>
            <a:srgbClr val="A4A3A4"/>
          </p15:clr>
        </p15:guide>
        <p15:guide id="15" pos="4790">
          <p15:clr>
            <a:srgbClr val="A4A3A4"/>
          </p15:clr>
        </p15:guide>
        <p15:guide id="16" pos="2487">
          <p15:clr>
            <a:srgbClr val="A4A3A4"/>
          </p15:clr>
        </p15:guide>
        <p15:guide id="17" pos="1722">
          <p15:clr>
            <a:srgbClr val="A4A3A4"/>
          </p15:clr>
        </p15:guide>
        <p15:guide id="18" pos="987">
          <p15:clr>
            <a:srgbClr val="A4A3A4"/>
          </p15:clr>
        </p15:guide>
        <p15:guide id="19" pos="4818">
          <p15:clr>
            <a:srgbClr val="A4A3A4"/>
          </p15:clr>
        </p15:guide>
        <p15:guide id="20" pos="3257">
          <p15:clr>
            <a:srgbClr val="A4A3A4"/>
          </p15:clr>
        </p15:guide>
        <p15:guide id="21">
          <p15:clr>
            <a:srgbClr val="A4A3A4"/>
          </p15:clr>
        </p15:guide>
        <p15:guide id="22" pos="3285">
          <p15:clr>
            <a:srgbClr val="A4A3A4"/>
          </p15:clr>
        </p15:guide>
        <p15:guide id="23" pos="4022">
          <p15:clr>
            <a:srgbClr val="A4A3A4"/>
          </p15:clr>
        </p15:guide>
        <p15:guide id="24" pos="4053">
          <p15:clr>
            <a:srgbClr val="A4A3A4"/>
          </p15:clr>
        </p15:guide>
        <p15:guide id="25" pos="5544">
          <p15:clr>
            <a:srgbClr val="A4A3A4"/>
          </p15:clr>
        </p15:guide>
        <p15:guide id="26" pos="220">
          <p15:clr>
            <a:srgbClr val="A4A3A4"/>
          </p15:clr>
        </p15:guide>
        <p15:guide id="27" pos="34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A5D"/>
    <a:srgbClr val="414042"/>
    <a:srgbClr val="DCDCDC"/>
    <a:srgbClr val="4F81BD"/>
    <a:srgbClr val="0C9B2E"/>
    <a:srgbClr val="FFFAD0"/>
    <a:srgbClr val="FFF8AE"/>
    <a:srgbClr val="FCB64C"/>
    <a:srgbClr val="FEC46F"/>
    <a:srgbClr val="FFE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7" autoAdjust="0"/>
    <p:restoredTop sz="66087" autoAdjust="0"/>
  </p:normalViewPr>
  <p:slideViewPr>
    <p:cSldViewPr snapToGrid="0" showGuides="1">
      <p:cViewPr>
        <p:scale>
          <a:sx n="113" d="100"/>
          <a:sy n="113" d="100"/>
        </p:scale>
        <p:origin x="-72" y="450"/>
      </p:cViewPr>
      <p:guideLst>
        <p:guide orient="horz" pos="644"/>
        <p:guide orient="horz" pos="2898"/>
        <p:guide orient="horz" pos="2412"/>
        <p:guide orient="horz" pos="3196"/>
        <p:guide orient="horz" pos="1350"/>
        <p:guide orient="horz" pos="1378"/>
        <p:guide orient="horz" pos="2078"/>
        <p:guide orient="horz" pos="125"/>
        <p:guide orient="horz" pos="2106"/>
        <p:guide orient="horz" pos="2859"/>
        <p:guide pos="960"/>
        <p:guide pos="1755"/>
        <p:guide pos="2883"/>
        <p:guide pos="2519"/>
        <p:guide pos="4790"/>
        <p:guide pos="2487"/>
        <p:guide pos="1722"/>
        <p:guide pos="987"/>
        <p:guide pos="4818"/>
        <p:guide pos="3257"/>
        <p:guide/>
        <p:guide pos="3285"/>
        <p:guide pos="4022"/>
        <p:guide pos="4053"/>
        <p:guide pos="5544"/>
        <p:guide pos="220"/>
        <p:guide pos="3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ant\AppData\Local\Temp\postgres_fsyn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ant\AppData\Local\Temp\postgres_fsyn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ant\AppData\Local\Temp\postgres_fsync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ant\AppData\Local\Temp\postgres_fsync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32 thread insert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34469756633101"/>
          <c:y val="0.10313127219391693"/>
          <c:w val="0.87198663129891707"/>
          <c:h val="0.83090454685811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16 segments</c:v>
                </c:pt>
              </c:strCache>
            </c:strRef>
          </c:tx>
          <c:invertIfNegative val="0"/>
          <c:cat>
            <c:strRef>
              <c:f>Sheet1!$A$3:$A$6</c:f>
              <c:strCache>
                <c:ptCount val="4"/>
                <c:pt idx="0">
                  <c:v>both on</c:v>
                </c:pt>
                <c:pt idx="1">
                  <c:v>fsync=0</c:v>
                </c:pt>
                <c:pt idx="2">
                  <c:v>sync commit=0</c:v>
                </c:pt>
                <c:pt idx="3">
                  <c:v>fsync=0 &amp; sync commit=0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7356</c:v>
                </c:pt>
                <c:pt idx="1">
                  <c:v>13123</c:v>
                </c:pt>
                <c:pt idx="2">
                  <c:v>14204</c:v>
                </c:pt>
                <c:pt idx="3">
                  <c:v>15905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256 segments</c:v>
                </c:pt>
              </c:strCache>
            </c:strRef>
          </c:tx>
          <c:invertIfNegative val="0"/>
          <c:cat>
            <c:strRef>
              <c:f>Sheet1!$A$3:$A$6</c:f>
              <c:strCache>
                <c:ptCount val="4"/>
                <c:pt idx="0">
                  <c:v>both on</c:v>
                </c:pt>
                <c:pt idx="1">
                  <c:v>fsync=0</c:v>
                </c:pt>
                <c:pt idx="2">
                  <c:v>sync commit=0</c:v>
                </c:pt>
                <c:pt idx="3">
                  <c:v>fsync=0 &amp; sync commit=0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7569</c:v>
                </c:pt>
                <c:pt idx="1">
                  <c:v>13624</c:v>
                </c:pt>
                <c:pt idx="2">
                  <c:v>15465</c:v>
                </c:pt>
                <c:pt idx="3">
                  <c:v>16043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35584"/>
        <c:axId val="96037120"/>
      </c:barChart>
      <c:catAx>
        <c:axId val="96035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6037120"/>
        <c:crosses val="autoZero"/>
        <c:auto val="1"/>
        <c:lblAlgn val="ctr"/>
        <c:lblOffset val="100"/>
        <c:noMultiLvlLbl val="0"/>
      </c:catAx>
      <c:valAx>
        <c:axId val="96037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Transactions per Second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03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658832951282241"/>
          <c:y val="0.11618766404199475"/>
          <c:w val="0.40343340009644618"/>
          <c:h val="8.864173228346457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Bulk load 2GB of data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543809943346495E-2"/>
          <c:y val="0.12664427104625467"/>
          <c:w val="0.88786995864440954"/>
          <c:h val="0.79235231036301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16 segments</c:v>
                </c:pt>
              </c:strCache>
            </c:strRef>
          </c:tx>
          <c:invertIfNegative val="0"/>
          <c:cat>
            <c:strRef>
              <c:f>Sheet1!$A$12:$A$15</c:f>
              <c:strCache>
                <c:ptCount val="4"/>
                <c:pt idx="0">
                  <c:v>both  on</c:v>
                </c:pt>
                <c:pt idx="1">
                  <c:v>fsync=0</c:v>
                </c:pt>
                <c:pt idx="2">
                  <c:v>sync commit=0</c:v>
                </c:pt>
                <c:pt idx="3">
                  <c:v>fsync=0 &amp; sync commit=0</c:v>
                </c:pt>
              </c:strCache>
            </c:strRef>
          </c:cat>
          <c:val>
            <c:numRef>
              <c:f>Sheet1!$B$12:$B$15</c:f>
              <c:numCache>
                <c:formatCode>General</c:formatCode>
                <c:ptCount val="4"/>
                <c:pt idx="0">
                  <c:v>151</c:v>
                </c:pt>
                <c:pt idx="1">
                  <c:v>121</c:v>
                </c:pt>
                <c:pt idx="2">
                  <c:v>139.69999999999999</c:v>
                </c:pt>
                <c:pt idx="3">
                  <c:v>143.5</c:v>
                </c:pt>
              </c:numCache>
            </c:numRef>
          </c:val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256 segments</c:v>
                </c:pt>
              </c:strCache>
            </c:strRef>
          </c:tx>
          <c:invertIfNegative val="0"/>
          <c:cat>
            <c:strRef>
              <c:f>Sheet1!$A$12:$A$15</c:f>
              <c:strCache>
                <c:ptCount val="4"/>
                <c:pt idx="0">
                  <c:v>both  on</c:v>
                </c:pt>
                <c:pt idx="1">
                  <c:v>fsync=0</c:v>
                </c:pt>
                <c:pt idx="2">
                  <c:v>sync commit=0</c:v>
                </c:pt>
                <c:pt idx="3">
                  <c:v>fsync=0 &amp; sync commit=0</c:v>
                </c:pt>
              </c:strCache>
            </c:strRef>
          </c:cat>
          <c:val>
            <c:numRef>
              <c:f>Sheet1!$C$12:$C$15</c:f>
              <c:numCache>
                <c:formatCode>General</c:formatCode>
                <c:ptCount val="4"/>
                <c:pt idx="0">
                  <c:v>108.5</c:v>
                </c:pt>
                <c:pt idx="1">
                  <c:v>99.6</c:v>
                </c:pt>
                <c:pt idx="2">
                  <c:v>100.5</c:v>
                </c:pt>
                <c:pt idx="3">
                  <c:v>97.2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03008"/>
        <c:axId val="97004544"/>
      </c:barChart>
      <c:catAx>
        <c:axId val="9700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7004544"/>
        <c:crosses val="autoZero"/>
        <c:auto val="1"/>
        <c:lblAlgn val="ctr"/>
        <c:lblOffset val="100"/>
        <c:noMultiLvlLbl val="0"/>
      </c:catAx>
      <c:valAx>
        <c:axId val="97004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Time -</a:t>
                </a:r>
                <a:r>
                  <a:rPr lang="en-US" sz="1100" baseline="0"/>
                  <a:t> Seconds</a:t>
                </a:r>
                <a:endParaRPr lang="en-US" sz="1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00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229357703259199"/>
          <c:y val="0.1183351403873613"/>
          <c:w val="0.3429557135209419"/>
          <c:h val="0.1161515081495174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Index</a:t>
            </a:r>
            <a:r>
              <a:rPr lang="en-US" baseline="0"/>
              <a:t> build on 20GB table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maintenance_work_mem=16MB &amp; checkpoint_segments=16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585798816568047E-3"/>
                  <c:y val="-2.712477782243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712477782243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Sheet1!$B$46:$C$46</c:f>
              <c:strCache>
                <c:ptCount val="2"/>
                <c:pt idx="0">
                  <c:v>fsync=1 &amp; sync commit=0</c:v>
                </c:pt>
                <c:pt idx="1">
                  <c:v>fsync=0 &amp; sync commit=0</c:v>
                </c:pt>
              </c:strCache>
            </c:strRef>
          </c:cat>
          <c:val>
            <c:numRef>
              <c:f>Sheet1!$B$47:$C$47</c:f>
              <c:numCache>
                <c:formatCode>General</c:formatCode>
                <c:ptCount val="2"/>
                <c:pt idx="0">
                  <c:v>29.1</c:v>
                </c:pt>
                <c:pt idx="1">
                  <c:v>28.8</c:v>
                </c:pt>
              </c:numCache>
            </c:numRef>
          </c:val>
        </c:ser>
        <c:ser>
          <c:idx val="1"/>
          <c:order val="1"/>
          <c:tx>
            <c:strRef>
              <c:f>Sheet1!$A$48</c:f>
              <c:strCache>
                <c:ptCount val="1"/>
                <c:pt idx="0">
                  <c:v>maintenance_work_mem=1024MB &amp; checkpoint_segments=16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Sheet1!$B$46:$C$46</c:f>
              <c:strCache>
                <c:ptCount val="2"/>
                <c:pt idx="0">
                  <c:v>fsync=1 &amp; sync commit=0</c:v>
                </c:pt>
                <c:pt idx="1">
                  <c:v>fsync=0 &amp; sync commit=0</c:v>
                </c:pt>
              </c:strCache>
            </c:strRef>
          </c:cat>
          <c:val>
            <c:numRef>
              <c:f>Sheet1!$B$48:$C$48</c:f>
              <c:numCache>
                <c:formatCode>General</c:formatCode>
                <c:ptCount val="2"/>
                <c:pt idx="0">
                  <c:v>26.1</c:v>
                </c:pt>
                <c:pt idx="1">
                  <c:v>25.2</c:v>
                </c:pt>
              </c:numCache>
            </c:numRef>
          </c:val>
        </c:ser>
        <c:ser>
          <c:idx val="2"/>
          <c:order val="2"/>
          <c:tx>
            <c:strRef>
              <c:f>Sheet1!$A$49</c:f>
              <c:strCache>
                <c:ptCount val="1"/>
                <c:pt idx="0">
                  <c:v>maintenance_work_mem=1024MB &amp; checkpoint_segments=1024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12477782243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Sheet1!$B$46:$C$46</c:f>
              <c:strCache>
                <c:ptCount val="2"/>
                <c:pt idx="0">
                  <c:v>fsync=1 &amp; sync commit=0</c:v>
                </c:pt>
                <c:pt idx="1">
                  <c:v>fsync=0 &amp; sync commit=0</c:v>
                </c:pt>
              </c:strCache>
            </c:strRef>
          </c:cat>
          <c:val>
            <c:numRef>
              <c:f>Sheet1!$B$49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42400"/>
        <c:axId val="96752384"/>
      </c:barChart>
      <c:catAx>
        <c:axId val="9674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6752384"/>
        <c:crosses val="autoZero"/>
        <c:auto val="1"/>
        <c:lblAlgn val="ctr"/>
        <c:lblOffset val="100"/>
        <c:noMultiLvlLbl val="0"/>
      </c:catAx>
      <c:valAx>
        <c:axId val="96752384"/>
        <c:scaling>
          <c:orientation val="minMax"/>
          <c:max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Time - Minutes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742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Index build on 20GB table</a:t>
            </a:r>
          </a:p>
        </c:rich>
      </c:tx>
      <c:layout>
        <c:manualLayout>
          <c:xMode val="edge"/>
          <c:yMode val="edge"/>
          <c:x val="0.35108391156526569"/>
          <c:y val="3.230147592028120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Sheet1!$A$52</c:f>
              <c:strCache>
                <c:ptCount val="1"/>
                <c:pt idx="0">
                  <c:v>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439977394399287E-17"/>
                  <c:y val="-2.24299048914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maintenance_work_mem</c:v>
              </c:pt>
            </c:strLit>
          </c:cat>
          <c:val>
            <c:numRef>
              <c:f>Sheet1!$B$52</c:f>
              <c:numCache>
                <c:formatCode>General</c:formatCode>
                <c:ptCount val="1"/>
                <c:pt idx="0">
                  <c:v>29.1</c:v>
                </c:pt>
              </c:numCache>
            </c:numRef>
          </c:val>
        </c:ser>
        <c:ser>
          <c:idx val="1"/>
          <c:order val="1"/>
          <c:tx>
            <c:strRef>
              <c:f>Sheet1!$A$53</c:f>
              <c:strCache>
                <c:ptCount val="1"/>
                <c:pt idx="0">
                  <c:v>512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025788293212756E-3"/>
                  <c:y val="-3.364485733719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maintenance_work_mem</c:v>
              </c:pt>
            </c:strLit>
          </c:cat>
          <c:val>
            <c:numRef>
              <c:f>Sheet1!$B$53</c:f>
              <c:numCache>
                <c:formatCode>General</c:formatCode>
                <c:ptCount val="1"/>
                <c:pt idx="0">
                  <c:v>23.4</c:v>
                </c:pt>
              </c:numCache>
            </c:numRef>
          </c:val>
        </c:ser>
        <c:ser>
          <c:idx val="2"/>
          <c:order val="2"/>
          <c:tx>
            <c:strRef>
              <c:f>Sheet1!$A$54</c:f>
              <c:strCache>
                <c:ptCount val="1"/>
                <c:pt idx="0">
                  <c:v>1024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24299048914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maintenance_work_mem</c:v>
              </c:pt>
            </c:strLit>
          </c:cat>
          <c:val>
            <c:numRef>
              <c:f>Sheet1!$B$54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</c:ser>
        <c:ser>
          <c:idx val="3"/>
          <c:order val="3"/>
          <c:tx>
            <c:strRef>
              <c:f>Sheet1!$A$55</c:f>
              <c:strCache>
                <c:ptCount val="1"/>
                <c:pt idx="0">
                  <c:v>4096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maintenance_work_mem</c:v>
              </c:pt>
            </c:strLit>
          </c:cat>
          <c:val>
            <c:numRef>
              <c:f>Sheet1!$B$55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00480"/>
        <c:axId val="95702016"/>
      </c:barChart>
      <c:catAx>
        <c:axId val="9570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5702016"/>
        <c:crosses val="autoZero"/>
        <c:auto val="1"/>
        <c:lblAlgn val="ctr"/>
        <c:lblOffset val="100"/>
        <c:noMultiLvlLbl val="0"/>
      </c:catAx>
      <c:valAx>
        <c:axId val="95702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Time - Minutes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700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B25AC41-3BEC-9247-8322-91B80C013F2D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07AF33-6344-499B-8847-0FF6F70B3E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07AF33-6344-499B-8847-0FF6F70B3E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05" y="766092"/>
            <a:ext cx="7772400" cy="1102519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27" y="2068078"/>
            <a:ext cx="7786115" cy="921643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1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7DA0DECC-A1CD-3A45-A319-FA5814899B6D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A8F736F-EF12-B249-AF0D-385560EED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8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88" y="1674428"/>
            <a:ext cx="5066628" cy="1250668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8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 anchor="ctr">
            <a:noAutofit/>
          </a:bodyPr>
          <a:lstStyle>
            <a:lvl1pPr algn="l">
              <a:defRPr sz="2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 anchor="ctr">
            <a:noAutofit/>
          </a:bodyPr>
          <a:lstStyle>
            <a:lvl1pPr algn="l">
              <a:defRPr sz="2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 anchor="ctr">
            <a:noAutofit/>
          </a:bodyPr>
          <a:lstStyle>
            <a:lvl1pPr algn="l">
              <a:defRPr sz="2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575" y="1012507"/>
            <a:ext cx="4038600" cy="34720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575" y="1012507"/>
            <a:ext cx="4038600" cy="34720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1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2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4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2" y="1009332"/>
            <a:ext cx="8205304" cy="355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81935" y="4669708"/>
            <a:ext cx="9291483" cy="0"/>
          </a:xfrm>
          <a:prstGeom prst="line">
            <a:avLst/>
          </a:prstGeom>
          <a:ln w="3175" cmpd="sng">
            <a:solidFill>
              <a:srgbClr val="272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82768" y="4779380"/>
            <a:ext cx="704032" cy="2637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-81935" y="4669708"/>
            <a:ext cx="9291483" cy="0"/>
          </a:xfrm>
          <a:prstGeom prst="line">
            <a:avLst/>
          </a:prstGeom>
          <a:ln w="3175" cmpd="sng">
            <a:solidFill>
              <a:srgbClr val="272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82768" y="4779380"/>
            <a:ext cx="704032" cy="2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51" r:id="rId15"/>
    <p:sldLayoutId id="21474836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595A5D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95A5D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595A5D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595A5D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595A5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Amazon RDS for PostgreSQL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Grant McAlister </a:t>
            </a:r>
            <a:r>
              <a:rPr lang="en-US" dirty="0"/>
              <a:t>– </a:t>
            </a:r>
            <a:r>
              <a:rPr lang="en-US" dirty="0" smtClean="0"/>
              <a:t>Senior Principal Engineer</a:t>
            </a:r>
          </a:p>
          <a:p>
            <a:r>
              <a:rPr lang="en-US" dirty="0" smtClean="0"/>
              <a:t>Oct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Production Use (or not)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1" y="887609"/>
            <a:ext cx="7858651" cy="27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Details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5" y="894523"/>
            <a:ext cx="6478412" cy="3701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2543" y="3390181"/>
            <a:ext cx="3605842" cy="569343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3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Configuration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8" y="922704"/>
            <a:ext cx="7721556" cy="35457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8589" y="3010619"/>
            <a:ext cx="2380890" cy="181155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3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4" y="924290"/>
            <a:ext cx="6944262" cy="26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Instance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67"/>
            <a:ext cx="9144000" cy="1950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55" y="123920"/>
            <a:ext cx="4306219" cy="45011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388853" y="1104181"/>
            <a:ext cx="4347713" cy="207896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29464" y="1362974"/>
            <a:ext cx="2907102" cy="182017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24951" y="2208362"/>
            <a:ext cx="4433977" cy="153550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89517" y="4459857"/>
            <a:ext cx="879894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 Access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4" y="1328468"/>
            <a:ext cx="6986023" cy="24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" y="940058"/>
            <a:ext cx="7375586" cy="351949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242868" y="4450926"/>
            <a:ext cx="388189" cy="32810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97261" y="4450926"/>
            <a:ext cx="388189" cy="32810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28468" y="931432"/>
            <a:ext cx="672860" cy="19862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26349" y="4447899"/>
            <a:ext cx="388189" cy="32810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 Access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4" y="1328468"/>
            <a:ext cx="6986023" cy="249332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398699" y="3424383"/>
            <a:ext cx="388189" cy="32810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3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a Log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" y="900686"/>
            <a:ext cx="4684149" cy="3855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1847" y="1388852"/>
            <a:ext cx="3657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CB64C"/>
                </a:solidFill>
              </a:rPr>
              <a:t>Date Time: SELECT </a:t>
            </a:r>
            <a:r>
              <a:rPr lang="en-US" dirty="0" err="1" smtClean="0">
                <a:solidFill>
                  <a:srgbClr val="FCB64C"/>
                </a:solidFill>
              </a:rPr>
              <a:t>pg_sleep</a:t>
            </a:r>
            <a:r>
              <a:rPr lang="en-US" dirty="0" smtClean="0">
                <a:solidFill>
                  <a:srgbClr val="FCB64C"/>
                </a:solidFill>
              </a:rPr>
              <a:t>(1);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Date Time: checkpoint starting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Date Time: checkpoint complete: wrote 1 buffers (0.0%); 0 transaction log file(s) added, 0 removed, 1 recycled; write=0.000 s, sync=0.003 s, total=0.016 s; sync files=1, longest=0.003 s, average=0.003 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9728" y="871268"/>
            <a:ext cx="7772400" cy="3657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6322" y="95243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superuser role (Postgres)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90445" y="1316656"/>
            <a:ext cx="6581956" cy="2743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51073" y="1732292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rds_superuser</a:t>
            </a:r>
            <a:r>
              <a:rPr lang="en-US" b="1" dirty="0" smtClean="0">
                <a:solidFill>
                  <a:schemeClr val="bg1"/>
                </a:solidFill>
              </a:rPr>
              <a:t> role (RDS provided)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38" y="2216998"/>
            <a:ext cx="2897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Load and Use Extensions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View and Kill Sessions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Create </a:t>
            </a:r>
            <a:r>
              <a:rPr lang="en-US" dirty="0" err="1" smtClean="0">
                <a:solidFill>
                  <a:schemeClr val="bg1"/>
                </a:solidFill>
              </a:rPr>
              <a:t>Tablespace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Amazon Relational Database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651288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/>
              <a:t>RDS is a </a:t>
            </a:r>
            <a:r>
              <a:rPr lang="en-US" sz="2000" b="1" i="1" dirty="0" smtClean="0"/>
              <a:t>managed Relational database service </a:t>
            </a:r>
            <a:r>
              <a:rPr lang="en-US" sz="2000" i="1" dirty="0" smtClean="0"/>
              <a:t>that is simple to deploy, easy to scale, reliable and cost-effective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2439456"/>
            <a:ext cx="3276600" cy="299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Managed Service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857263"/>
            <a:ext cx="3276600" cy="299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Easy to Scale and Operate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0" y="2021646"/>
            <a:ext cx="3276600" cy="299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Choice of Database Engines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3692880"/>
            <a:ext cx="3276600" cy="299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 Availability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3275070"/>
            <a:ext cx="3276600" cy="299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 Performance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491877" y="4034351"/>
            <a:ext cx="30397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900" dirty="0" smtClean="0">
                <a:latin typeface="Arial"/>
                <a:ea typeface="Verdana" pitchFamily="34" charset="0"/>
                <a:cs typeface="Arial"/>
              </a:rPr>
              <a:t>Amazon Relational Database Service (RDS)</a:t>
            </a:r>
            <a:endParaRPr lang="en-US" sz="900" dirty="0">
              <a:latin typeface="Arial"/>
              <a:ea typeface="Verdana" pitchFamily="34" charset="0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185" y="3183879"/>
            <a:ext cx="622300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9905" y="3183879"/>
            <a:ext cx="622300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2180" y="3183879"/>
            <a:ext cx="622300" cy="7620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8" y="2231283"/>
            <a:ext cx="861467" cy="44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57" y="2509867"/>
            <a:ext cx="1225396" cy="1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18" y="2460475"/>
            <a:ext cx="905424" cy="25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4176" y="3193702"/>
            <a:ext cx="6223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75" y="2439456"/>
            <a:ext cx="1297301" cy="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89" y="1084847"/>
            <a:ext cx="3993671" cy="35539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PostGIS available</a:t>
            </a:r>
          </a:p>
          <a:p>
            <a:r>
              <a:rPr lang="en-US" dirty="0" err="1" smtClean="0"/>
              <a:t>rds.extensions</a:t>
            </a:r>
            <a:r>
              <a:rPr lang="en-US" dirty="0" smtClean="0"/>
              <a:t> parameter:</a:t>
            </a:r>
          </a:p>
          <a:p>
            <a:pPr lvl="1"/>
            <a:r>
              <a:rPr lang="en-US" dirty="0" err="1" smtClean="0"/>
              <a:t>btree_gin</a:t>
            </a:r>
            <a:endParaRPr lang="en-US" dirty="0" smtClean="0"/>
          </a:p>
          <a:p>
            <a:pPr lvl="1"/>
            <a:r>
              <a:rPr lang="en-US" dirty="0" err="1" smtClean="0"/>
              <a:t>btree_gist</a:t>
            </a:r>
            <a:endParaRPr lang="en-US" dirty="0" smtClean="0"/>
          </a:p>
          <a:p>
            <a:pPr lvl="1"/>
            <a:r>
              <a:rPr lang="en-US" dirty="0" err="1" smtClean="0"/>
              <a:t>chkpass</a:t>
            </a:r>
            <a:endParaRPr lang="en-US" dirty="0" smtClean="0"/>
          </a:p>
          <a:p>
            <a:pPr lvl="1"/>
            <a:r>
              <a:rPr lang="en-US" dirty="0" err="1" smtClean="0"/>
              <a:t>citext</a:t>
            </a:r>
            <a:endParaRPr lang="en-US" dirty="0" smtClean="0"/>
          </a:p>
          <a:p>
            <a:pPr lvl="1"/>
            <a:r>
              <a:rPr lang="en-US" dirty="0" smtClean="0"/>
              <a:t>cube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dblink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/>
              <a:t>dict_int</a:t>
            </a:r>
            <a:endParaRPr lang="en-US" dirty="0" smtClean="0"/>
          </a:p>
          <a:p>
            <a:pPr lvl="1"/>
            <a:r>
              <a:rPr lang="en-US" dirty="0" err="1" smtClean="0"/>
              <a:t>dict_xsyn</a:t>
            </a:r>
            <a:endParaRPr lang="en-US" dirty="0" smtClean="0"/>
          </a:p>
          <a:p>
            <a:pPr lvl="1"/>
            <a:r>
              <a:rPr lang="en-US" dirty="0" err="1" smtClean="0"/>
              <a:t>earthdistance</a:t>
            </a:r>
            <a:endParaRPr lang="en-US" dirty="0" smtClean="0"/>
          </a:p>
          <a:p>
            <a:pPr lvl="1"/>
            <a:r>
              <a:rPr lang="en-US" dirty="0" err="1" smtClean="0"/>
              <a:t>fuzzystrmatch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55395" y="1733889"/>
            <a:ext cx="2577322" cy="2536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/>
              <a:t>hstore</a:t>
            </a:r>
            <a:endParaRPr lang="en-US" dirty="0"/>
          </a:p>
          <a:p>
            <a:pPr lvl="1"/>
            <a:r>
              <a:rPr lang="en-US" dirty="0" err="1" smtClean="0"/>
              <a:t>intagg</a:t>
            </a:r>
            <a:endParaRPr lang="en-US" dirty="0"/>
          </a:p>
          <a:p>
            <a:pPr lvl="1"/>
            <a:r>
              <a:rPr lang="en-US" dirty="0" err="1"/>
              <a:t>intarray</a:t>
            </a:r>
            <a:endParaRPr lang="en-US" dirty="0"/>
          </a:p>
          <a:p>
            <a:pPr lvl="1"/>
            <a:r>
              <a:rPr lang="en-US" dirty="0" err="1" smtClean="0"/>
              <a:t>isn</a:t>
            </a:r>
            <a:endParaRPr lang="en-US" dirty="0" smtClean="0"/>
          </a:p>
          <a:p>
            <a:pPr lvl="1"/>
            <a:r>
              <a:rPr lang="en-US" dirty="0" err="1" smtClean="0"/>
              <a:t>ltree</a:t>
            </a:r>
            <a:endParaRPr lang="en-US" dirty="0" smtClean="0"/>
          </a:p>
          <a:p>
            <a:pPr lvl="1"/>
            <a:r>
              <a:rPr lang="en-US" dirty="0" err="1" smtClean="0"/>
              <a:t>pgcrypto</a:t>
            </a:r>
            <a:endParaRPr lang="en-US" dirty="0" smtClean="0"/>
          </a:p>
          <a:p>
            <a:pPr lvl="1"/>
            <a:r>
              <a:rPr lang="en-US" dirty="0" err="1" smtClean="0"/>
              <a:t>pgrowlocks</a:t>
            </a:r>
            <a:endParaRPr lang="en-US" dirty="0" smtClean="0"/>
          </a:p>
          <a:p>
            <a:pPr lvl="1"/>
            <a:r>
              <a:rPr lang="en-US" dirty="0" err="1" smtClean="0"/>
              <a:t>pg_trgm</a:t>
            </a:r>
            <a:endParaRPr lang="en-US" dirty="0" smtClean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lperl</a:t>
            </a:r>
            <a:endParaRPr lang="en-US" dirty="0" smtClean="0"/>
          </a:p>
          <a:p>
            <a:pPr lvl="1"/>
            <a:r>
              <a:rPr lang="en-US" dirty="0" err="1" smtClean="0"/>
              <a:t>plpgsql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55081" y="1777016"/>
            <a:ext cx="3122762" cy="2493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 smtClean="0"/>
              <a:t>pltcl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postgis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postgis_tiger_geocoder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postgis_topology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/>
              <a:t>sslinfo</a:t>
            </a:r>
            <a:endParaRPr lang="en-US" dirty="0" smtClean="0"/>
          </a:p>
          <a:p>
            <a:pPr lvl="1"/>
            <a:r>
              <a:rPr lang="en-US" dirty="0" err="1" smtClean="0"/>
              <a:t>tablefunc</a:t>
            </a:r>
            <a:endParaRPr lang="en-US" dirty="0" smtClean="0"/>
          </a:p>
          <a:p>
            <a:pPr lvl="1"/>
            <a:r>
              <a:rPr lang="en-US" dirty="0" smtClean="0"/>
              <a:t>tsearch2</a:t>
            </a:r>
          </a:p>
          <a:p>
            <a:pPr lvl="1"/>
            <a:r>
              <a:rPr lang="en-US" dirty="0" err="1" smtClean="0"/>
              <a:t>unaccent</a:t>
            </a:r>
            <a:endParaRPr lang="en-US" dirty="0" smtClean="0"/>
          </a:p>
          <a:p>
            <a:pPr lvl="1"/>
            <a:r>
              <a:rPr lang="en-US" dirty="0" err="1" smtClean="0"/>
              <a:t>uuid-ossp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64" y="398686"/>
            <a:ext cx="1423347" cy="20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9" y="885456"/>
            <a:ext cx="6702735" cy="380946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6789" y="190451"/>
            <a:ext cx="8205304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High 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2354" y="2489866"/>
            <a:ext cx="518186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16,500+ </a:t>
            </a:r>
            <a:r>
              <a:rPr lang="en-US" dirty="0" smtClean="0">
                <a:solidFill>
                  <a:schemeClr val="accent2"/>
                </a:solidFill>
              </a:rPr>
              <a:t>Read</a:t>
            </a:r>
            <a:r>
              <a:rPr lang="en-US" dirty="0" smtClean="0"/>
              <a:t> and 8,500+ </a:t>
            </a:r>
            <a:r>
              <a:rPr lang="en-US" dirty="0" smtClean="0">
                <a:solidFill>
                  <a:schemeClr val="accent1"/>
                </a:solidFill>
              </a:rPr>
              <a:t>Write</a:t>
            </a:r>
            <a:r>
              <a:rPr lang="en-US" dirty="0" smtClean="0"/>
              <a:t> = </a:t>
            </a:r>
            <a:r>
              <a:rPr lang="en-US" b="1" dirty="0" smtClean="0"/>
              <a:t>25,000+ IOPS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15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an instance from AWS Console</a:t>
            </a:r>
          </a:p>
          <a:p>
            <a:r>
              <a:rPr lang="en-US" dirty="0" smtClean="0"/>
              <a:t>Configure Network</a:t>
            </a:r>
          </a:p>
          <a:p>
            <a:r>
              <a:rPr lang="en-US" dirty="0" smtClean="0"/>
              <a:t>Load Extensions</a:t>
            </a:r>
          </a:p>
          <a:p>
            <a:r>
              <a:rPr lang="en-US" dirty="0" smtClean="0"/>
              <a:t>Export from existing database using </a:t>
            </a:r>
            <a:r>
              <a:rPr lang="en-US" dirty="0" err="1" smtClean="0"/>
              <a:t>pg_dump</a:t>
            </a:r>
            <a:endParaRPr lang="en-US" dirty="0" smtClean="0"/>
          </a:p>
          <a:p>
            <a:r>
              <a:rPr lang="en-US" dirty="0" smtClean="0"/>
              <a:t>Import to RDS using </a:t>
            </a:r>
            <a:r>
              <a:rPr lang="en-US" dirty="0" err="1" smtClean="0"/>
              <a:t>pg_restore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62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Learnings from RDS PostgreSQL - Magic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– </a:t>
            </a:r>
            <a:r>
              <a:rPr lang="en-US" dirty="0" err="1" smtClean="0"/>
              <a:t>fsync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Can be dangerous if you don’t understand what won’t be </a:t>
            </a:r>
            <a:r>
              <a:rPr lang="en-US" dirty="0" err="1" smtClean="0"/>
              <a:t>fsync’d</a:t>
            </a:r>
            <a:r>
              <a:rPr lang="en-US" dirty="0" smtClean="0"/>
              <a:t> (i.e. create extension)</a:t>
            </a:r>
          </a:p>
          <a:p>
            <a:pPr lvl="1"/>
            <a:r>
              <a:rPr lang="en-US" dirty="0" smtClean="0"/>
              <a:t>Safer to turn of </a:t>
            </a:r>
            <a:r>
              <a:rPr lang="en-US" dirty="0" err="1" smtClean="0"/>
              <a:t>synchronous_commit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TEST to make sure changing parameters makes sense</a:t>
            </a:r>
          </a:p>
          <a:p>
            <a:pPr lvl="1"/>
            <a:r>
              <a:rPr lang="en-US" dirty="0" smtClean="0"/>
              <a:t>Dependent on “YOUR ENVIRONMENT”</a:t>
            </a:r>
          </a:p>
        </p:txBody>
      </p:sp>
    </p:spTree>
    <p:extLst>
      <p:ext uri="{BB962C8B-B14F-4D97-AF65-F5344CB8AC3E}">
        <p14:creationId xmlns:p14="http://schemas.microsoft.com/office/powerpoint/2010/main" val="32233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169675"/>
              </p:ext>
            </p:extLst>
          </p:nvPr>
        </p:nvGraphicFramePr>
        <p:xfrm>
          <a:off x="550068" y="-19050"/>
          <a:ext cx="8043863" cy="467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rved Down Arrow 4"/>
          <p:cNvSpPr/>
          <p:nvPr/>
        </p:nvSpPr>
        <p:spPr>
          <a:xfrm rot="21234474">
            <a:off x="6082470" y="556826"/>
            <a:ext cx="1674925" cy="34936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&lt;%4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14526400">
            <a:off x="4158724" y="99546"/>
            <a:ext cx="484632" cy="37912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104%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176739"/>
              </p:ext>
            </p:extLst>
          </p:nvPr>
        </p:nvGraphicFramePr>
        <p:xfrm>
          <a:off x="511968" y="101600"/>
          <a:ext cx="8120063" cy="457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rved Down Arrow 5"/>
          <p:cNvSpPr/>
          <p:nvPr/>
        </p:nvSpPr>
        <p:spPr>
          <a:xfrm>
            <a:off x="5811739" y="1682173"/>
            <a:ext cx="1884461" cy="38774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&lt;%3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37708"/>
              </p:ext>
            </p:extLst>
          </p:nvPr>
        </p:nvGraphicFramePr>
        <p:xfrm>
          <a:off x="304800" y="1"/>
          <a:ext cx="8585200" cy="468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67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638681"/>
              </p:ext>
            </p:extLst>
          </p:nvPr>
        </p:nvGraphicFramePr>
        <p:xfrm>
          <a:off x="478631" y="93132"/>
          <a:ext cx="8186738" cy="452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98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45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 bwMode="auto">
          <a:xfrm>
            <a:off x="3440132" y="933166"/>
            <a:ext cx="1556250" cy="3050275"/>
          </a:xfrm>
          <a:prstGeom prst="roundRect">
            <a:avLst/>
          </a:prstGeom>
          <a:solidFill>
            <a:schemeClr val="accent6">
              <a:alpha val="32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endParaRPr lang="en-US" sz="1700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085280" y="931460"/>
            <a:ext cx="1546012" cy="3050275"/>
          </a:xfrm>
          <a:prstGeom prst="roundRect">
            <a:avLst/>
          </a:prstGeom>
          <a:solidFill>
            <a:schemeClr val="accent6">
              <a:alpha val="32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endParaRPr lang="en-US" sz="1700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90451"/>
            <a:ext cx="8205304" cy="6579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Availability – Read and Write – Multi-AZ</a:t>
            </a:r>
            <a:endParaRPr lang="en-US" sz="3200" dirty="0"/>
          </a:p>
        </p:txBody>
      </p:sp>
      <p:sp>
        <p:nvSpPr>
          <p:cNvPr id="23" name="Flowchart: Secondary"/>
          <p:cNvSpPr/>
          <p:nvPr/>
        </p:nvSpPr>
        <p:spPr bwMode="auto">
          <a:xfrm>
            <a:off x="3700597" y="2597468"/>
            <a:ext cx="1003244" cy="891540"/>
          </a:xfrm>
          <a:prstGeom prst="flowChartMagneticDisk">
            <a:avLst/>
          </a:prstGeom>
          <a:solidFill>
            <a:schemeClr val="accent5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r>
              <a:rPr lang="en-US" sz="1400" dirty="0" smtClean="0">
                <a:solidFill>
                  <a:schemeClr val="tx1">
                    <a:alpha val="99000"/>
                  </a:schemeClr>
                </a:solidFill>
              </a:rPr>
              <a:t>Secondary</a:t>
            </a:r>
          </a:p>
        </p:txBody>
      </p:sp>
      <p:sp>
        <p:nvSpPr>
          <p:cNvPr id="24" name="Replication Start"/>
          <p:cNvSpPr/>
          <p:nvPr/>
        </p:nvSpPr>
        <p:spPr bwMode="auto">
          <a:xfrm>
            <a:off x="2356839" y="2897505"/>
            <a:ext cx="1343758" cy="37795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endParaRPr lang="en-US" sz="1700" dirty="0">
              <a:solidFill>
                <a:schemeClr val="tx1">
                  <a:alpha val="99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  <a:endCxn id="45" idx="1"/>
          </p:cNvCxnSpPr>
          <p:nvPr/>
        </p:nvCxnSpPr>
        <p:spPr>
          <a:xfrm>
            <a:off x="1858286" y="1856559"/>
            <a:ext cx="0" cy="743766"/>
          </a:xfrm>
          <a:prstGeom prst="straightConnector1">
            <a:avLst/>
          </a:prstGeom>
          <a:ln w="41275" cap="sq">
            <a:solidFill>
              <a:schemeClr val="accent3">
                <a:lumMod val="75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2"/>
            <a:endCxn id="23" idx="1"/>
          </p:cNvCxnSpPr>
          <p:nvPr/>
        </p:nvCxnSpPr>
        <p:spPr>
          <a:xfrm>
            <a:off x="1858286" y="1856559"/>
            <a:ext cx="2343934" cy="740909"/>
          </a:xfrm>
          <a:prstGeom prst="straightConnector1">
            <a:avLst/>
          </a:prstGeom>
          <a:ln w="41275" cap="sq">
            <a:solidFill>
              <a:schemeClr val="accent3">
                <a:lumMod val="75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Secondary Post fail"/>
          <p:cNvSpPr/>
          <p:nvPr/>
        </p:nvSpPr>
        <p:spPr bwMode="auto">
          <a:xfrm>
            <a:off x="1353595" y="2608898"/>
            <a:ext cx="1003244" cy="891540"/>
          </a:xfrm>
          <a:prstGeom prst="flowChartMagneticDisk">
            <a:avLst/>
          </a:prstGeom>
          <a:solidFill>
            <a:schemeClr val="accent5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r>
              <a:rPr lang="en-US" sz="1400" dirty="0" smtClean="0">
                <a:solidFill>
                  <a:schemeClr val="tx1">
                    <a:alpha val="99000"/>
                  </a:schemeClr>
                </a:solidFill>
              </a:rPr>
              <a:t>Secondary</a:t>
            </a:r>
          </a:p>
        </p:txBody>
      </p:sp>
      <p:sp>
        <p:nvSpPr>
          <p:cNvPr id="41" name="Flowchart: Primary Post Fail"/>
          <p:cNvSpPr/>
          <p:nvPr/>
        </p:nvSpPr>
        <p:spPr bwMode="auto">
          <a:xfrm>
            <a:off x="3700597" y="2600325"/>
            <a:ext cx="1003244" cy="891540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r>
              <a:rPr lang="en-US" dirty="0" smtClean="0">
                <a:solidFill>
                  <a:schemeClr val="tx1">
                    <a:alpha val="99000"/>
                  </a:schemeClr>
                </a:solidFill>
              </a:rPr>
              <a:t>Primary</a:t>
            </a:r>
          </a:p>
        </p:txBody>
      </p:sp>
      <p:sp>
        <p:nvSpPr>
          <p:cNvPr id="44" name="Sync Replication Text"/>
          <p:cNvSpPr txBox="1"/>
          <p:nvPr/>
        </p:nvSpPr>
        <p:spPr>
          <a:xfrm>
            <a:off x="2112711" y="3820739"/>
            <a:ext cx="1901141" cy="8058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500" dirty="0"/>
              <a:t>Physical</a:t>
            </a:r>
          </a:p>
          <a:p>
            <a:pPr algn="ctr"/>
            <a:r>
              <a:rPr lang="en-US" sz="1500" dirty="0"/>
              <a:t> Synchronous</a:t>
            </a:r>
          </a:p>
          <a:p>
            <a:pPr algn="ctr"/>
            <a:r>
              <a:rPr lang="en-US" sz="1500" dirty="0"/>
              <a:t>Replication</a:t>
            </a:r>
          </a:p>
        </p:txBody>
      </p:sp>
      <p:sp>
        <p:nvSpPr>
          <p:cNvPr id="45" name="Flowchart: Primary"/>
          <p:cNvSpPr/>
          <p:nvPr/>
        </p:nvSpPr>
        <p:spPr bwMode="auto">
          <a:xfrm>
            <a:off x="1356664" y="2600325"/>
            <a:ext cx="1003244" cy="891540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r>
              <a:rPr lang="en-US" dirty="0" smtClean="0">
                <a:solidFill>
                  <a:schemeClr val="tx1">
                    <a:alpha val="99000"/>
                  </a:schemeClr>
                </a:solidFill>
              </a:rPr>
              <a:t>Primary</a:t>
            </a:r>
          </a:p>
        </p:txBody>
      </p:sp>
      <p:cxnSp>
        <p:nvCxnSpPr>
          <p:cNvPr id="22" name="Straight Arrow Connector 21"/>
          <p:cNvCxnSpPr>
            <a:stCxn id="20" idx="2"/>
            <a:endCxn id="41" idx="1"/>
          </p:cNvCxnSpPr>
          <p:nvPr/>
        </p:nvCxnSpPr>
        <p:spPr>
          <a:xfrm flipH="1">
            <a:off x="4202219" y="1856559"/>
            <a:ext cx="16038" cy="743766"/>
          </a:xfrm>
          <a:prstGeom prst="straightConnector1">
            <a:avLst/>
          </a:prstGeom>
          <a:ln w="41275" cap="sq">
            <a:solidFill>
              <a:schemeClr val="accent3">
                <a:lumMod val="75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2"/>
            <a:endCxn id="45" idx="1"/>
          </p:cNvCxnSpPr>
          <p:nvPr/>
        </p:nvCxnSpPr>
        <p:spPr>
          <a:xfrm flipH="1">
            <a:off x="1858286" y="1856559"/>
            <a:ext cx="2359971" cy="743766"/>
          </a:xfrm>
          <a:prstGeom prst="straightConnector1">
            <a:avLst/>
          </a:prstGeom>
          <a:ln w="41275" cap="sq">
            <a:solidFill>
              <a:schemeClr val="accent3">
                <a:lumMod val="75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58093" y="3669847"/>
            <a:ext cx="1000386" cy="2204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dirty="0" smtClean="0"/>
              <a:t>AZ1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18064" y="3690319"/>
            <a:ext cx="1000386" cy="2204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dirty="0" smtClean="0"/>
              <a:t>AZ2</a:t>
            </a:r>
          </a:p>
        </p:txBody>
      </p:sp>
      <p:sp>
        <p:nvSpPr>
          <p:cNvPr id="46" name="Reverse Replication"/>
          <p:cNvSpPr/>
          <p:nvPr/>
        </p:nvSpPr>
        <p:spPr bwMode="auto">
          <a:xfrm>
            <a:off x="2365091" y="2914650"/>
            <a:ext cx="1335506" cy="350577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endParaRPr lang="en-US" sz="1700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55" name="&quot;No&quot; Symbol 54"/>
          <p:cNvSpPr/>
          <p:nvPr/>
        </p:nvSpPr>
        <p:spPr bwMode="auto">
          <a:xfrm>
            <a:off x="1228619" y="2507776"/>
            <a:ext cx="1238857" cy="1146412"/>
          </a:xfrm>
          <a:prstGeom prst="noSmoking">
            <a:avLst/>
          </a:prstGeom>
          <a:solidFill>
            <a:srgbClr val="C00000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endParaRPr lang="en-US" sz="1700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4" name="DNS"/>
          <p:cNvSpPr/>
          <p:nvPr/>
        </p:nvSpPr>
        <p:spPr>
          <a:xfrm>
            <a:off x="6485643" y="980724"/>
            <a:ext cx="1480008" cy="654870"/>
          </a:xfrm>
          <a:prstGeom prst="trapezoid">
            <a:avLst/>
          </a:prstGeom>
          <a:solidFill>
            <a:srgbClr val="0C9B2E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</a:t>
            </a:r>
            <a:endParaRPr lang="en-US" dirty="0"/>
          </a:p>
        </p:txBody>
      </p:sp>
      <p:cxnSp>
        <p:nvCxnSpPr>
          <p:cNvPr id="6" name="Elbow Connector 5"/>
          <p:cNvCxnSpPr>
            <a:stCxn id="25" idx="0"/>
          </p:cNvCxnSpPr>
          <p:nvPr/>
        </p:nvCxnSpPr>
        <p:spPr>
          <a:xfrm rot="5400000" flipH="1" flipV="1">
            <a:off x="4188178" y="-1189248"/>
            <a:ext cx="90123" cy="4749907"/>
          </a:xfrm>
          <a:prstGeom prst="bentConnector2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20" idx="3"/>
          </p:cNvCxnSpPr>
          <p:nvPr/>
        </p:nvCxnSpPr>
        <p:spPr>
          <a:xfrm flipV="1">
            <a:off x="4848500" y="1140643"/>
            <a:ext cx="1759693" cy="403020"/>
          </a:xfrm>
          <a:prstGeom prst="bentConnector3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name Update"/>
          <p:cNvSpPr txBox="1"/>
          <p:nvPr/>
        </p:nvSpPr>
        <p:spPr>
          <a:xfrm>
            <a:off x="4996382" y="780738"/>
            <a:ext cx="184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cname</a:t>
            </a:r>
            <a:r>
              <a:rPr lang="en-US" dirty="0" smtClean="0"/>
              <a:t> update </a:t>
            </a:r>
            <a:endParaRPr lang="en-US" dirty="0"/>
          </a:p>
        </p:txBody>
      </p:sp>
      <p:sp>
        <p:nvSpPr>
          <p:cNvPr id="25" name="Flowchart: App Box"/>
          <p:cNvSpPr/>
          <p:nvPr/>
        </p:nvSpPr>
        <p:spPr bwMode="auto">
          <a:xfrm>
            <a:off x="1228043" y="1230766"/>
            <a:ext cx="1260486" cy="625793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r>
              <a:rPr lang="en-US" sz="1700" dirty="0">
                <a:solidFill>
                  <a:schemeClr val="tx1">
                    <a:alpha val="99000"/>
                  </a:schemeClr>
                </a:solidFill>
              </a:rPr>
              <a:t>Application</a:t>
            </a:r>
          </a:p>
        </p:txBody>
      </p:sp>
      <p:sp>
        <p:nvSpPr>
          <p:cNvPr id="20" name="Flowchart: App Box2"/>
          <p:cNvSpPr/>
          <p:nvPr/>
        </p:nvSpPr>
        <p:spPr bwMode="auto">
          <a:xfrm>
            <a:off x="3588014" y="1230766"/>
            <a:ext cx="1260486" cy="625793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r>
              <a:rPr lang="en-US" sz="1700" dirty="0">
                <a:solidFill>
                  <a:schemeClr val="tx1">
                    <a:alpha val="99000"/>
                  </a:schemeClr>
                </a:solidFill>
              </a:rPr>
              <a:t>Application</a:t>
            </a:r>
          </a:p>
        </p:txBody>
      </p:sp>
      <p:sp>
        <p:nvSpPr>
          <p:cNvPr id="57" name="&quot;No&quot; Symbol 56"/>
          <p:cNvSpPr/>
          <p:nvPr/>
        </p:nvSpPr>
        <p:spPr bwMode="auto">
          <a:xfrm>
            <a:off x="870272" y="1485901"/>
            <a:ext cx="1955551" cy="2168288"/>
          </a:xfrm>
          <a:prstGeom prst="noSmoking">
            <a:avLst/>
          </a:prstGeom>
          <a:solidFill>
            <a:srgbClr val="C00000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endParaRPr lang="en-US" sz="1700" dirty="0">
              <a:solidFill>
                <a:schemeClr val="tx1">
                  <a:alpha val="99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18450" y="1635594"/>
            <a:ext cx="2329331" cy="1407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37787" y="1859820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Primary Update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6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4" grpId="0" animBg="1"/>
      <p:bldP spid="24" grpId="1" animBg="1"/>
      <p:bldP spid="40" grpId="0" animBg="1"/>
      <p:bldP spid="41" grpId="0" animBg="1"/>
      <p:bldP spid="44" grpId="0"/>
      <p:bldP spid="45" grpId="0" animBg="1"/>
      <p:bldP spid="46" grpId="0" animBg="1"/>
      <p:bldP spid="55" grpId="0" animBg="1"/>
      <p:bldP spid="55" grpId="1" animBg="1"/>
      <p:bldP spid="4" grpId="0" animBg="1"/>
      <p:bldP spid="9" grpId="0"/>
      <p:bldP spid="20" grpId="0" animBg="1"/>
      <p:bldP spid="57" grpId="0" animBg="1"/>
      <p:bldP spid="57" grpId="1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Backups and Disaster Recovery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219974" y="831533"/>
            <a:ext cx="7006590" cy="3994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SzTx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DB Snapshots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User-driven snapshots of database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Kept until explicitly deleted </a:t>
            </a:r>
          </a:p>
          <a:p>
            <a:pPr>
              <a:lnSpc>
                <a:spcPct val="90000"/>
              </a:lnSpc>
              <a:buSzTx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Automated Backups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Nightly system snapshots + transaction backup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Enables point-in-time restore to any point in retention period, up to the last 5 minutes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Max retention period = 35 days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Cross region copy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Change regions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Disaster recovery</a:t>
            </a:r>
          </a:p>
        </p:txBody>
      </p:sp>
      <p:pic>
        <p:nvPicPr>
          <p:cNvPr id="16" name="Picture 2" descr="C:\Users\carlosco\Desktop\sh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15" y="2665876"/>
            <a:ext cx="4758592" cy="19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89" y="1994968"/>
            <a:ext cx="4460879" cy="2138069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Push Button Scaling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240027" y="1011556"/>
            <a:ext cx="5441106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Scale nodes vertically up or down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14 Current Generation DB Instance Classes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db.t2.micro (AWS Free Usage Tier)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db.r3.8xlarge(32 </a:t>
            </a: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virtual cores, 244GB)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Online Storage 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Scaling 5GB-3TB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Magnetic &amp; General Purpose SSD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Provisioned IOPS (SSD) up to 30,000</a:t>
            </a:r>
          </a:p>
          <a:p>
            <a:pPr>
              <a:lnSpc>
                <a:spcPct val="90000"/>
              </a:lnSpc>
              <a:buSzTx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Scale out nodes horizontally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Shard based on data or workload </a:t>
            </a: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characteristics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Fast and easy database creation</a:t>
            </a:r>
            <a:endParaRPr lang="en-US" sz="16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578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313669" y="566591"/>
            <a:ext cx="8509436" cy="4225542"/>
          </a:xfrm>
          <a:prstGeom prst="roundRect">
            <a:avLst/>
          </a:prstGeom>
          <a:solidFill>
            <a:schemeClr val="accent4">
              <a:alpha val="62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endParaRPr lang="en-US" sz="1700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15" name="Cloud Callout 14"/>
          <p:cNvSpPr/>
          <p:nvPr/>
        </p:nvSpPr>
        <p:spPr bwMode="auto">
          <a:xfrm rot="10994014">
            <a:off x="431441" y="653161"/>
            <a:ext cx="7847778" cy="4148938"/>
          </a:xfrm>
          <a:prstGeom prst="cloudCallout">
            <a:avLst>
              <a:gd name="adj1" fmla="val -18817"/>
              <a:gd name="adj2" fmla="val 62968"/>
            </a:avLst>
          </a:prstGeom>
          <a:gradFill>
            <a:gsLst>
              <a:gs pos="0">
                <a:schemeClr val="tx2"/>
              </a:gs>
              <a:gs pos="88000">
                <a:schemeClr val="bg2"/>
              </a:gs>
              <a:gs pos="100000">
                <a:schemeClr val="tx2"/>
              </a:gs>
            </a:gsLst>
          </a:gra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endParaRPr lang="en-US" sz="1700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4154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6" name="Flowchart: RDS ON"/>
          <p:cNvSpPr/>
          <p:nvPr/>
        </p:nvSpPr>
        <p:spPr bwMode="auto">
          <a:xfrm>
            <a:off x="2932590" y="2216957"/>
            <a:ext cx="1003244" cy="891540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r>
              <a:rPr lang="en-US" dirty="0" smtClean="0">
                <a:solidFill>
                  <a:schemeClr val="bg1">
                    <a:alpha val="99000"/>
                  </a:schemeClr>
                </a:solidFill>
              </a:rPr>
              <a:t>DB</a:t>
            </a:r>
          </a:p>
        </p:txBody>
      </p:sp>
      <p:sp>
        <p:nvSpPr>
          <p:cNvPr id="7" name="Flowchart: App Box On Prem"/>
          <p:cNvSpPr/>
          <p:nvPr/>
        </p:nvSpPr>
        <p:spPr bwMode="auto">
          <a:xfrm>
            <a:off x="5284243" y="1609681"/>
            <a:ext cx="1260486" cy="625793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/>
            <a:r>
              <a:rPr lang="en-US" sz="1700" dirty="0">
                <a:solidFill>
                  <a:schemeClr val="bg1">
                    <a:alpha val="99000"/>
                  </a:schemeClr>
                </a:solidFill>
              </a:rPr>
              <a:t>Application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52554" y="1919903"/>
            <a:ext cx="2448234" cy="2029360"/>
            <a:chOff x="2406367" y="3512993"/>
            <a:chExt cx="3263462" cy="2705813"/>
          </a:xfrm>
        </p:grpSpPr>
        <p:sp>
          <p:nvSpPr>
            <p:cNvPr id="8" name="Oval 7"/>
            <p:cNvSpPr/>
            <p:nvPr/>
          </p:nvSpPr>
          <p:spPr bwMode="auto">
            <a:xfrm>
              <a:off x="3000375" y="3512993"/>
              <a:ext cx="2228850" cy="2114550"/>
            </a:xfrm>
            <a:prstGeom prst="ellipse">
              <a:avLst/>
            </a:prstGeom>
            <a:noFill/>
            <a:ln w="76200"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b" anchorCtr="1" compatLnSpc="1">
              <a:prstTxWarp prst="textNoShape">
                <a:avLst/>
              </a:prstTxWarp>
            </a:bodyPr>
            <a:lstStyle/>
            <a:p>
              <a:pPr algn="ctr" defTabSz="685666"/>
              <a:endParaRPr lang="en-US" sz="1700" dirty="0">
                <a:solidFill>
                  <a:schemeClr val="tx1">
                    <a:alpha val="99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6367" y="3901276"/>
              <a:ext cx="3263462" cy="2317530"/>
            </a:xfrm>
            <a:prstGeom prst="rect">
              <a:avLst/>
            </a:prstGeom>
          </p:spPr>
          <p:txBody>
            <a:bodyPr vert="horz" wrap="none" lIns="0" tIns="0" rIns="0" bIns="0" rtlCol="0">
              <a:prstTxWarp prst="textArchDown">
                <a:avLst/>
              </a:prstTxWarp>
              <a:noAutofit/>
            </a:bodyPr>
            <a:lstStyle/>
            <a:p>
              <a:pPr algn="ctr" defTabSz="685666"/>
              <a:r>
                <a:rPr lang="en-US" sz="2100" dirty="0">
                  <a:solidFill>
                    <a:schemeClr val="accent2">
                      <a:alpha val="99000"/>
                    </a:schemeClr>
                  </a:solidFill>
                </a:rPr>
                <a:t>DB Access &amp; Privileges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89166" y="1296785"/>
            <a:ext cx="3090093" cy="3174880"/>
            <a:chOff x="2871787" y="5113972"/>
            <a:chExt cx="3389662" cy="3483576"/>
          </a:xfrm>
        </p:grpSpPr>
        <p:sp>
          <p:nvSpPr>
            <p:cNvPr id="12" name="Oval 11"/>
            <p:cNvSpPr/>
            <p:nvPr/>
          </p:nvSpPr>
          <p:spPr bwMode="auto">
            <a:xfrm>
              <a:off x="2871787" y="5113972"/>
              <a:ext cx="3286125" cy="3201959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b" anchorCtr="1" compatLnSpc="1">
              <a:prstTxWarp prst="textNoShape">
                <a:avLst/>
              </a:prstTxWarp>
            </a:bodyPr>
            <a:lstStyle/>
            <a:p>
              <a:pPr algn="ctr" defTabSz="685666"/>
              <a:endParaRPr lang="en-US" sz="1700" dirty="0">
                <a:solidFill>
                  <a:schemeClr val="tx1">
                    <a:alpha val="99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1787" y="6432640"/>
              <a:ext cx="3389662" cy="2164908"/>
            </a:xfrm>
            <a:prstGeom prst="rect">
              <a:avLst/>
            </a:prstGeom>
          </p:spPr>
          <p:txBody>
            <a:bodyPr vert="horz" wrap="none" lIns="0" tIns="0" rIns="0" bIns="0" rtlCol="0">
              <a:prstTxWarp prst="textArchDown">
                <a:avLst>
                  <a:gd name="adj" fmla="val 26086"/>
                </a:avLst>
              </a:prstTxWarp>
              <a:noAutofit/>
            </a:bodyPr>
            <a:lstStyle/>
            <a:p>
              <a:pPr algn="ctr" defTabSz="685666"/>
              <a:r>
                <a:rPr lang="en-US" sz="2100" dirty="0">
                  <a:solidFill>
                    <a:schemeClr val="accent1">
                      <a:alpha val="99000"/>
                    </a:schemeClr>
                  </a:solidFill>
                </a:rPr>
                <a:t>Security Group - Network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22498" y="566591"/>
            <a:ext cx="879893" cy="31330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4334" y="3949263"/>
            <a:ext cx="829877" cy="3429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IAM</a:t>
            </a:r>
            <a:endParaRPr lang="en-US" sz="21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6725" y="3081991"/>
            <a:ext cx="1916009" cy="3429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2700" dirty="0"/>
              <a:t>VPC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814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RDS for PostgreSQL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5183"/>
            <a:ext cx="8229600" cy="375944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Database Versions</a:t>
            </a:r>
            <a:r>
              <a:rPr lang="en-US" sz="2400" dirty="0" smtClean="0"/>
              <a:t>: PostgreSQL 9.3.1, 9.3.2, and 9.3.3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400" b="1" dirty="0" smtClean="0"/>
              <a:t>Includes valuable RDS functionality</a:t>
            </a:r>
          </a:p>
          <a:p>
            <a:pPr lvl="1"/>
            <a:r>
              <a:rPr lang="en-US" sz="1600" dirty="0" smtClean="0"/>
              <a:t>Fast Deployment</a:t>
            </a:r>
          </a:p>
          <a:p>
            <a:pPr lvl="1"/>
            <a:r>
              <a:rPr lang="en-US" sz="1600" dirty="0" smtClean="0"/>
              <a:t>Backups and Point-in-Time-Recovery</a:t>
            </a:r>
          </a:p>
          <a:p>
            <a:pPr lvl="1"/>
            <a:r>
              <a:rPr lang="en-US" sz="1600" dirty="0" smtClean="0"/>
              <a:t>Snapshots and Restore</a:t>
            </a:r>
          </a:p>
          <a:p>
            <a:pPr lvl="1"/>
            <a:r>
              <a:rPr lang="en-US" sz="1600" dirty="0" smtClean="0"/>
              <a:t>Compute and Storage Scaling </a:t>
            </a:r>
          </a:p>
          <a:p>
            <a:pPr lvl="1"/>
            <a:r>
              <a:rPr lang="en-US" sz="1600" dirty="0" smtClean="0"/>
              <a:t>Multi-AZ</a:t>
            </a:r>
          </a:p>
          <a:p>
            <a:pPr lvl="1"/>
            <a:r>
              <a:rPr lang="en-US" sz="1600" dirty="0" smtClean="0"/>
              <a:t>Provisioned IOPs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02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 Parameter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0" y="962333"/>
            <a:ext cx="8091578" cy="3211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5485" y="1552755"/>
            <a:ext cx="403187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{</a:t>
            </a:r>
            <a:r>
              <a:rPr lang="en-US" dirty="0" err="1">
                <a:solidFill>
                  <a:schemeClr val="accent3"/>
                </a:solidFill>
              </a:rPr>
              <a:t>DBInstanceClassMemory</a:t>
            </a:r>
            <a:r>
              <a:rPr lang="en-US" dirty="0">
                <a:solidFill>
                  <a:schemeClr val="accent3"/>
                </a:solidFill>
              </a:rPr>
              <a:t>/12582880}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79299" y="1922087"/>
            <a:ext cx="2173856" cy="163199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2741" y="1552755"/>
            <a:ext cx="2106667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Filter=“connection”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242205" y="1922087"/>
            <a:ext cx="1153869" cy="46743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a Postgres DB Instance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48" y="1097043"/>
            <a:ext cx="5515243" cy="33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6|17.4|71.2|27|22.7|1.8"/>
</p:tagLst>
</file>

<file path=ppt/theme/theme1.xml><?xml version="1.0" encoding="utf-8"?>
<a:theme xmlns:a="http://schemas.openxmlformats.org/drawingml/2006/main" name="AWS_Deck_Templatev2">
  <a:themeElements>
    <a:clrScheme name="AWS-Style-V2">
      <a:dk1>
        <a:srgbClr val="474746"/>
      </a:dk1>
      <a:lt1>
        <a:sysClr val="window" lastClr="FFFFFF"/>
      </a:lt1>
      <a:dk2>
        <a:srgbClr val="6D6E6D"/>
      </a:dk2>
      <a:lt2>
        <a:srgbClr val="F8F8F8"/>
      </a:lt2>
      <a:accent1>
        <a:srgbClr val="E98E31"/>
      </a:accent1>
      <a:accent2>
        <a:srgbClr val="1B508D"/>
      </a:accent2>
      <a:accent3>
        <a:srgbClr val="94C9E2"/>
      </a:accent3>
      <a:accent4>
        <a:srgbClr val="286332"/>
      </a:accent4>
      <a:accent5>
        <a:srgbClr val="FDD645"/>
      </a:accent5>
      <a:accent6>
        <a:srgbClr val="999A98"/>
      </a:accent6>
      <a:hlink>
        <a:srgbClr val="004B91"/>
      </a:hlink>
      <a:folHlink>
        <a:srgbClr val="517D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Office PowerPoint</Application>
  <PresentationFormat>On-screen Show (16:9)</PresentationFormat>
  <Paragraphs>158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AWS_Deck_Templatev2</vt:lpstr>
      <vt:lpstr>Amazon RDS for PostgreSQL</vt:lpstr>
      <vt:lpstr>Amazon Relational Database Service</vt:lpstr>
      <vt:lpstr>Availability – Read and Write – Multi-AZ</vt:lpstr>
      <vt:lpstr>Backups and Disaster Recovery</vt:lpstr>
      <vt:lpstr>Push Button Scaling</vt:lpstr>
      <vt:lpstr>Security</vt:lpstr>
      <vt:lpstr>Amazon RDS for PostgreSQL</vt:lpstr>
      <vt:lpstr>DB Parameter Groups</vt:lpstr>
      <vt:lpstr>Launching a Postgres DB Instance</vt:lpstr>
      <vt:lpstr>Select Production Use (or not)</vt:lpstr>
      <vt:lpstr>Instance Details</vt:lpstr>
      <vt:lpstr>Additional Configuration</vt:lpstr>
      <vt:lpstr>Management Options</vt:lpstr>
      <vt:lpstr>Running Instance</vt:lpstr>
      <vt:lpstr>Log File Access</vt:lpstr>
      <vt:lpstr>Log Parameters</vt:lpstr>
      <vt:lpstr>Log File Access</vt:lpstr>
      <vt:lpstr>Viewing a Log File</vt:lpstr>
      <vt:lpstr>Permissions</vt:lpstr>
      <vt:lpstr>Extensions</vt:lpstr>
      <vt:lpstr>High Performance</vt:lpstr>
      <vt:lpstr>Getting Started</vt:lpstr>
      <vt:lpstr>Learnings from RDS PostgreSQL - Magic Parameters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2014-10-24T10:10:03Z</dcterms:created>
  <dcterms:modified xsi:type="dcterms:W3CDTF">2014-10-24T10:19:25Z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