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D9AB1-8706-4D08-87DF-32CB3A905000}" type="datetimeFigureOut">
              <a:rPr lang="en-US" smtClean="0"/>
              <a:t>10/12/2008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F9CD0-EE91-4148-AA9E-18D9A7B11F4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9CD0-EE91-4148-AA9E-18D9A7B11F46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BF23A6-6CA8-4B1F-B9CB-44B6DF0C5380}" type="datetime1">
              <a:rPr lang="en-US" smtClean="0"/>
              <a:t>10/12/2008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8047-1E09-4EC0-97C4-920EAD3D7678}" type="datetime1">
              <a:rPr lang="en-US" smtClean="0"/>
              <a:t>10/12/2008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BC1E-E2F7-4153-B55F-D3501E077A6E}" type="datetime1">
              <a:rPr lang="en-US" smtClean="0"/>
              <a:t>10/12/2008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3F5CD4-C468-43A2-B664-2683C2FAA80F}" type="datetime1">
              <a:rPr lang="en-US" smtClean="0"/>
              <a:t>10/12/2008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www.cd3wd.com/sfmss/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E04FF-FA9D-4C6B-B8ED-8D8236CFE0F5}" type="datetime1">
              <a:rPr lang="en-US" smtClean="0"/>
              <a:t>10/12/2008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81CE-E740-4114-9E81-0FD981A94A60}" type="datetime1">
              <a:rPr lang="en-US" smtClean="0"/>
              <a:t>10/12/2008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8061-FAD6-402D-96C7-031281691064}" type="datetime1">
              <a:rPr lang="en-US" smtClean="0"/>
              <a:t>10/12/2008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94A0DE-A204-41F2-AAEC-7EAB7243531D}" type="datetime1">
              <a:rPr lang="en-US" smtClean="0"/>
              <a:t>10/12/2008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www.cd3wd.com/sfmss/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2E57-7504-4601-91E2-E1AB68DBD3B0}" type="datetime1">
              <a:rPr lang="en-US" smtClean="0"/>
              <a:t>10/12/2008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40DBBD-DBDE-4610-BDFB-3CAE04D2F7B2}" type="datetime1">
              <a:rPr lang="en-US" smtClean="0"/>
              <a:t>10/12/2008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GB" smtClean="0"/>
              <a:t>www.cd3wd.com/sfmss/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41471E-DBDB-4F0C-A0E2-FDCFD6779124}" type="datetime1">
              <a:rPr lang="en-US" smtClean="0"/>
              <a:t>10/12/2008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GB" smtClean="0"/>
              <a:t>www.cd3wd.com/sfmss/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C4D53D-5761-4B75-A249-C300B3F19B48}" type="datetime1">
              <a:rPr lang="en-US" smtClean="0"/>
              <a:t>10/12/2008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www.cd3wd.com/sfmss/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038925-68F5-47A8-9ABA-3E3A22BCEF5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3.png"/><Relationship Id="rId4" Type="http://schemas.openxmlformats.org/officeDocument/2006/relationships/hyperlink" Target="http://www.verveko.co.k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hyperlink" Target="http://www.cd3wd.com/sfm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1143008"/>
          </a:xfrm>
        </p:spPr>
        <p:txBody>
          <a:bodyPr/>
          <a:lstStyle/>
          <a:p>
            <a:r>
              <a:rPr lang="en-GB" dirty="0" smtClean="0"/>
              <a:t>Small Farmer microfinance software system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43050"/>
            <a:ext cx="6172200" cy="785818"/>
          </a:xfrm>
        </p:spPr>
        <p:txBody>
          <a:bodyPr/>
          <a:lstStyle/>
          <a:p>
            <a:r>
              <a:rPr lang="en-GB" dirty="0" smtClean="0"/>
              <a:t>By Mr Alex Weir, Harare, Zimbabwe</a:t>
            </a:r>
            <a:endParaRPr lang="en-GB" dirty="0"/>
          </a:p>
        </p:txBody>
      </p:sp>
      <p:pic>
        <p:nvPicPr>
          <p:cNvPr id="4" name="Picture 3" descr="IMG_0187_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357430"/>
            <a:ext cx="5072098" cy="43453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9" name="~PP940.WAV">
            <a:hlinkClick r:id="" action="ppaction://media"/>
          </p:cNvPr>
          <p:cNvPicPr>
            <a:picLocks noRot="1" noChangeAspect="1"/>
          </p:cNvPicPr>
          <p:nvPr>
            <a:wavAudioFile r:embed="rId1" name="~PP940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Major Features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 smtClean="0"/>
              <a:t>Project written in Nairobi Kenya 2007/02 – 2007/03</a:t>
            </a:r>
          </a:p>
          <a:p>
            <a:pPr>
              <a:buFontTx/>
              <a:buChar char="-"/>
            </a:pPr>
            <a:r>
              <a:rPr lang="en-GB" dirty="0" smtClean="0"/>
              <a:t>Programmed in </a:t>
            </a:r>
            <a:r>
              <a:rPr lang="en-GB" dirty="0" err="1" smtClean="0"/>
              <a:t>postgres</a:t>
            </a:r>
            <a:r>
              <a:rPr lang="en-GB" dirty="0" smtClean="0"/>
              <a:t> 8.2 using mainly EMS software product to debug stored procedures</a:t>
            </a:r>
          </a:p>
          <a:p>
            <a:pPr>
              <a:buFontTx/>
              <a:buChar char="-"/>
            </a:pPr>
            <a:r>
              <a:rPr lang="en-GB" dirty="0" smtClean="0"/>
              <a:t>Programmer had lots of </a:t>
            </a:r>
            <a:r>
              <a:rPr lang="en-GB" dirty="0" err="1" smtClean="0"/>
              <a:t>sql</a:t>
            </a:r>
            <a:r>
              <a:rPr lang="en-GB" dirty="0" smtClean="0"/>
              <a:t> server experience, some oracle experience, zero previous </a:t>
            </a:r>
            <a:r>
              <a:rPr lang="en-GB" dirty="0" err="1" smtClean="0"/>
              <a:t>postgres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System written under windows, to be run under </a:t>
            </a:r>
            <a:r>
              <a:rPr lang="en-GB" dirty="0" err="1" smtClean="0"/>
              <a:t>linux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System would have java front end</a:t>
            </a:r>
          </a:p>
          <a:p>
            <a:pPr>
              <a:buFontTx/>
              <a:buChar char="-"/>
            </a:pPr>
            <a:r>
              <a:rPr lang="en-GB" dirty="0" smtClean="0"/>
              <a:t>System composed of </a:t>
            </a:r>
            <a:r>
              <a:rPr lang="en-GB" dirty="0" err="1" smtClean="0"/>
              <a:t>postgres</a:t>
            </a:r>
            <a:r>
              <a:rPr lang="en-GB" dirty="0" smtClean="0"/>
              <a:t> functions running in a loop with a sleep command, waiting for incoming </a:t>
            </a:r>
            <a:r>
              <a:rPr lang="en-GB" dirty="0" err="1" smtClean="0"/>
              <a:t>sms</a:t>
            </a:r>
            <a:r>
              <a:rPr lang="en-GB" dirty="0" smtClean="0"/>
              <a:t> and email messages to appear as rows in a table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3188.WAV">
            <a:hlinkClick r:id="" action="ppaction://media"/>
          </p:cNvPr>
          <p:cNvPicPr>
            <a:picLocks noRot="1" noChangeAspect="1"/>
          </p:cNvPicPr>
          <p:nvPr>
            <a:wavAudioFile r:embed="rId1" name="~PP318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System was designed to partially automate interactions between the microfinance organisation, the </a:t>
            </a:r>
            <a:r>
              <a:rPr lang="en-GB" dirty="0" err="1" smtClean="0"/>
              <a:t>agrobusiness</a:t>
            </a:r>
            <a:r>
              <a:rPr lang="en-GB" dirty="0" smtClean="0"/>
              <a:t> company (</a:t>
            </a:r>
            <a:r>
              <a:rPr lang="en-GB" dirty="0" err="1" smtClean="0"/>
              <a:t>Bidco</a:t>
            </a:r>
            <a:r>
              <a:rPr lang="en-GB" dirty="0" smtClean="0"/>
              <a:t> of Kenya – oilseed and sunflower specialists), and a number of farmers’ groups (average size 25 small farmers, with approximately 1 acre (0.4 hectare) each)</a:t>
            </a:r>
          </a:p>
          <a:p>
            <a:r>
              <a:rPr lang="en-GB" dirty="0" smtClean="0"/>
              <a:t>Automation was done by structured </a:t>
            </a:r>
            <a:r>
              <a:rPr lang="en-GB" dirty="0" err="1" smtClean="0"/>
              <a:t>sms’s</a:t>
            </a:r>
            <a:r>
              <a:rPr lang="en-GB" dirty="0" smtClean="0"/>
              <a:t> sent from the leaders of these farmers groups to the system, which then made decisions based on a heavily parameterised management module and communicated automatically or semi-automatically  to the farmers groups, the bank, </a:t>
            </a:r>
            <a:r>
              <a:rPr lang="en-GB" dirty="0" err="1" smtClean="0"/>
              <a:t>Bidco</a:t>
            </a:r>
            <a:r>
              <a:rPr lang="en-GB" dirty="0" smtClean="0"/>
              <a:t>, and the stockists of agricultural inputs (seed and fertiliser)</a:t>
            </a:r>
          </a:p>
          <a:p>
            <a:r>
              <a:rPr lang="en-GB" dirty="0" smtClean="0"/>
              <a:t>The system allowed a very few admin personnel (e.g. 2) to effectively deal with a large number of farmers  (e.g. 20,000).  The result would be a microfinance system which was efficient and non-exploitative towards the farmers, and which would have all kinds of useful management reporting built in.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3000.WAV">
            <a:hlinkClick r:id="" action="ppaction://media"/>
          </p:cNvPr>
          <p:cNvPicPr>
            <a:picLocks noRot="1" noChangeAspect="1"/>
          </p:cNvPicPr>
          <p:nvPr>
            <a:wavAudioFile r:embed="rId1" name="~PP3000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r>
              <a:rPr lang="en-GB" dirty="0" smtClean="0"/>
              <a:t>Interface with bank was the most primitive aspect – Equity Bank Kenya had electronic banking, but in 2007/03 still no facility for bulk payment through file submission, therefore system instructed payments to be done to web screen, accountant did manual payments through his e-banking web screen, then produced statement, which was copied and pasted back into the system for checking and logging</a:t>
            </a:r>
          </a:p>
          <a:p>
            <a:r>
              <a:rPr lang="en-GB" dirty="0" smtClean="0"/>
              <a:t>It was planned that future capability would include bulk payments from file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243.WAV">
            <a:hlinkClick r:id="" action="ppaction://media"/>
          </p:cNvPr>
          <p:cNvPicPr>
            <a:picLocks noRot="1" noChangeAspect="1"/>
          </p:cNvPicPr>
          <p:nvPr>
            <a:wavAudioFile r:embed="rId1" name="~PP243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en-GB" dirty="0" smtClean="0"/>
              <a:t>Lessons from the project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r>
              <a:rPr lang="en-GB" dirty="0" smtClean="0"/>
              <a:t>Project design and system design had been scrappy/faulty, although programming capability of Kenyan software house (</a:t>
            </a:r>
            <a:r>
              <a:rPr lang="en-GB" dirty="0" smtClean="0">
                <a:hlinkClick r:id="rId4"/>
              </a:rPr>
              <a:t>www.verveko.co.ke</a:t>
            </a:r>
            <a:r>
              <a:rPr lang="en-GB" dirty="0" smtClean="0"/>
              <a:t>) seemed good</a:t>
            </a:r>
          </a:p>
          <a:p>
            <a:r>
              <a:rPr lang="en-GB" dirty="0" smtClean="0"/>
              <a:t>Project design had been faulty from both sides – the NGO which commissioned the project and also </a:t>
            </a:r>
            <a:r>
              <a:rPr lang="en-GB" dirty="0" err="1" smtClean="0"/>
              <a:t>Verveko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are distinct advantages from building fat server systems, especially using SQL as the main programming language – the longevity and interoperability of SQL is high compared with client side languages</a:t>
            </a:r>
          </a:p>
          <a:p>
            <a:r>
              <a:rPr lang="en-GB" dirty="0" smtClean="0"/>
              <a:t>It is fun to build systems which are socially useful as well as being technically elegant and efficient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2362.WAV">
            <a:hlinkClick r:id="" action="ppaction://media"/>
          </p:cNvPr>
          <p:cNvPicPr>
            <a:picLocks noRot="1" noChangeAspect="1"/>
          </p:cNvPicPr>
          <p:nvPr>
            <a:wavAudioFile r:embed="rId1" name="~PP236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n-GB" dirty="0" smtClean="0"/>
              <a:t>Where from here?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As far as I know, the project was never completed</a:t>
            </a:r>
          </a:p>
          <a:p>
            <a:r>
              <a:rPr lang="en-GB" dirty="0" smtClean="0"/>
              <a:t>But the system had a lot of good features and capability</a:t>
            </a:r>
          </a:p>
          <a:p>
            <a:r>
              <a:rPr lang="en-GB" dirty="0" smtClean="0"/>
              <a:t>A large part of the problem lies with the aid and development community, which seems to have an aversion to running projects which succeed</a:t>
            </a:r>
          </a:p>
          <a:p>
            <a:r>
              <a:rPr lang="en-GB" dirty="0" smtClean="0"/>
              <a:t>The World Food Program (WFP/PAM) is currently starting a project in 19 countries called Purchase for Progress (P4P)</a:t>
            </a:r>
          </a:p>
          <a:p>
            <a:r>
              <a:rPr lang="en-GB" dirty="0" smtClean="0"/>
              <a:t>P4P has a plan to include assistance with inputs (seed and fertiliser)</a:t>
            </a:r>
          </a:p>
          <a:p>
            <a:r>
              <a:rPr lang="en-GB" dirty="0" smtClean="0"/>
              <a:t>I am trying to get through to WFP that the system built for prideafrica.com / drumnet.com in Kenya can be used as a basis for a P4P Inputs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3638.WAV">
            <a:hlinkClick r:id="" action="ppaction://media"/>
          </p:cNvPr>
          <p:cNvPicPr>
            <a:picLocks noRot="1" noChangeAspect="1"/>
          </p:cNvPicPr>
          <p:nvPr>
            <a:wavAudioFile r:embed="rId1" name="~PP363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source code and database structures (and contents of parameter table) are to be found at </a:t>
            </a:r>
            <a:r>
              <a:rPr lang="en-GB" dirty="0" smtClean="0">
                <a:hlinkClick r:id="rId4"/>
              </a:rPr>
              <a:t>www.cd3wd.com/sfmss/</a:t>
            </a:r>
            <a:endParaRPr lang="en-GB" dirty="0" smtClean="0"/>
          </a:p>
          <a:p>
            <a:r>
              <a:rPr lang="en-GB" dirty="0" smtClean="0"/>
              <a:t>I am interested in building an online version of the system for use globally either free or for a small charge per transaction. One hosting could typically be used by 20 schemes in 8 countries (or 200 schemes in 80 countries).</a:t>
            </a:r>
          </a:p>
          <a:p>
            <a:r>
              <a:rPr lang="en-GB" dirty="0" smtClean="0"/>
              <a:t>The main obstacle at the moment is the lack of low-cost SMS Gateway services which can be used in conjunction with such systems</a:t>
            </a:r>
          </a:p>
          <a:p>
            <a:r>
              <a:rPr lang="en-GB" dirty="0" smtClean="0"/>
              <a:t>Possible </a:t>
            </a:r>
            <a:r>
              <a:rPr lang="en-GB" dirty="0" err="1" smtClean="0"/>
              <a:t>Zain</a:t>
            </a:r>
            <a:r>
              <a:rPr lang="en-GB" dirty="0" smtClean="0"/>
              <a:t> (formerly </a:t>
            </a:r>
            <a:r>
              <a:rPr lang="en-GB" dirty="0" err="1" smtClean="0"/>
              <a:t>Celtel</a:t>
            </a:r>
            <a:r>
              <a:rPr lang="en-GB" dirty="0" smtClean="0"/>
              <a:t>) and other MNP’s throughout Africa and the Third World could set up such low-cost or zero-cost SMS Gateway services for non-profit and/or socially </a:t>
            </a:r>
            <a:r>
              <a:rPr lang="en-GB" dirty="0" err="1" smtClean="0"/>
              <a:t>desireable</a:t>
            </a:r>
            <a:r>
              <a:rPr lang="en-GB" dirty="0" smtClean="0"/>
              <a:t> operations (the same </a:t>
            </a:r>
            <a:r>
              <a:rPr lang="en-GB" dirty="0" err="1" smtClean="0"/>
              <a:t>sms</a:t>
            </a:r>
            <a:r>
              <a:rPr lang="en-GB" dirty="0" smtClean="0"/>
              <a:t> gateway could also operate on a chargeable basis for other businesses – see cd3wd.com/</a:t>
            </a:r>
            <a:r>
              <a:rPr lang="en-GB" dirty="0" err="1" smtClean="0"/>
              <a:t>smszim</a:t>
            </a:r>
            <a:r>
              <a:rPr lang="en-GB" dirty="0" smtClean="0"/>
              <a:t>/ for ideas and concepts)</a:t>
            </a:r>
          </a:p>
          <a:p>
            <a:r>
              <a:rPr lang="en-GB" dirty="0" smtClean="0"/>
              <a:t>Of course if we can move to low-cost smart phones with internet capability running off GPRS, then the </a:t>
            </a:r>
            <a:r>
              <a:rPr lang="en-GB" dirty="0" err="1" smtClean="0"/>
              <a:t>sms</a:t>
            </a:r>
            <a:r>
              <a:rPr lang="en-GB" dirty="0" smtClean="0"/>
              <a:t> gateway pre-requirement would no longer exist. Such phones are now available for in the region of US$ 80-00 (and hopefully falling), as compared with an </a:t>
            </a:r>
            <a:r>
              <a:rPr lang="en-GB" dirty="0" err="1" smtClean="0"/>
              <a:t>sms</a:t>
            </a:r>
            <a:r>
              <a:rPr lang="en-GB" dirty="0" smtClean="0"/>
              <a:t>-capable mobile phone for US$ 40-00.</a:t>
            </a:r>
          </a:p>
          <a:p>
            <a:r>
              <a:rPr lang="en-GB" dirty="0" smtClean="0"/>
              <a:t>Another obstacle was the attitude of organisations like Equity Bank, who seemed to think that electronic banking was something for corporate clients and middle- and upper-middle-class customers only – not something for the common man and woman!</a:t>
            </a:r>
          </a:p>
          <a:p>
            <a:r>
              <a:rPr lang="en-GB" dirty="0" smtClean="0"/>
              <a:t>Thanks for your time!..... Contact me at cd3wd.com/</a:t>
            </a:r>
            <a:r>
              <a:rPr lang="en-GB" dirty="0" err="1" smtClean="0"/>
              <a:t>contactus</a:t>
            </a:r>
            <a:r>
              <a:rPr lang="en-GB" dirty="0" smtClean="0"/>
              <a:t>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038925-68F5-47A8-9ABA-3E3A22BCEF52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www.cd3wd.com/sfmss/</a:t>
            </a:r>
            <a:endParaRPr lang="en-GB"/>
          </a:p>
        </p:txBody>
      </p:sp>
      <p:pic>
        <p:nvPicPr>
          <p:cNvPr id="8" name="~PP3501.WAV">
            <a:hlinkClick r:id="" action="ppaction://media"/>
          </p:cNvPr>
          <p:cNvPicPr>
            <a:picLocks noRot="1" noChangeAspect="1"/>
          </p:cNvPicPr>
          <p:nvPr>
            <a:wavAudioFile r:embed="rId1" name="~PP3501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189</TotalTime>
  <Words>820</Words>
  <Application>Microsoft Office PowerPoint</Application>
  <PresentationFormat>On-screen Show (4:3)</PresentationFormat>
  <Paragraphs>57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Small Farmer microfinance software system </vt:lpstr>
      <vt:lpstr>Major Features </vt:lpstr>
      <vt:lpstr>Slide 3</vt:lpstr>
      <vt:lpstr>Slide 4</vt:lpstr>
      <vt:lpstr>Lessons from the project </vt:lpstr>
      <vt:lpstr>Where from here?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alexweir</dc:creator>
  <cp:lastModifiedBy>alexweir</cp:lastModifiedBy>
  <cp:revision>39</cp:revision>
  <dcterms:created xsi:type="dcterms:W3CDTF">2008-10-12T09:03:17Z</dcterms:created>
  <dcterms:modified xsi:type="dcterms:W3CDTF">2008-10-12T12:13:15Z</dcterms:modified>
</cp:coreProperties>
</file>