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7"/>
  </p:notesMasterIdLst>
  <p:sldIdLst>
    <p:sldId id="275" r:id="rId2"/>
    <p:sldId id="299" r:id="rId3"/>
    <p:sldId id="326" r:id="rId4"/>
    <p:sldId id="320" r:id="rId5"/>
    <p:sldId id="304" r:id="rId6"/>
    <p:sldId id="319" r:id="rId7"/>
    <p:sldId id="324" r:id="rId8"/>
    <p:sldId id="321" r:id="rId9"/>
    <p:sldId id="329" r:id="rId10"/>
    <p:sldId id="327" r:id="rId11"/>
    <p:sldId id="325" r:id="rId12"/>
    <p:sldId id="323" r:id="rId13"/>
    <p:sldId id="333" r:id="rId14"/>
    <p:sldId id="328" r:id="rId15"/>
    <p:sldId id="334" r:id="rId16"/>
    <p:sldId id="335" r:id="rId17"/>
    <p:sldId id="336" r:id="rId18"/>
    <p:sldId id="338" r:id="rId19"/>
    <p:sldId id="337" r:id="rId20"/>
    <p:sldId id="339" r:id="rId21"/>
    <p:sldId id="340" r:id="rId22"/>
    <p:sldId id="343" r:id="rId23"/>
    <p:sldId id="342" r:id="rId24"/>
    <p:sldId id="341" r:id="rId25"/>
    <p:sldId id="31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FF7"/>
    <a:srgbClr val="D2DEEF"/>
    <a:srgbClr val="00B0F0"/>
    <a:srgbClr val="00AF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3917" autoAdjust="0"/>
  </p:normalViewPr>
  <p:slideViewPr>
    <p:cSldViewPr snapToGrid="0">
      <p:cViewPr varScale="1">
        <p:scale>
          <a:sx n="69" d="100"/>
          <a:sy n="69" d="100"/>
        </p:scale>
        <p:origin x="90" y="5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t-EE" dirty="0"/>
              <a:t>Phone</a:t>
            </a:r>
            <a:r>
              <a:rPr lang="et-EE" baseline="0" dirty="0"/>
              <a:t> number fraudulency</a:t>
            </a:r>
            <a:endParaRPr lang="et-EE"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t-EE"/>
        </a:p>
      </c:txPr>
    </c:title>
    <c:autoTitleDeleted val="0"/>
    <c:plotArea>
      <c:layout/>
      <c:lineChart>
        <c:grouping val="standard"/>
        <c:varyColors val="0"/>
        <c:ser>
          <c:idx val="0"/>
          <c:order val="0"/>
          <c:tx>
            <c:strRef>
              <c:f>Sheet1!$B$1</c:f>
              <c:strCache>
                <c:ptCount val="1"/>
                <c:pt idx="0">
                  <c:v>Phone1</c:v>
                </c:pt>
              </c:strCache>
            </c:strRef>
          </c:tx>
          <c:spPr>
            <a:ln w="28575" cap="rnd">
              <a:solidFill>
                <a:schemeClr val="accent1"/>
              </a:solidFill>
              <a:round/>
            </a:ln>
            <a:effectLst/>
          </c:spPr>
          <c:marker>
            <c:symbol val="none"/>
          </c:marker>
          <c:cat>
            <c:numRef>
              <c:f>Sheet1!$A$2:$A$5</c:f>
              <c:numCache>
                <c:formatCode>General</c:formatCode>
                <c:ptCount val="4"/>
              </c:numCache>
            </c:numRef>
          </c:cat>
          <c:val>
            <c:numRef>
              <c:f>Sheet1!$B$2:$B$5</c:f>
              <c:numCache>
                <c:formatCode>General</c:formatCode>
                <c:ptCount val="4"/>
                <c:pt idx="0">
                  <c:v>0</c:v>
                </c:pt>
                <c:pt idx="1">
                  <c:v>10</c:v>
                </c:pt>
                <c:pt idx="2">
                  <c:v>30</c:v>
                </c:pt>
                <c:pt idx="3">
                  <c:v>70</c:v>
                </c:pt>
              </c:numCache>
            </c:numRef>
          </c:val>
          <c:smooth val="0"/>
          <c:extLst>
            <c:ext xmlns:c16="http://schemas.microsoft.com/office/drawing/2014/chart" uri="{C3380CC4-5D6E-409C-BE32-E72D297353CC}">
              <c16:uniqueId val="{00000000-84DB-493E-8405-1A2379E63E14}"/>
            </c:ext>
          </c:extLst>
        </c:ser>
        <c:ser>
          <c:idx val="1"/>
          <c:order val="1"/>
          <c:tx>
            <c:strRef>
              <c:f>Sheet1!$C$1</c:f>
              <c:strCache>
                <c:ptCount val="1"/>
                <c:pt idx="0">
                  <c:v>Phone2</c:v>
                </c:pt>
              </c:strCache>
            </c:strRef>
          </c:tx>
          <c:spPr>
            <a:ln w="28575" cap="rnd">
              <a:solidFill>
                <a:schemeClr val="accent2"/>
              </a:solidFill>
              <a:round/>
            </a:ln>
            <a:effectLst/>
          </c:spPr>
          <c:marker>
            <c:symbol val="none"/>
          </c:marker>
          <c:cat>
            <c:numRef>
              <c:f>Sheet1!$A$2:$A$5</c:f>
              <c:numCache>
                <c:formatCode>General</c:formatCode>
                <c:ptCount val="4"/>
              </c:numCache>
            </c:numRef>
          </c:cat>
          <c:val>
            <c:numRef>
              <c:f>Sheet1!$C$2:$C$5</c:f>
              <c:numCache>
                <c:formatCode>General</c:formatCode>
                <c:ptCount val="4"/>
                <c:pt idx="0">
                  <c:v>10</c:v>
                </c:pt>
                <c:pt idx="1">
                  <c:v>15</c:v>
                </c:pt>
                <c:pt idx="2">
                  <c:v>25</c:v>
                </c:pt>
                <c:pt idx="3">
                  <c:v>35</c:v>
                </c:pt>
              </c:numCache>
            </c:numRef>
          </c:val>
          <c:smooth val="0"/>
          <c:extLst>
            <c:ext xmlns:c16="http://schemas.microsoft.com/office/drawing/2014/chart" uri="{C3380CC4-5D6E-409C-BE32-E72D297353CC}">
              <c16:uniqueId val="{00000001-84DB-493E-8405-1A2379E63E14}"/>
            </c:ext>
          </c:extLst>
        </c:ser>
        <c:ser>
          <c:idx val="2"/>
          <c:order val="2"/>
          <c:tx>
            <c:strRef>
              <c:f>Sheet1!$D$1</c:f>
              <c:strCache>
                <c:ptCount val="1"/>
                <c:pt idx="0">
                  <c:v>Phone3</c:v>
                </c:pt>
              </c:strCache>
            </c:strRef>
          </c:tx>
          <c:spPr>
            <a:ln w="28575" cap="rnd">
              <a:solidFill>
                <a:schemeClr val="accent3"/>
              </a:solidFill>
              <a:round/>
            </a:ln>
            <a:effectLst/>
          </c:spPr>
          <c:marker>
            <c:symbol val="none"/>
          </c:marker>
          <c:cat>
            <c:numRef>
              <c:f>Sheet1!$A$2:$A$5</c:f>
              <c:numCache>
                <c:formatCode>General</c:formatCode>
                <c:ptCount val="4"/>
              </c:numCache>
            </c:numRef>
          </c:cat>
          <c:val>
            <c:numRef>
              <c:f>Sheet1!$D$2:$D$5</c:f>
              <c:numCache>
                <c:formatCode>General</c:formatCode>
                <c:ptCount val="4"/>
                <c:pt idx="0">
                  <c:v>5</c:v>
                </c:pt>
                <c:pt idx="1">
                  <c:v>20</c:v>
                </c:pt>
                <c:pt idx="2">
                  <c:v>30</c:v>
                </c:pt>
                <c:pt idx="3">
                  <c:v>45</c:v>
                </c:pt>
              </c:numCache>
            </c:numRef>
          </c:val>
          <c:smooth val="0"/>
          <c:extLst>
            <c:ext xmlns:c16="http://schemas.microsoft.com/office/drawing/2014/chart" uri="{C3380CC4-5D6E-409C-BE32-E72D297353CC}">
              <c16:uniqueId val="{00000002-84DB-493E-8405-1A2379E63E14}"/>
            </c:ext>
          </c:extLst>
        </c:ser>
        <c:dLbls>
          <c:showLegendKey val="0"/>
          <c:showVal val="0"/>
          <c:showCatName val="0"/>
          <c:showSerName val="0"/>
          <c:showPercent val="0"/>
          <c:showBubbleSize val="0"/>
        </c:dLbls>
        <c:smooth val="0"/>
        <c:axId val="249421392"/>
        <c:axId val="249415816"/>
      </c:lineChart>
      <c:catAx>
        <c:axId val="2494213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t-EE"/>
          </a:p>
        </c:txPr>
        <c:crossAx val="249415816"/>
        <c:crosses val="autoZero"/>
        <c:auto val="1"/>
        <c:lblAlgn val="ctr"/>
        <c:lblOffset val="100"/>
        <c:noMultiLvlLbl val="0"/>
      </c:catAx>
      <c:valAx>
        <c:axId val="2494158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t-EE"/>
          </a:p>
        </c:txPr>
        <c:crossAx val="2494213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t-EE"/>
        </a:p>
      </c:txPr>
    </c:legend>
    <c:plotVisOnly val="1"/>
    <c:dispBlanksAs val="gap"/>
    <c:showDLblsOverMax val="0"/>
  </c:chart>
  <c:spPr>
    <a:noFill/>
    <a:ln>
      <a:noFill/>
    </a:ln>
    <a:effectLst/>
  </c:spPr>
  <c:txPr>
    <a:bodyPr/>
    <a:lstStyle/>
    <a:p>
      <a:pPr>
        <a:defRPr/>
      </a:pPr>
      <a:endParaRPr lang="et-E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7809BC-2999-49B7-A424-22A5D291978C}" type="doc">
      <dgm:prSet loTypeId="urn:microsoft.com/office/officeart/2005/8/layout/arrow2" loCatId="process" qsTypeId="urn:microsoft.com/office/officeart/2005/8/quickstyle/simple1" qsCatId="simple" csTypeId="urn:microsoft.com/office/officeart/2005/8/colors/colorful5" csCatId="colorful" phldr="1"/>
      <dgm:spPr/>
    </dgm:pt>
    <dgm:pt modelId="{B46A3B04-48DD-4DCA-B09B-FCDADAB0E116}">
      <dgm:prSet phldrT="[Text]" custT="1"/>
      <dgm:spPr/>
      <dgm:t>
        <a:bodyPr/>
        <a:lstStyle/>
        <a:p>
          <a:r>
            <a:rPr lang="en-US" sz="2400" noProof="0" dirty="0">
              <a:latin typeface="Segoe UI Light" panose="020B0502040204020203" pitchFamily="34" charset="0"/>
              <a:cs typeface="Segoe UI Light" panose="020B0502040204020203" pitchFamily="34" charset="0"/>
            </a:rPr>
            <a:t>Find suspicious</a:t>
          </a:r>
          <a:r>
            <a:rPr lang="et-EE" sz="2400" noProof="0" dirty="0">
              <a:latin typeface="Segoe UI Light" panose="020B0502040204020203" pitchFamily="34" charset="0"/>
              <a:cs typeface="Segoe UI Light" panose="020B0502040204020203" pitchFamily="34" charset="0"/>
            </a:rPr>
            <a:t> elements</a:t>
          </a:r>
          <a:endParaRPr lang="en-US" sz="2400" noProof="0" dirty="0">
            <a:latin typeface="Segoe UI Light" panose="020B0502040204020203" pitchFamily="34" charset="0"/>
            <a:cs typeface="Segoe UI Light" panose="020B0502040204020203" pitchFamily="34" charset="0"/>
          </a:endParaRPr>
        </a:p>
      </dgm:t>
    </dgm:pt>
    <dgm:pt modelId="{2F57507A-AE4D-4A45-918F-C00CD7B58445}" type="parTrans" cxnId="{7BA70759-6860-434F-AA99-F76F11482F4D}">
      <dgm:prSet/>
      <dgm:spPr/>
      <dgm:t>
        <a:bodyPr/>
        <a:lstStyle/>
        <a:p>
          <a:endParaRPr lang="en-US"/>
        </a:p>
      </dgm:t>
    </dgm:pt>
    <dgm:pt modelId="{BC2495CB-D09C-4681-9A85-D22B4CA619BB}" type="sibTrans" cxnId="{7BA70759-6860-434F-AA99-F76F11482F4D}">
      <dgm:prSet/>
      <dgm:spPr/>
      <dgm:t>
        <a:bodyPr/>
        <a:lstStyle/>
        <a:p>
          <a:endParaRPr lang="en-US"/>
        </a:p>
      </dgm:t>
    </dgm:pt>
    <dgm:pt modelId="{7DE3A1DB-22A3-46C8-8B17-9D935DAC8E1A}">
      <dgm:prSet phldrT="[Text]" custT="1"/>
      <dgm:spPr/>
      <dgm:t>
        <a:bodyPr/>
        <a:lstStyle/>
        <a:p>
          <a:r>
            <a:rPr lang="en-US" sz="2400" dirty="0">
              <a:latin typeface="Segoe UI Light" panose="020B0502040204020203" pitchFamily="34" charset="0"/>
              <a:cs typeface="Segoe UI Light" panose="020B0502040204020203" pitchFamily="34" charset="0"/>
            </a:rPr>
            <a:t>Investigate</a:t>
          </a:r>
          <a:endParaRPr lang="et-EE" sz="2400" dirty="0">
            <a:latin typeface="Segoe UI Light" panose="020B0502040204020203" pitchFamily="34" charset="0"/>
            <a:cs typeface="Segoe UI Light" panose="020B0502040204020203" pitchFamily="34" charset="0"/>
          </a:endParaRPr>
        </a:p>
      </dgm:t>
    </dgm:pt>
    <dgm:pt modelId="{C7EBE1E4-7704-4FD0-817C-D6834869E3C9}" type="parTrans" cxnId="{815C9108-2D43-4EFF-AE2E-97D1DC0F7E30}">
      <dgm:prSet/>
      <dgm:spPr/>
      <dgm:t>
        <a:bodyPr/>
        <a:lstStyle/>
        <a:p>
          <a:endParaRPr lang="en-US"/>
        </a:p>
      </dgm:t>
    </dgm:pt>
    <dgm:pt modelId="{FB09AA1D-3FFD-4352-803E-7FADB5642F70}" type="sibTrans" cxnId="{815C9108-2D43-4EFF-AE2E-97D1DC0F7E30}">
      <dgm:prSet/>
      <dgm:spPr/>
      <dgm:t>
        <a:bodyPr/>
        <a:lstStyle/>
        <a:p>
          <a:endParaRPr lang="en-US"/>
        </a:p>
      </dgm:t>
    </dgm:pt>
    <dgm:pt modelId="{E7BEBCDF-3F99-4E7C-8C82-00839AA66A25}">
      <dgm:prSet phldrT="[Text]" custT="1"/>
      <dgm:spPr/>
      <dgm:t>
        <a:bodyPr/>
        <a:lstStyle/>
        <a:p>
          <a:r>
            <a:rPr lang="en-US" sz="2400" dirty="0">
              <a:latin typeface="Segoe UI Light" panose="020B0502040204020203" pitchFamily="34" charset="0"/>
              <a:cs typeface="Segoe UI Light" panose="020B0502040204020203" pitchFamily="34" charset="0"/>
            </a:rPr>
            <a:t>Find linked </a:t>
          </a:r>
          <a:r>
            <a:rPr lang="et-EE" sz="2400" dirty="0">
              <a:latin typeface="Segoe UI Light" panose="020B0502040204020203" pitchFamily="34" charset="0"/>
              <a:cs typeface="Segoe UI Light" panose="020B0502040204020203" pitchFamily="34" charset="0"/>
            </a:rPr>
            <a:t>elements</a:t>
          </a:r>
          <a:endParaRPr lang="en-US" sz="2400" dirty="0">
            <a:latin typeface="Segoe UI Light" panose="020B0502040204020203" pitchFamily="34" charset="0"/>
            <a:cs typeface="Segoe UI Light" panose="020B0502040204020203" pitchFamily="34" charset="0"/>
          </a:endParaRPr>
        </a:p>
      </dgm:t>
    </dgm:pt>
    <dgm:pt modelId="{D0D44107-C95C-4B1C-AEC8-F2C145E94A14}" type="parTrans" cxnId="{90E48915-F158-4B52-B36F-7947F9C1C5BE}">
      <dgm:prSet/>
      <dgm:spPr/>
      <dgm:t>
        <a:bodyPr/>
        <a:lstStyle/>
        <a:p>
          <a:endParaRPr lang="en-US"/>
        </a:p>
      </dgm:t>
    </dgm:pt>
    <dgm:pt modelId="{63157A9F-F387-461C-89D8-A392B2F0ED4C}" type="sibTrans" cxnId="{90E48915-F158-4B52-B36F-7947F9C1C5BE}">
      <dgm:prSet/>
      <dgm:spPr/>
      <dgm:t>
        <a:bodyPr/>
        <a:lstStyle/>
        <a:p>
          <a:endParaRPr lang="en-US"/>
        </a:p>
      </dgm:t>
    </dgm:pt>
    <dgm:pt modelId="{019E8FA4-7699-45A0-9195-506CBF9CC3D3}">
      <dgm:prSet custT="1"/>
      <dgm:spPr/>
      <dgm:t>
        <a:bodyPr/>
        <a:lstStyle/>
        <a:p>
          <a:r>
            <a:rPr lang="en-US" sz="2400" dirty="0">
              <a:latin typeface="Segoe UI Light" panose="020B0502040204020203" pitchFamily="34" charset="0"/>
              <a:cs typeface="Segoe UI Light" panose="020B0502040204020203" pitchFamily="34" charset="0"/>
            </a:rPr>
            <a:t>Block the fraudsters</a:t>
          </a:r>
        </a:p>
      </dgm:t>
    </dgm:pt>
    <dgm:pt modelId="{06AAAC84-6ADF-4C2D-8A47-D8D04330C28F}" type="parTrans" cxnId="{BE4EFE44-7BB5-40E0-AE46-14F1EE483EAD}">
      <dgm:prSet/>
      <dgm:spPr/>
      <dgm:t>
        <a:bodyPr/>
        <a:lstStyle/>
        <a:p>
          <a:endParaRPr lang="en-US"/>
        </a:p>
      </dgm:t>
    </dgm:pt>
    <dgm:pt modelId="{77C59573-E665-411D-BCEC-34A0295E6374}" type="sibTrans" cxnId="{BE4EFE44-7BB5-40E0-AE46-14F1EE483EAD}">
      <dgm:prSet/>
      <dgm:spPr/>
      <dgm:t>
        <a:bodyPr/>
        <a:lstStyle/>
        <a:p>
          <a:endParaRPr lang="en-US"/>
        </a:p>
      </dgm:t>
    </dgm:pt>
    <dgm:pt modelId="{50EEDE51-CC89-4BFA-83B2-37D160840A41}" type="pres">
      <dgm:prSet presAssocID="{EB7809BC-2999-49B7-A424-22A5D291978C}" presName="arrowDiagram" presStyleCnt="0">
        <dgm:presLayoutVars>
          <dgm:chMax val="5"/>
          <dgm:dir/>
          <dgm:resizeHandles val="exact"/>
        </dgm:presLayoutVars>
      </dgm:prSet>
      <dgm:spPr/>
    </dgm:pt>
    <dgm:pt modelId="{D171D994-800D-4244-9899-227AC9729678}" type="pres">
      <dgm:prSet presAssocID="{EB7809BC-2999-49B7-A424-22A5D291978C}" presName="arrow" presStyleLbl="bgShp" presStyleIdx="0" presStyleCnt="1"/>
      <dgm:spPr/>
    </dgm:pt>
    <dgm:pt modelId="{DDFC107C-0613-4802-A072-0E50687AB55E}" type="pres">
      <dgm:prSet presAssocID="{EB7809BC-2999-49B7-A424-22A5D291978C}" presName="arrowDiagram4" presStyleCnt="0"/>
      <dgm:spPr/>
    </dgm:pt>
    <dgm:pt modelId="{A9461263-7176-4019-AA8A-40FF9AD461BF}" type="pres">
      <dgm:prSet presAssocID="{B46A3B04-48DD-4DCA-B09B-FCDADAB0E116}" presName="bullet4a" presStyleLbl="node1" presStyleIdx="0" presStyleCnt="4"/>
      <dgm:spPr/>
    </dgm:pt>
    <dgm:pt modelId="{76A2FF3C-0B81-42F0-B81C-5B4656489386}" type="pres">
      <dgm:prSet presAssocID="{B46A3B04-48DD-4DCA-B09B-FCDADAB0E116}" presName="textBox4a" presStyleLbl="revTx" presStyleIdx="0" presStyleCnt="4" custScaleX="117637" custScaleY="99433" custLinFactNeighborX="14346" custLinFactNeighborY="6281">
        <dgm:presLayoutVars>
          <dgm:bulletEnabled val="1"/>
        </dgm:presLayoutVars>
      </dgm:prSet>
      <dgm:spPr/>
    </dgm:pt>
    <dgm:pt modelId="{0CC86356-614F-4973-821D-FD0491878915}" type="pres">
      <dgm:prSet presAssocID="{7DE3A1DB-22A3-46C8-8B17-9D935DAC8E1A}" presName="bullet4b" presStyleLbl="node1" presStyleIdx="1" presStyleCnt="4"/>
      <dgm:spPr/>
    </dgm:pt>
    <dgm:pt modelId="{44203034-119F-4121-B1AC-319DDEF64198}" type="pres">
      <dgm:prSet presAssocID="{7DE3A1DB-22A3-46C8-8B17-9D935DAC8E1A}" presName="textBox4b" presStyleLbl="revTx" presStyleIdx="1" presStyleCnt="4" custLinFactNeighborX="3813" custLinFactNeighborY="7943">
        <dgm:presLayoutVars>
          <dgm:bulletEnabled val="1"/>
        </dgm:presLayoutVars>
      </dgm:prSet>
      <dgm:spPr/>
    </dgm:pt>
    <dgm:pt modelId="{64F41DDC-5662-40B3-9999-A56B276C2CE0}" type="pres">
      <dgm:prSet presAssocID="{E7BEBCDF-3F99-4E7C-8C82-00839AA66A25}" presName="bullet4c" presStyleLbl="node1" presStyleIdx="2" presStyleCnt="4"/>
      <dgm:spPr/>
    </dgm:pt>
    <dgm:pt modelId="{8E5803E1-3608-452D-9DB2-D0DD64FD8CD8}" type="pres">
      <dgm:prSet presAssocID="{E7BEBCDF-3F99-4E7C-8C82-00839AA66A25}" presName="textBox4c" presStyleLbl="revTx" presStyleIdx="2" presStyleCnt="4" custScaleY="20432" custLinFactNeighborX="3970" custLinFactNeighborY="-32133">
        <dgm:presLayoutVars>
          <dgm:bulletEnabled val="1"/>
        </dgm:presLayoutVars>
      </dgm:prSet>
      <dgm:spPr/>
    </dgm:pt>
    <dgm:pt modelId="{01938DEF-BC12-4E4E-B397-A99917EFFB1C}" type="pres">
      <dgm:prSet presAssocID="{019E8FA4-7699-45A0-9195-506CBF9CC3D3}" presName="bullet4d" presStyleLbl="node1" presStyleIdx="3" presStyleCnt="4"/>
      <dgm:spPr/>
    </dgm:pt>
    <dgm:pt modelId="{52481973-2387-4DE1-A99A-D49999E94DB7}" type="pres">
      <dgm:prSet presAssocID="{019E8FA4-7699-45A0-9195-506CBF9CC3D3}" presName="textBox4d" presStyleLbl="revTx" presStyleIdx="3" presStyleCnt="4" custScaleY="27249" custLinFactNeighborX="7626" custLinFactNeighborY="-31568">
        <dgm:presLayoutVars>
          <dgm:bulletEnabled val="1"/>
        </dgm:presLayoutVars>
      </dgm:prSet>
      <dgm:spPr/>
    </dgm:pt>
  </dgm:ptLst>
  <dgm:cxnLst>
    <dgm:cxn modelId="{815C9108-2D43-4EFF-AE2E-97D1DC0F7E30}" srcId="{EB7809BC-2999-49B7-A424-22A5D291978C}" destId="{7DE3A1DB-22A3-46C8-8B17-9D935DAC8E1A}" srcOrd="1" destOrd="0" parTransId="{C7EBE1E4-7704-4FD0-817C-D6834869E3C9}" sibTransId="{FB09AA1D-3FFD-4352-803E-7FADB5642F70}"/>
    <dgm:cxn modelId="{B60EE35D-3D2A-4E67-A8CD-C28257EE8776}" type="presOf" srcId="{EB7809BC-2999-49B7-A424-22A5D291978C}" destId="{50EEDE51-CC89-4BFA-83B2-37D160840A41}" srcOrd="0" destOrd="0" presId="urn:microsoft.com/office/officeart/2005/8/layout/arrow2"/>
    <dgm:cxn modelId="{45006A24-DA87-4524-A44B-DF05F1C8F50C}" type="presOf" srcId="{7DE3A1DB-22A3-46C8-8B17-9D935DAC8E1A}" destId="{44203034-119F-4121-B1AC-319DDEF64198}" srcOrd="0" destOrd="0" presId="urn:microsoft.com/office/officeart/2005/8/layout/arrow2"/>
    <dgm:cxn modelId="{7BA70759-6860-434F-AA99-F76F11482F4D}" srcId="{EB7809BC-2999-49B7-A424-22A5D291978C}" destId="{B46A3B04-48DD-4DCA-B09B-FCDADAB0E116}" srcOrd="0" destOrd="0" parTransId="{2F57507A-AE4D-4A45-918F-C00CD7B58445}" sibTransId="{BC2495CB-D09C-4681-9A85-D22B4CA619BB}"/>
    <dgm:cxn modelId="{D0C138A2-BDEE-48C1-9173-7527C7B9F068}" type="presOf" srcId="{E7BEBCDF-3F99-4E7C-8C82-00839AA66A25}" destId="{8E5803E1-3608-452D-9DB2-D0DD64FD8CD8}" srcOrd="0" destOrd="0" presId="urn:microsoft.com/office/officeart/2005/8/layout/arrow2"/>
    <dgm:cxn modelId="{90E48915-F158-4B52-B36F-7947F9C1C5BE}" srcId="{EB7809BC-2999-49B7-A424-22A5D291978C}" destId="{E7BEBCDF-3F99-4E7C-8C82-00839AA66A25}" srcOrd="2" destOrd="0" parTransId="{D0D44107-C95C-4B1C-AEC8-F2C145E94A14}" sibTransId="{63157A9F-F387-461C-89D8-A392B2F0ED4C}"/>
    <dgm:cxn modelId="{BE4EFE44-7BB5-40E0-AE46-14F1EE483EAD}" srcId="{EB7809BC-2999-49B7-A424-22A5D291978C}" destId="{019E8FA4-7699-45A0-9195-506CBF9CC3D3}" srcOrd="3" destOrd="0" parTransId="{06AAAC84-6ADF-4C2D-8A47-D8D04330C28F}" sibTransId="{77C59573-E665-411D-BCEC-34A0295E6374}"/>
    <dgm:cxn modelId="{B604E657-9A39-4026-ADA7-DE5716AEC435}" type="presOf" srcId="{B46A3B04-48DD-4DCA-B09B-FCDADAB0E116}" destId="{76A2FF3C-0B81-42F0-B81C-5B4656489386}" srcOrd="0" destOrd="0" presId="urn:microsoft.com/office/officeart/2005/8/layout/arrow2"/>
    <dgm:cxn modelId="{BEC62F82-29EB-49EB-AC3D-70042B252B88}" type="presOf" srcId="{019E8FA4-7699-45A0-9195-506CBF9CC3D3}" destId="{52481973-2387-4DE1-A99A-D49999E94DB7}" srcOrd="0" destOrd="0" presId="urn:microsoft.com/office/officeart/2005/8/layout/arrow2"/>
    <dgm:cxn modelId="{B8C63415-CACB-4C8E-AD3D-9EC96ABDD74D}" type="presParOf" srcId="{50EEDE51-CC89-4BFA-83B2-37D160840A41}" destId="{D171D994-800D-4244-9899-227AC9729678}" srcOrd="0" destOrd="0" presId="urn:microsoft.com/office/officeart/2005/8/layout/arrow2"/>
    <dgm:cxn modelId="{484BF9F6-5DBC-49CA-BD3C-C3473481D71A}" type="presParOf" srcId="{50EEDE51-CC89-4BFA-83B2-37D160840A41}" destId="{DDFC107C-0613-4802-A072-0E50687AB55E}" srcOrd="1" destOrd="0" presId="urn:microsoft.com/office/officeart/2005/8/layout/arrow2"/>
    <dgm:cxn modelId="{8F868B90-0881-4465-8CCF-A8B53B0C9FE8}" type="presParOf" srcId="{DDFC107C-0613-4802-A072-0E50687AB55E}" destId="{A9461263-7176-4019-AA8A-40FF9AD461BF}" srcOrd="0" destOrd="0" presId="urn:microsoft.com/office/officeart/2005/8/layout/arrow2"/>
    <dgm:cxn modelId="{5F22BCC2-D51A-470D-BD28-E1B19F709EFF}" type="presParOf" srcId="{DDFC107C-0613-4802-A072-0E50687AB55E}" destId="{76A2FF3C-0B81-42F0-B81C-5B4656489386}" srcOrd="1" destOrd="0" presId="urn:microsoft.com/office/officeart/2005/8/layout/arrow2"/>
    <dgm:cxn modelId="{0FDB5704-5D9C-4305-97BA-EFDE263D6958}" type="presParOf" srcId="{DDFC107C-0613-4802-A072-0E50687AB55E}" destId="{0CC86356-614F-4973-821D-FD0491878915}" srcOrd="2" destOrd="0" presId="urn:microsoft.com/office/officeart/2005/8/layout/arrow2"/>
    <dgm:cxn modelId="{A66F7CA2-92DD-4EC9-A093-5D7B5EF77A7F}" type="presParOf" srcId="{DDFC107C-0613-4802-A072-0E50687AB55E}" destId="{44203034-119F-4121-B1AC-319DDEF64198}" srcOrd="3" destOrd="0" presId="urn:microsoft.com/office/officeart/2005/8/layout/arrow2"/>
    <dgm:cxn modelId="{45EEB1E7-E9BB-40DA-BD9C-B072D3BAAE5D}" type="presParOf" srcId="{DDFC107C-0613-4802-A072-0E50687AB55E}" destId="{64F41DDC-5662-40B3-9999-A56B276C2CE0}" srcOrd="4" destOrd="0" presId="urn:microsoft.com/office/officeart/2005/8/layout/arrow2"/>
    <dgm:cxn modelId="{7ED4C773-E5E9-436E-A09A-B8704E7824C4}" type="presParOf" srcId="{DDFC107C-0613-4802-A072-0E50687AB55E}" destId="{8E5803E1-3608-452D-9DB2-D0DD64FD8CD8}" srcOrd="5" destOrd="0" presId="urn:microsoft.com/office/officeart/2005/8/layout/arrow2"/>
    <dgm:cxn modelId="{50B31CCE-D4A5-43B1-A47B-008A036339C2}" type="presParOf" srcId="{DDFC107C-0613-4802-A072-0E50687AB55E}" destId="{01938DEF-BC12-4E4E-B397-A99917EFFB1C}" srcOrd="6" destOrd="0" presId="urn:microsoft.com/office/officeart/2005/8/layout/arrow2"/>
    <dgm:cxn modelId="{12C277CA-F78B-4B54-939A-1ED837136768}" type="presParOf" srcId="{DDFC107C-0613-4802-A072-0E50687AB55E}" destId="{52481973-2387-4DE1-A99A-D49999E94DB7}" srcOrd="7" destOrd="0" presId="urn:microsoft.com/office/officeart/2005/8/layout/arrow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0DA868-086A-46F7-A8EE-A16052B30D15}" type="doc">
      <dgm:prSet loTypeId="urn:microsoft.com/office/officeart/2005/8/layout/gear1" loCatId="process" qsTypeId="urn:microsoft.com/office/officeart/2005/8/quickstyle/simple1" qsCatId="simple" csTypeId="urn:microsoft.com/office/officeart/2005/8/colors/accent1_2" csCatId="accent1" phldr="1"/>
      <dgm:spPr/>
    </dgm:pt>
    <dgm:pt modelId="{CA440FA6-0D0A-478D-BB26-AF5DE4C42DCC}">
      <dgm:prSet phldrT="[Text]"/>
      <dgm:spPr>
        <a:solidFill>
          <a:srgbClr val="00B050"/>
        </a:solidFill>
      </dgm:spPr>
      <dgm:t>
        <a:bodyPr/>
        <a:lstStyle/>
        <a:p>
          <a:r>
            <a:rPr lang="et-EE" dirty="0"/>
            <a:t>USER</a:t>
          </a:r>
          <a:endParaRPr lang="en-US" dirty="0"/>
        </a:p>
      </dgm:t>
    </dgm:pt>
    <dgm:pt modelId="{1D01779F-1835-4817-A28B-C6878CD63F83}" type="parTrans" cxnId="{F94C2BE9-B7BE-47F1-B34A-48BEC77FB9E0}">
      <dgm:prSet/>
      <dgm:spPr/>
      <dgm:t>
        <a:bodyPr/>
        <a:lstStyle/>
        <a:p>
          <a:endParaRPr lang="en-US"/>
        </a:p>
      </dgm:t>
    </dgm:pt>
    <dgm:pt modelId="{AE58C72D-0148-4B42-A57E-B446AF997925}" type="sibTrans" cxnId="{F94C2BE9-B7BE-47F1-B34A-48BEC77FB9E0}">
      <dgm:prSet/>
      <dgm:spPr>
        <a:solidFill>
          <a:schemeClr val="accent4">
            <a:lumMod val="75000"/>
          </a:schemeClr>
        </a:solidFill>
      </dgm:spPr>
      <dgm:t>
        <a:bodyPr/>
        <a:lstStyle/>
        <a:p>
          <a:endParaRPr lang="en-US"/>
        </a:p>
      </dgm:t>
    </dgm:pt>
    <dgm:pt modelId="{B4254CF9-90AF-4EB8-A112-C5A823A7F13B}">
      <dgm:prSet phldrT="[Text]"/>
      <dgm:spPr>
        <a:solidFill>
          <a:srgbClr val="00B050"/>
        </a:solidFill>
      </dgm:spPr>
      <dgm:t>
        <a:bodyPr/>
        <a:lstStyle/>
        <a:p>
          <a:r>
            <a:rPr lang="et-EE" dirty="0"/>
            <a:t>IP</a:t>
          </a:r>
          <a:endParaRPr lang="en-US" dirty="0"/>
        </a:p>
      </dgm:t>
    </dgm:pt>
    <dgm:pt modelId="{F4103B1F-821E-4737-B854-3C5AD3EF1DBF}" type="parTrans" cxnId="{F7B9BD27-95B7-4D69-A6E8-5BDFAE9E6CBC}">
      <dgm:prSet/>
      <dgm:spPr/>
      <dgm:t>
        <a:bodyPr/>
        <a:lstStyle/>
        <a:p>
          <a:endParaRPr lang="en-US"/>
        </a:p>
      </dgm:t>
    </dgm:pt>
    <dgm:pt modelId="{E01F60FC-19FE-4D57-AEE1-15C359BE5A1C}" type="sibTrans" cxnId="{F7B9BD27-95B7-4D69-A6E8-5BDFAE9E6CBC}">
      <dgm:prSet/>
      <dgm:spPr>
        <a:solidFill>
          <a:schemeClr val="accent4">
            <a:lumMod val="75000"/>
          </a:schemeClr>
        </a:solidFill>
      </dgm:spPr>
      <dgm:t>
        <a:bodyPr/>
        <a:lstStyle/>
        <a:p>
          <a:endParaRPr lang="en-US"/>
        </a:p>
      </dgm:t>
    </dgm:pt>
    <dgm:pt modelId="{8FB2BB14-1F65-4024-8E6E-7D1770395AB1}">
      <dgm:prSet phldrT="[Text]"/>
      <dgm:spPr>
        <a:solidFill>
          <a:srgbClr val="00B050"/>
        </a:solidFill>
      </dgm:spPr>
      <dgm:t>
        <a:bodyPr/>
        <a:lstStyle/>
        <a:p>
          <a:r>
            <a:rPr lang="et-EE" dirty="0"/>
            <a:t>PSTN</a:t>
          </a:r>
          <a:endParaRPr lang="en-US" dirty="0"/>
        </a:p>
      </dgm:t>
    </dgm:pt>
    <dgm:pt modelId="{F6A4BE9E-2448-4606-AB6B-CC3CD7BCC1BC}" type="parTrans" cxnId="{7B9F2E9D-04AE-497B-9C59-A1DA073FE529}">
      <dgm:prSet/>
      <dgm:spPr/>
      <dgm:t>
        <a:bodyPr/>
        <a:lstStyle/>
        <a:p>
          <a:endParaRPr lang="en-US"/>
        </a:p>
      </dgm:t>
    </dgm:pt>
    <dgm:pt modelId="{75EF936D-7B8C-4B64-A03A-D069FE0B1F67}" type="sibTrans" cxnId="{7B9F2E9D-04AE-497B-9C59-A1DA073FE529}">
      <dgm:prSet/>
      <dgm:spPr>
        <a:solidFill>
          <a:schemeClr val="accent4">
            <a:lumMod val="75000"/>
          </a:schemeClr>
        </a:solidFill>
      </dgm:spPr>
      <dgm:t>
        <a:bodyPr/>
        <a:lstStyle/>
        <a:p>
          <a:endParaRPr lang="en-US"/>
        </a:p>
      </dgm:t>
    </dgm:pt>
    <dgm:pt modelId="{3F224E50-DC92-46B0-BF46-4F2BCA6EA208}" type="pres">
      <dgm:prSet presAssocID="{080DA868-086A-46F7-A8EE-A16052B30D15}" presName="composite" presStyleCnt="0">
        <dgm:presLayoutVars>
          <dgm:chMax val="3"/>
          <dgm:animLvl val="lvl"/>
          <dgm:resizeHandles val="exact"/>
        </dgm:presLayoutVars>
      </dgm:prSet>
      <dgm:spPr/>
    </dgm:pt>
    <dgm:pt modelId="{68696F3B-8546-4F9B-A723-C64701B068A5}" type="pres">
      <dgm:prSet presAssocID="{CA440FA6-0D0A-478D-BB26-AF5DE4C42DCC}" presName="gear1" presStyleLbl="node1" presStyleIdx="0" presStyleCnt="3">
        <dgm:presLayoutVars>
          <dgm:chMax val="1"/>
          <dgm:bulletEnabled val="1"/>
        </dgm:presLayoutVars>
      </dgm:prSet>
      <dgm:spPr/>
    </dgm:pt>
    <dgm:pt modelId="{CF25786B-50FA-4EB6-BD7C-8D3A98721E77}" type="pres">
      <dgm:prSet presAssocID="{CA440FA6-0D0A-478D-BB26-AF5DE4C42DCC}" presName="gear1srcNode" presStyleLbl="node1" presStyleIdx="0" presStyleCnt="3"/>
      <dgm:spPr/>
    </dgm:pt>
    <dgm:pt modelId="{D4816357-4170-4D5C-8B89-1ED77ADCEB6E}" type="pres">
      <dgm:prSet presAssocID="{CA440FA6-0D0A-478D-BB26-AF5DE4C42DCC}" presName="gear1dstNode" presStyleLbl="node1" presStyleIdx="0" presStyleCnt="3"/>
      <dgm:spPr/>
    </dgm:pt>
    <dgm:pt modelId="{264CB448-036F-4968-95B8-501FE755C8A8}" type="pres">
      <dgm:prSet presAssocID="{B4254CF9-90AF-4EB8-A112-C5A823A7F13B}" presName="gear2" presStyleLbl="node1" presStyleIdx="1" presStyleCnt="3">
        <dgm:presLayoutVars>
          <dgm:chMax val="1"/>
          <dgm:bulletEnabled val="1"/>
        </dgm:presLayoutVars>
      </dgm:prSet>
      <dgm:spPr/>
    </dgm:pt>
    <dgm:pt modelId="{87B9A997-0A6D-4D62-B2AB-DCD4BB8F1B56}" type="pres">
      <dgm:prSet presAssocID="{B4254CF9-90AF-4EB8-A112-C5A823A7F13B}" presName="gear2srcNode" presStyleLbl="node1" presStyleIdx="1" presStyleCnt="3"/>
      <dgm:spPr/>
    </dgm:pt>
    <dgm:pt modelId="{2DE8F39B-960C-40E3-8397-6BD81EA4035A}" type="pres">
      <dgm:prSet presAssocID="{B4254CF9-90AF-4EB8-A112-C5A823A7F13B}" presName="gear2dstNode" presStyleLbl="node1" presStyleIdx="1" presStyleCnt="3"/>
      <dgm:spPr/>
    </dgm:pt>
    <dgm:pt modelId="{09550B9D-16D4-460C-A5B0-5101377ADAA5}" type="pres">
      <dgm:prSet presAssocID="{8FB2BB14-1F65-4024-8E6E-7D1770395AB1}" presName="gear3" presStyleLbl="node1" presStyleIdx="2" presStyleCnt="3" custLinFactNeighborX="14244" custLinFactNeighborY="1685"/>
      <dgm:spPr/>
    </dgm:pt>
    <dgm:pt modelId="{66014BAE-5E37-4E35-8B76-2E6C1308E911}" type="pres">
      <dgm:prSet presAssocID="{8FB2BB14-1F65-4024-8E6E-7D1770395AB1}" presName="gear3tx" presStyleLbl="node1" presStyleIdx="2" presStyleCnt="3">
        <dgm:presLayoutVars>
          <dgm:chMax val="1"/>
          <dgm:bulletEnabled val="1"/>
        </dgm:presLayoutVars>
      </dgm:prSet>
      <dgm:spPr/>
    </dgm:pt>
    <dgm:pt modelId="{CD024313-FC8A-4DE9-AC22-1DD006D02924}" type="pres">
      <dgm:prSet presAssocID="{8FB2BB14-1F65-4024-8E6E-7D1770395AB1}" presName="gear3srcNode" presStyleLbl="node1" presStyleIdx="2" presStyleCnt="3"/>
      <dgm:spPr/>
    </dgm:pt>
    <dgm:pt modelId="{8C8758F1-9FC3-47EE-9ACF-FB016F678E3F}" type="pres">
      <dgm:prSet presAssocID="{8FB2BB14-1F65-4024-8E6E-7D1770395AB1}" presName="gear3dstNode" presStyleLbl="node1" presStyleIdx="2" presStyleCnt="3"/>
      <dgm:spPr/>
    </dgm:pt>
    <dgm:pt modelId="{F7AB0839-E10D-4560-A7C0-BE4A703B8DE4}" type="pres">
      <dgm:prSet presAssocID="{AE58C72D-0148-4B42-A57E-B446AF997925}" presName="connector1" presStyleLbl="sibTrans2D1" presStyleIdx="0" presStyleCnt="3"/>
      <dgm:spPr/>
    </dgm:pt>
    <dgm:pt modelId="{E8FBA677-09B9-41DC-AD82-7FEFF22B6767}" type="pres">
      <dgm:prSet presAssocID="{E01F60FC-19FE-4D57-AEE1-15C359BE5A1C}" presName="connector2" presStyleLbl="sibTrans2D1" presStyleIdx="1" presStyleCnt="3"/>
      <dgm:spPr/>
    </dgm:pt>
    <dgm:pt modelId="{EC0BEFCB-3ECF-4562-843D-54555E767BFD}" type="pres">
      <dgm:prSet presAssocID="{75EF936D-7B8C-4B64-A03A-D069FE0B1F67}" presName="connector3" presStyleLbl="sibTrans2D1" presStyleIdx="2" presStyleCnt="3"/>
      <dgm:spPr/>
    </dgm:pt>
  </dgm:ptLst>
  <dgm:cxnLst>
    <dgm:cxn modelId="{D8EDCAC5-BA7A-47DD-B69B-230FB30F948A}" type="presOf" srcId="{8FB2BB14-1F65-4024-8E6E-7D1770395AB1}" destId="{66014BAE-5E37-4E35-8B76-2E6C1308E911}" srcOrd="1" destOrd="0" presId="urn:microsoft.com/office/officeart/2005/8/layout/gear1"/>
    <dgm:cxn modelId="{5ED9173E-2D1D-445F-8B08-89A838703C31}" type="presOf" srcId="{8FB2BB14-1F65-4024-8E6E-7D1770395AB1}" destId="{CD024313-FC8A-4DE9-AC22-1DD006D02924}" srcOrd="2" destOrd="0" presId="urn:microsoft.com/office/officeart/2005/8/layout/gear1"/>
    <dgm:cxn modelId="{F94C2BE9-B7BE-47F1-B34A-48BEC77FB9E0}" srcId="{080DA868-086A-46F7-A8EE-A16052B30D15}" destId="{CA440FA6-0D0A-478D-BB26-AF5DE4C42DCC}" srcOrd="0" destOrd="0" parTransId="{1D01779F-1835-4817-A28B-C6878CD63F83}" sibTransId="{AE58C72D-0148-4B42-A57E-B446AF997925}"/>
    <dgm:cxn modelId="{1B86ECF6-320B-404F-9F4F-D7480FBD87EF}" type="presOf" srcId="{B4254CF9-90AF-4EB8-A112-C5A823A7F13B}" destId="{2DE8F39B-960C-40E3-8397-6BD81EA4035A}" srcOrd="2" destOrd="0" presId="urn:microsoft.com/office/officeart/2005/8/layout/gear1"/>
    <dgm:cxn modelId="{30A4A5F3-F070-488A-8EB6-D25306AA9CA8}" type="presOf" srcId="{B4254CF9-90AF-4EB8-A112-C5A823A7F13B}" destId="{87B9A997-0A6D-4D62-B2AB-DCD4BB8F1B56}" srcOrd="1" destOrd="0" presId="urn:microsoft.com/office/officeart/2005/8/layout/gear1"/>
    <dgm:cxn modelId="{ED4566A0-22DD-4407-A008-75E449C18484}" type="presOf" srcId="{CA440FA6-0D0A-478D-BB26-AF5DE4C42DCC}" destId="{D4816357-4170-4D5C-8B89-1ED77ADCEB6E}" srcOrd="2" destOrd="0" presId="urn:microsoft.com/office/officeart/2005/8/layout/gear1"/>
    <dgm:cxn modelId="{F7B9BD27-95B7-4D69-A6E8-5BDFAE9E6CBC}" srcId="{080DA868-086A-46F7-A8EE-A16052B30D15}" destId="{B4254CF9-90AF-4EB8-A112-C5A823A7F13B}" srcOrd="1" destOrd="0" parTransId="{F4103B1F-821E-4737-B854-3C5AD3EF1DBF}" sibTransId="{E01F60FC-19FE-4D57-AEE1-15C359BE5A1C}"/>
    <dgm:cxn modelId="{EDBEE845-E15C-4715-9732-DAA08B3B98FF}" type="presOf" srcId="{080DA868-086A-46F7-A8EE-A16052B30D15}" destId="{3F224E50-DC92-46B0-BF46-4F2BCA6EA208}" srcOrd="0" destOrd="0" presId="urn:microsoft.com/office/officeart/2005/8/layout/gear1"/>
    <dgm:cxn modelId="{5052434C-ABE3-4683-A37C-3D0715B3B8E6}" type="presOf" srcId="{8FB2BB14-1F65-4024-8E6E-7D1770395AB1}" destId="{8C8758F1-9FC3-47EE-9ACF-FB016F678E3F}" srcOrd="3" destOrd="0" presId="urn:microsoft.com/office/officeart/2005/8/layout/gear1"/>
    <dgm:cxn modelId="{7B9F2E9D-04AE-497B-9C59-A1DA073FE529}" srcId="{080DA868-086A-46F7-A8EE-A16052B30D15}" destId="{8FB2BB14-1F65-4024-8E6E-7D1770395AB1}" srcOrd="2" destOrd="0" parTransId="{F6A4BE9E-2448-4606-AB6B-CC3CD7BCC1BC}" sibTransId="{75EF936D-7B8C-4B64-A03A-D069FE0B1F67}"/>
    <dgm:cxn modelId="{14357E0B-BDC9-43A4-8263-4811F0A20811}" type="presOf" srcId="{75EF936D-7B8C-4B64-A03A-D069FE0B1F67}" destId="{EC0BEFCB-3ECF-4562-843D-54555E767BFD}" srcOrd="0" destOrd="0" presId="urn:microsoft.com/office/officeart/2005/8/layout/gear1"/>
    <dgm:cxn modelId="{C0C15135-E6D7-4B21-9D96-FE658D3705A6}" type="presOf" srcId="{AE58C72D-0148-4B42-A57E-B446AF997925}" destId="{F7AB0839-E10D-4560-A7C0-BE4A703B8DE4}" srcOrd="0" destOrd="0" presId="urn:microsoft.com/office/officeart/2005/8/layout/gear1"/>
    <dgm:cxn modelId="{7379B93F-FA6F-4E0E-A77D-78C7622B0966}" type="presOf" srcId="{B4254CF9-90AF-4EB8-A112-C5A823A7F13B}" destId="{264CB448-036F-4968-95B8-501FE755C8A8}" srcOrd="0" destOrd="0" presId="urn:microsoft.com/office/officeart/2005/8/layout/gear1"/>
    <dgm:cxn modelId="{B3B78E1B-CEF0-4261-83CF-813B97E2AC26}" type="presOf" srcId="{8FB2BB14-1F65-4024-8E6E-7D1770395AB1}" destId="{09550B9D-16D4-460C-A5B0-5101377ADAA5}" srcOrd="0" destOrd="0" presId="urn:microsoft.com/office/officeart/2005/8/layout/gear1"/>
    <dgm:cxn modelId="{8E19CCBA-9DA7-45C2-8446-62B88C953716}" type="presOf" srcId="{CA440FA6-0D0A-478D-BB26-AF5DE4C42DCC}" destId="{CF25786B-50FA-4EB6-BD7C-8D3A98721E77}" srcOrd="1" destOrd="0" presId="urn:microsoft.com/office/officeart/2005/8/layout/gear1"/>
    <dgm:cxn modelId="{1B970500-95A5-479F-BAD4-0E1B45002932}" type="presOf" srcId="{E01F60FC-19FE-4D57-AEE1-15C359BE5A1C}" destId="{E8FBA677-09B9-41DC-AD82-7FEFF22B6767}" srcOrd="0" destOrd="0" presId="urn:microsoft.com/office/officeart/2005/8/layout/gear1"/>
    <dgm:cxn modelId="{6BACB50D-B7FE-429E-A303-A7AE006043CF}" type="presOf" srcId="{CA440FA6-0D0A-478D-BB26-AF5DE4C42DCC}" destId="{68696F3B-8546-4F9B-A723-C64701B068A5}" srcOrd="0" destOrd="0" presId="urn:microsoft.com/office/officeart/2005/8/layout/gear1"/>
    <dgm:cxn modelId="{F759AA0E-ADB3-405D-8BB5-C4FA353551C7}" type="presParOf" srcId="{3F224E50-DC92-46B0-BF46-4F2BCA6EA208}" destId="{68696F3B-8546-4F9B-A723-C64701B068A5}" srcOrd="0" destOrd="0" presId="urn:microsoft.com/office/officeart/2005/8/layout/gear1"/>
    <dgm:cxn modelId="{1EEC1E68-D210-478A-BE3E-9DBC626B12BC}" type="presParOf" srcId="{3F224E50-DC92-46B0-BF46-4F2BCA6EA208}" destId="{CF25786B-50FA-4EB6-BD7C-8D3A98721E77}" srcOrd="1" destOrd="0" presId="urn:microsoft.com/office/officeart/2005/8/layout/gear1"/>
    <dgm:cxn modelId="{3651238C-3FF9-46BD-9472-3246894128AF}" type="presParOf" srcId="{3F224E50-DC92-46B0-BF46-4F2BCA6EA208}" destId="{D4816357-4170-4D5C-8B89-1ED77ADCEB6E}" srcOrd="2" destOrd="0" presId="urn:microsoft.com/office/officeart/2005/8/layout/gear1"/>
    <dgm:cxn modelId="{F55D67B8-3A50-487C-AC46-881DEEAC0A9C}" type="presParOf" srcId="{3F224E50-DC92-46B0-BF46-4F2BCA6EA208}" destId="{264CB448-036F-4968-95B8-501FE755C8A8}" srcOrd="3" destOrd="0" presId="urn:microsoft.com/office/officeart/2005/8/layout/gear1"/>
    <dgm:cxn modelId="{AC4DAD15-0963-4386-BC41-C2FA0E03000C}" type="presParOf" srcId="{3F224E50-DC92-46B0-BF46-4F2BCA6EA208}" destId="{87B9A997-0A6D-4D62-B2AB-DCD4BB8F1B56}" srcOrd="4" destOrd="0" presId="urn:microsoft.com/office/officeart/2005/8/layout/gear1"/>
    <dgm:cxn modelId="{BA62EC81-96C3-4DFD-97FA-18F940B1F3EF}" type="presParOf" srcId="{3F224E50-DC92-46B0-BF46-4F2BCA6EA208}" destId="{2DE8F39B-960C-40E3-8397-6BD81EA4035A}" srcOrd="5" destOrd="0" presId="urn:microsoft.com/office/officeart/2005/8/layout/gear1"/>
    <dgm:cxn modelId="{42CE804B-7FF3-4194-80BE-B219FD3187E6}" type="presParOf" srcId="{3F224E50-DC92-46B0-BF46-4F2BCA6EA208}" destId="{09550B9D-16D4-460C-A5B0-5101377ADAA5}" srcOrd="6" destOrd="0" presId="urn:microsoft.com/office/officeart/2005/8/layout/gear1"/>
    <dgm:cxn modelId="{32CD0D56-A9B8-469E-8242-BD743B8EDAFA}" type="presParOf" srcId="{3F224E50-DC92-46B0-BF46-4F2BCA6EA208}" destId="{66014BAE-5E37-4E35-8B76-2E6C1308E911}" srcOrd="7" destOrd="0" presId="urn:microsoft.com/office/officeart/2005/8/layout/gear1"/>
    <dgm:cxn modelId="{76BFDA06-E7F3-450E-945B-7296D5CABAFB}" type="presParOf" srcId="{3F224E50-DC92-46B0-BF46-4F2BCA6EA208}" destId="{CD024313-FC8A-4DE9-AC22-1DD006D02924}" srcOrd="8" destOrd="0" presId="urn:microsoft.com/office/officeart/2005/8/layout/gear1"/>
    <dgm:cxn modelId="{8618697A-3AF0-4153-9B76-9651BE6660BB}" type="presParOf" srcId="{3F224E50-DC92-46B0-BF46-4F2BCA6EA208}" destId="{8C8758F1-9FC3-47EE-9ACF-FB016F678E3F}" srcOrd="9" destOrd="0" presId="urn:microsoft.com/office/officeart/2005/8/layout/gear1"/>
    <dgm:cxn modelId="{EA9EEBFF-4126-423E-9FFD-F1D22EE91176}" type="presParOf" srcId="{3F224E50-DC92-46B0-BF46-4F2BCA6EA208}" destId="{F7AB0839-E10D-4560-A7C0-BE4A703B8DE4}" srcOrd="10" destOrd="0" presId="urn:microsoft.com/office/officeart/2005/8/layout/gear1"/>
    <dgm:cxn modelId="{D3A6E160-4ACA-47C6-B58C-57C4EEE2E884}" type="presParOf" srcId="{3F224E50-DC92-46B0-BF46-4F2BCA6EA208}" destId="{E8FBA677-09B9-41DC-AD82-7FEFF22B6767}" srcOrd="11" destOrd="0" presId="urn:microsoft.com/office/officeart/2005/8/layout/gear1"/>
    <dgm:cxn modelId="{8F9DED66-3333-4F75-8E22-F28FEE994DAF}" type="presParOf" srcId="{3F224E50-DC92-46B0-BF46-4F2BCA6EA208}" destId="{EC0BEFCB-3ECF-4562-843D-54555E767BFD}" srcOrd="12" destOrd="0" presId="urn:microsoft.com/office/officeart/2005/8/layout/gear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7BCF87B-CEA3-4C16-8E19-4FB65018981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96BE8E90-FEF3-4B32-A461-58C0D693738B}">
      <dgm:prSet phldrT="[Text]"/>
      <dgm:spPr>
        <a:solidFill>
          <a:srgbClr val="92D050"/>
        </a:solidFill>
      </dgm:spPr>
      <dgm:t>
        <a:bodyPr/>
        <a:lstStyle/>
        <a:p>
          <a:r>
            <a:rPr lang="et-EE" dirty="0"/>
            <a:t>Whole history</a:t>
          </a:r>
          <a:endParaRPr lang="en-US" dirty="0"/>
        </a:p>
      </dgm:t>
    </dgm:pt>
    <dgm:pt modelId="{FBAA05B2-1E35-4C84-AE68-F6EABE7EC372}" type="parTrans" cxnId="{44FAA1F8-35E0-4517-94E0-230D0A69DB5B}">
      <dgm:prSet/>
      <dgm:spPr/>
      <dgm:t>
        <a:bodyPr/>
        <a:lstStyle/>
        <a:p>
          <a:endParaRPr lang="en-US"/>
        </a:p>
      </dgm:t>
    </dgm:pt>
    <dgm:pt modelId="{A25F0560-15F1-4741-8DDF-A8D2CFECD69E}" type="sibTrans" cxnId="{44FAA1F8-35E0-4517-94E0-230D0A69DB5B}">
      <dgm:prSet/>
      <dgm:spPr/>
      <dgm:t>
        <a:bodyPr/>
        <a:lstStyle/>
        <a:p>
          <a:endParaRPr lang="en-US"/>
        </a:p>
      </dgm:t>
    </dgm:pt>
    <dgm:pt modelId="{F1E40F1D-0197-430F-820E-438432F95597}">
      <dgm:prSet phldrT="[Text]"/>
      <dgm:spPr/>
      <dgm:t>
        <a:bodyPr/>
        <a:lstStyle/>
        <a:p>
          <a:r>
            <a:rPr lang="et-EE" dirty="0"/>
            <a:t>Total stats over whole history</a:t>
          </a:r>
          <a:endParaRPr lang="en-US" dirty="0"/>
        </a:p>
      </dgm:t>
    </dgm:pt>
    <dgm:pt modelId="{2CE6CBF0-F7DD-41F8-B180-E16374EE922B}" type="parTrans" cxnId="{27F17BDF-E28C-4D6B-911A-829D2D3A41D5}">
      <dgm:prSet/>
      <dgm:spPr/>
      <dgm:t>
        <a:bodyPr/>
        <a:lstStyle/>
        <a:p>
          <a:endParaRPr lang="en-US"/>
        </a:p>
      </dgm:t>
    </dgm:pt>
    <dgm:pt modelId="{C149148E-ED7F-4431-8F04-3FBE36D2DD99}" type="sibTrans" cxnId="{27F17BDF-E28C-4D6B-911A-829D2D3A41D5}">
      <dgm:prSet/>
      <dgm:spPr/>
      <dgm:t>
        <a:bodyPr/>
        <a:lstStyle/>
        <a:p>
          <a:endParaRPr lang="en-US"/>
        </a:p>
      </dgm:t>
    </dgm:pt>
    <dgm:pt modelId="{BCFF9109-DABB-40C4-A903-517DC819E484}">
      <dgm:prSet phldrT="[Text]"/>
      <dgm:spPr/>
      <dgm:t>
        <a:bodyPr/>
        <a:lstStyle/>
        <a:p>
          <a:r>
            <a:rPr lang="et-EE" dirty="0"/>
            <a:t>Never expires</a:t>
          </a:r>
          <a:endParaRPr lang="en-US" dirty="0"/>
        </a:p>
      </dgm:t>
    </dgm:pt>
    <dgm:pt modelId="{B4C30016-6570-4455-972E-539A3DC8E193}" type="parTrans" cxnId="{4F3EA558-C631-4E6A-B332-CD812D7A2CBA}">
      <dgm:prSet/>
      <dgm:spPr/>
      <dgm:t>
        <a:bodyPr/>
        <a:lstStyle/>
        <a:p>
          <a:endParaRPr lang="en-US"/>
        </a:p>
      </dgm:t>
    </dgm:pt>
    <dgm:pt modelId="{A70146E6-ECCF-40FC-803F-BCBCC1FFD399}" type="sibTrans" cxnId="{4F3EA558-C631-4E6A-B332-CD812D7A2CBA}">
      <dgm:prSet/>
      <dgm:spPr/>
      <dgm:t>
        <a:bodyPr/>
        <a:lstStyle/>
        <a:p>
          <a:endParaRPr lang="en-US"/>
        </a:p>
      </dgm:t>
    </dgm:pt>
    <dgm:pt modelId="{89803D1F-E47F-46EB-A4D3-65D9AAFAAAE9}">
      <dgm:prSet phldrT="[Text]"/>
      <dgm:spPr/>
      <dgm:t>
        <a:bodyPr/>
        <a:lstStyle/>
        <a:p>
          <a:r>
            <a:rPr lang="et-EE" dirty="0"/>
            <a:t>X days back from current moment</a:t>
          </a:r>
          <a:endParaRPr lang="en-US" dirty="0"/>
        </a:p>
      </dgm:t>
    </dgm:pt>
    <dgm:pt modelId="{1AA8D27B-F04B-4D5D-8799-47C97BB5B9FB}" type="parTrans" cxnId="{5B170EEB-2A05-4854-8E44-201B6D2BFF37}">
      <dgm:prSet/>
      <dgm:spPr/>
      <dgm:t>
        <a:bodyPr/>
        <a:lstStyle/>
        <a:p>
          <a:endParaRPr lang="en-US"/>
        </a:p>
      </dgm:t>
    </dgm:pt>
    <dgm:pt modelId="{42684FE3-6B77-4761-96A1-728FB7918319}" type="sibTrans" cxnId="{5B170EEB-2A05-4854-8E44-201B6D2BFF37}">
      <dgm:prSet/>
      <dgm:spPr/>
      <dgm:t>
        <a:bodyPr/>
        <a:lstStyle/>
        <a:p>
          <a:endParaRPr lang="en-US"/>
        </a:p>
      </dgm:t>
    </dgm:pt>
    <dgm:pt modelId="{0DC47C8C-1D7A-4A15-9B07-288A3F4D313C}">
      <dgm:prSet phldrT="[Text]"/>
      <dgm:spPr/>
      <dgm:t>
        <a:bodyPr/>
        <a:lstStyle/>
        <a:p>
          <a:r>
            <a:rPr lang="et-EE" dirty="0"/>
            <a:t>Last X days/hours stats in realtime (ie 30 days)</a:t>
          </a:r>
          <a:endParaRPr lang="en-US" dirty="0"/>
        </a:p>
      </dgm:t>
    </dgm:pt>
    <dgm:pt modelId="{D38B4C6D-2871-4AFF-A738-4478620B9F4C}" type="parTrans" cxnId="{3CD14557-17EF-45D0-AB52-4D0382B8041C}">
      <dgm:prSet/>
      <dgm:spPr/>
      <dgm:t>
        <a:bodyPr/>
        <a:lstStyle/>
        <a:p>
          <a:endParaRPr lang="en-US"/>
        </a:p>
      </dgm:t>
    </dgm:pt>
    <dgm:pt modelId="{310F55E4-304E-4C32-A017-0CCB62A52E12}" type="sibTrans" cxnId="{3CD14557-17EF-45D0-AB52-4D0382B8041C}">
      <dgm:prSet/>
      <dgm:spPr/>
      <dgm:t>
        <a:bodyPr/>
        <a:lstStyle/>
        <a:p>
          <a:endParaRPr lang="en-US"/>
        </a:p>
      </dgm:t>
    </dgm:pt>
    <dgm:pt modelId="{B5B5DC1B-1A6A-418F-BB72-8FBBDBC2D597}">
      <dgm:prSet phldrT="[Text]"/>
      <dgm:spPr/>
      <dgm:t>
        <a:bodyPr/>
        <a:lstStyle/>
        <a:p>
          <a:r>
            <a:rPr lang="et-EE" dirty="0"/>
            <a:t>Expiration (deaggregation) of old events</a:t>
          </a:r>
          <a:endParaRPr lang="en-US" dirty="0"/>
        </a:p>
      </dgm:t>
    </dgm:pt>
    <dgm:pt modelId="{434A96BA-4527-4DAA-886A-20785D1B5951}" type="parTrans" cxnId="{0DF69C38-0F20-4BBF-926D-72ED86AE09EA}">
      <dgm:prSet/>
      <dgm:spPr/>
      <dgm:t>
        <a:bodyPr/>
        <a:lstStyle/>
        <a:p>
          <a:endParaRPr lang="en-US"/>
        </a:p>
      </dgm:t>
    </dgm:pt>
    <dgm:pt modelId="{51A99020-614A-4EF0-B24E-7C43107246C9}" type="sibTrans" cxnId="{0DF69C38-0F20-4BBF-926D-72ED86AE09EA}">
      <dgm:prSet/>
      <dgm:spPr/>
      <dgm:t>
        <a:bodyPr/>
        <a:lstStyle/>
        <a:p>
          <a:endParaRPr lang="en-US"/>
        </a:p>
      </dgm:t>
    </dgm:pt>
    <dgm:pt modelId="{09B3B084-CE3E-4A20-96A6-C518269628BF}">
      <dgm:prSet phldrT="[Text]"/>
      <dgm:spPr>
        <a:solidFill>
          <a:srgbClr val="FFC000"/>
        </a:solidFill>
      </dgm:spPr>
      <dgm:t>
        <a:bodyPr/>
        <a:lstStyle/>
        <a:p>
          <a:r>
            <a:rPr lang="et-EE" dirty="0"/>
            <a:t>Time series</a:t>
          </a:r>
          <a:endParaRPr lang="en-US" dirty="0"/>
        </a:p>
      </dgm:t>
    </dgm:pt>
    <dgm:pt modelId="{130C989C-77AB-4DA0-BCB2-9FFE92349EF8}" type="parTrans" cxnId="{D514833E-BA3D-42C5-804F-5B4EDB4865EC}">
      <dgm:prSet/>
      <dgm:spPr/>
      <dgm:t>
        <a:bodyPr/>
        <a:lstStyle/>
        <a:p>
          <a:endParaRPr lang="en-US"/>
        </a:p>
      </dgm:t>
    </dgm:pt>
    <dgm:pt modelId="{0C9749E6-FB7D-46EF-BE68-F38AD36451F8}" type="sibTrans" cxnId="{D514833E-BA3D-42C5-804F-5B4EDB4865EC}">
      <dgm:prSet/>
      <dgm:spPr/>
      <dgm:t>
        <a:bodyPr/>
        <a:lstStyle/>
        <a:p>
          <a:endParaRPr lang="en-US"/>
        </a:p>
      </dgm:t>
    </dgm:pt>
    <dgm:pt modelId="{CA714450-0968-4877-B0FD-84B4475F69BB}">
      <dgm:prSet phldrT="[Text]"/>
      <dgm:spPr/>
      <dgm:t>
        <a:bodyPr/>
        <a:lstStyle/>
        <a:p>
          <a:r>
            <a:rPr lang="et-EE" dirty="0"/>
            <a:t>Hourly/daily statistics</a:t>
          </a:r>
          <a:endParaRPr lang="en-US" dirty="0"/>
        </a:p>
      </dgm:t>
    </dgm:pt>
    <dgm:pt modelId="{29A338EA-97B4-4B84-A6C9-37D80206F7AB}" type="parTrans" cxnId="{AA694206-5F80-432F-BC82-B61A8FA04AEC}">
      <dgm:prSet/>
      <dgm:spPr/>
      <dgm:t>
        <a:bodyPr/>
        <a:lstStyle/>
        <a:p>
          <a:endParaRPr lang="en-US"/>
        </a:p>
      </dgm:t>
    </dgm:pt>
    <dgm:pt modelId="{BC8DB785-3A9D-4DE2-B9F7-4EDA4D1F298A}" type="sibTrans" cxnId="{AA694206-5F80-432F-BC82-B61A8FA04AEC}">
      <dgm:prSet/>
      <dgm:spPr/>
      <dgm:t>
        <a:bodyPr/>
        <a:lstStyle/>
        <a:p>
          <a:endParaRPr lang="en-US"/>
        </a:p>
      </dgm:t>
    </dgm:pt>
    <dgm:pt modelId="{145E53B9-B01F-4EB0-A0D7-4A2AFBD849C4}">
      <dgm:prSet phldrT="[Text]"/>
      <dgm:spPr/>
      <dgm:t>
        <a:bodyPr/>
        <a:lstStyle/>
        <a:p>
          <a:r>
            <a:rPr lang="et-EE" dirty="0"/>
            <a:t>Destruction of old data</a:t>
          </a:r>
          <a:endParaRPr lang="en-US" dirty="0"/>
        </a:p>
      </dgm:t>
    </dgm:pt>
    <dgm:pt modelId="{6C4A1849-8B81-4A52-A5AD-B2123300679A}" type="parTrans" cxnId="{61B6CD70-9562-4D37-B83D-650C93C36BD7}">
      <dgm:prSet/>
      <dgm:spPr/>
      <dgm:t>
        <a:bodyPr/>
        <a:lstStyle/>
        <a:p>
          <a:endParaRPr lang="en-US"/>
        </a:p>
      </dgm:t>
    </dgm:pt>
    <dgm:pt modelId="{93CE0836-9317-4DEB-BAAC-5CA47E50B3B1}" type="sibTrans" cxnId="{61B6CD70-9562-4D37-B83D-650C93C36BD7}">
      <dgm:prSet/>
      <dgm:spPr/>
      <dgm:t>
        <a:bodyPr/>
        <a:lstStyle/>
        <a:p>
          <a:endParaRPr lang="en-US"/>
        </a:p>
      </dgm:t>
    </dgm:pt>
    <dgm:pt modelId="{0AD251C7-C61C-46F8-B172-9764911513AC}">
      <dgm:prSet phldrT="[Text]"/>
      <dgm:spPr/>
      <dgm:t>
        <a:bodyPr/>
        <a:lstStyle/>
        <a:p>
          <a:r>
            <a:rPr lang="et-EE" dirty="0"/>
            <a:t>Ability to monitor data trends</a:t>
          </a:r>
          <a:endParaRPr lang="en-US" dirty="0"/>
        </a:p>
      </dgm:t>
    </dgm:pt>
    <dgm:pt modelId="{2FFD9353-1333-4979-8065-E88655A57C4B}" type="parTrans" cxnId="{39EF50AB-EA8A-43B0-BD68-C40AB19C6FCC}">
      <dgm:prSet/>
      <dgm:spPr/>
      <dgm:t>
        <a:bodyPr/>
        <a:lstStyle/>
        <a:p>
          <a:endParaRPr lang="en-US"/>
        </a:p>
      </dgm:t>
    </dgm:pt>
    <dgm:pt modelId="{8A3DEA8C-3B6A-4C02-87A1-9C0C2E2E2BC5}" type="sibTrans" cxnId="{39EF50AB-EA8A-43B0-BD68-C40AB19C6FCC}">
      <dgm:prSet/>
      <dgm:spPr/>
      <dgm:t>
        <a:bodyPr/>
        <a:lstStyle/>
        <a:p>
          <a:endParaRPr lang="en-US"/>
        </a:p>
      </dgm:t>
    </dgm:pt>
    <dgm:pt modelId="{99F7FBFC-F394-477E-B85D-59A509701066}">
      <dgm:prSet phldrT="[Text]"/>
      <dgm:spPr/>
      <dgm:t>
        <a:bodyPr/>
        <a:lstStyle/>
        <a:p>
          <a:r>
            <a:rPr lang="et-EE" dirty="0"/>
            <a:t>Ability to implement velocity checks / data flow rules</a:t>
          </a:r>
          <a:endParaRPr lang="en-US" dirty="0"/>
        </a:p>
      </dgm:t>
    </dgm:pt>
    <dgm:pt modelId="{C159C739-C850-4497-A224-D3B1B7728C36}" type="parTrans" cxnId="{6282F6D5-527C-4822-B121-1C5F81854830}">
      <dgm:prSet/>
      <dgm:spPr/>
      <dgm:t>
        <a:bodyPr/>
        <a:lstStyle/>
        <a:p>
          <a:endParaRPr lang="en-US"/>
        </a:p>
      </dgm:t>
    </dgm:pt>
    <dgm:pt modelId="{FA9E29A0-E078-482D-9173-D7D6789A6373}" type="sibTrans" cxnId="{6282F6D5-527C-4822-B121-1C5F81854830}">
      <dgm:prSet/>
      <dgm:spPr/>
      <dgm:t>
        <a:bodyPr/>
        <a:lstStyle/>
        <a:p>
          <a:endParaRPr lang="en-US"/>
        </a:p>
      </dgm:t>
    </dgm:pt>
    <dgm:pt modelId="{C91B71CC-2A52-4266-BFDE-D65F115843A8}">
      <dgm:prSet phldrT="[Text]"/>
      <dgm:spPr/>
      <dgm:t>
        <a:bodyPr/>
        <a:lstStyle/>
        <a:p>
          <a:r>
            <a:rPr lang="et-EE" dirty="0"/>
            <a:t>Long-term storage only for non-personalised data</a:t>
          </a:r>
          <a:endParaRPr lang="en-US" dirty="0"/>
        </a:p>
      </dgm:t>
    </dgm:pt>
    <dgm:pt modelId="{6AC10685-8C98-46A7-AE1E-2480E6EF224D}" type="parTrans" cxnId="{BF876881-3150-42C8-B2D6-C4FF03DC67A3}">
      <dgm:prSet/>
      <dgm:spPr/>
      <dgm:t>
        <a:bodyPr/>
        <a:lstStyle/>
        <a:p>
          <a:endParaRPr lang="en-US"/>
        </a:p>
      </dgm:t>
    </dgm:pt>
    <dgm:pt modelId="{4C76036F-4B23-4365-A18E-C4BA5B69D1DB}" type="sibTrans" cxnId="{BF876881-3150-42C8-B2D6-C4FF03DC67A3}">
      <dgm:prSet/>
      <dgm:spPr/>
      <dgm:t>
        <a:bodyPr/>
        <a:lstStyle/>
        <a:p>
          <a:endParaRPr lang="en-US"/>
        </a:p>
      </dgm:t>
    </dgm:pt>
    <dgm:pt modelId="{391B559E-FBE4-4413-88F2-935FC1D731A4}" type="pres">
      <dgm:prSet presAssocID="{D7BCF87B-CEA3-4C16-8E19-4FB650189819}" presName="Name0" presStyleCnt="0">
        <dgm:presLayoutVars>
          <dgm:dir/>
          <dgm:animLvl val="lvl"/>
          <dgm:resizeHandles val="exact"/>
        </dgm:presLayoutVars>
      </dgm:prSet>
      <dgm:spPr/>
    </dgm:pt>
    <dgm:pt modelId="{B256F906-C827-4F49-8862-7EDD626E4D92}" type="pres">
      <dgm:prSet presAssocID="{96BE8E90-FEF3-4B32-A461-58C0D693738B}" presName="linNode" presStyleCnt="0"/>
      <dgm:spPr/>
    </dgm:pt>
    <dgm:pt modelId="{E17C47F6-FE1D-476B-A2EB-A68A58001A68}" type="pres">
      <dgm:prSet presAssocID="{96BE8E90-FEF3-4B32-A461-58C0D693738B}" presName="parentText" presStyleLbl="node1" presStyleIdx="0" presStyleCnt="3">
        <dgm:presLayoutVars>
          <dgm:chMax val="1"/>
          <dgm:bulletEnabled val="1"/>
        </dgm:presLayoutVars>
      </dgm:prSet>
      <dgm:spPr/>
    </dgm:pt>
    <dgm:pt modelId="{3506FBBC-1FE9-4BF2-9391-D449C8CCFB07}" type="pres">
      <dgm:prSet presAssocID="{96BE8E90-FEF3-4B32-A461-58C0D693738B}" presName="descendantText" presStyleLbl="alignAccFollowNode1" presStyleIdx="0" presStyleCnt="3">
        <dgm:presLayoutVars>
          <dgm:bulletEnabled val="1"/>
        </dgm:presLayoutVars>
      </dgm:prSet>
      <dgm:spPr/>
    </dgm:pt>
    <dgm:pt modelId="{44D8CAEC-C31B-448E-B30B-1CF90D040496}" type="pres">
      <dgm:prSet presAssocID="{A25F0560-15F1-4741-8DDF-A8D2CFECD69E}" presName="sp" presStyleCnt="0"/>
      <dgm:spPr/>
    </dgm:pt>
    <dgm:pt modelId="{FD0345EE-9754-4F90-A010-08295972C7DF}" type="pres">
      <dgm:prSet presAssocID="{89803D1F-E47F-46EB-A4D3-65D9AAFAAAE9}" presName="linNode" presStyleCnt="0"/>
      <dgm:spPr/>
    </dgm:pt>
    <dgm:pt modelId="{1B98B661-F1B7-4663-9898-AB43486F7615}" type="pres">
      <dgm:prSet presAssocID="{89803D1F-E47F-46EB-A4D3-65D9AAFAAAE9}" presName="parentText" presStyleLbl="node1" presStyleIdx="1" presStyleCnt="3">
        <dgm:presLayoutVars>
          <dgm:chMax val="1"/>
          <dgm:bulletEnabled val="1"/>
        </dgm:presLayoutVars>
      </dgm:prSet>
      <dgm:spPr/>
    </dgm:pt>
    <dgm:pt modelId="{55F71D42-E2B2-4FDC-936F-87C6FD9CF434}" type="pres">
      <dgm:prSet presAssocID="{89803D1F-E47F-46EB-A4D3-65D9AAFAAAE9}" presName="descendantText" presStyleLbl="alignAccFollowNode1" presStyleIdx="1" presStyleCnt="3">
        <dgm:presLayoutVars>
          <dgm:bulletEnabled val="1"/>
        </dgm:presLayoutVars>
      </dgm:prSet>
      <dgm:spPr/>
    </dgm:pt>
    <dgm:pt modelId="{A4F9D750-47DD-4FEA-A985-0F6F0BDD4A22}" type="pres">
      <dgm:prSet presAssocID="{42684FE3-6B77-4761-96A1-728FB7918319}" presName="sp" presStyleCnt="0"/>
      <dgm:spPr/>
    </dgm:pt>
    <dgm:pt modelId="{19F7DB2C-54D8-4ACD-AE18-2C98B8A968AF}" type="pres">
      <dgm:prSet presAssocID="{09B3B084-CE3E-4A20-96A6-C518269628BF}" presName="linNode" presStyleCnt="0"/>
      <dgm:spPr/>
    </dgm:pt>
    <dgm:pt modelId="{8B373082-733B-4B04-9A5F-7D735E6C666E}" type="pres">
      <dgm:prSet presAssocID="{09B3B084-CE3E-4A20-96A6-C518269628BF}" presName="parentText" presStyleLbl="node1" presStyleIdx="2" presStyleCnt="3">
        <dgm:presLayoutVars>
          <dgm:chMax val="1"/>
          <dgm:bulletEnabled val="1"/>
        </dgm:presLayoutVars>
      </dgm:prSet>
      <dgm:spPr/>
    </dgm:pt>
    <dgm:pt modelId="{BC38618E-4424-4C9D-8F42-08CDC5ABF483}" type="pres">
      <dgm:prSet presAssocID="{09B3B084-CE3E-4A20-96A6-C518269628BF}" presName="descendantText" presStyleLbl="alignAccFollowNode1" presStyleIdx="2" presStyleCnt="3">
        <dgm:presLayoutVars>
          <dgm:bulletEnabled val="1"/>
        </dgm:presLayoutVars>
      </dgm:prSet>
      <dgm:spPr/>
    </dgm:pt>
  </dgm:ptLst>
  <dgm:cxnLst>
    <dgm:cxn modelId="{5B170EEB-2A05-4854-8E44-201B6D2BFF37}" srcId="{D7BCF87B-CEA3-4C16-8E19-4FB650189819}" destId="{89803D1F-E47F-46EB-A4D3-65D9AAFAAAE9}" srcOrd="1" destOrd="0" parTransId="{1AA8D27B-F04B-4D5D-8799-47C97BB5B9FB}" sibTransId="{42684FE3-6B77-4761-96A1-728FB7918319}"/>
    <dgm:cxn modelId="{105899AB-826E-469C-A2C0-98E7E07433F6}" type="presOf" srcId="{BCFF9109-DABB-40C4-A903-517DC819E484}" destId="{3506FBBC-1FE9-4BF2-9391-D449C8CCFB07}" srcOrd="0" destOrd="1" presId="urn:microsoft.com/office/officeart/2005/8/layout/vList5"/>
    <dgm:cxn modelId="{3CD14557-17EF-45D0-AB52-4D0382B8041C}" srcId="{89803D1F-E47F-46EB-A4D3-65D9AAFAAAE9}" destId="{0DC47C8C-1D7A-4A15-9B07-288A3F4D313C}" srcOrd="0" destOrd="0" parTransId="{D38B4C6D-2871-4AFF-A738-4478620B9F4C}" sibTransId="{310F55E4-304E-4C32-A017-0CCB62A52E12}"/>
    <dgm:cxn modelId="{BF876881-3150-42C8-B2D6-C4FF03DC67A3}" srcId="{96BE8E90-FEF3-4B32-A461-58C0D693738B}" destId="{C91B71CC-2A52-4266-BFDE-D65F115843A8}" srcOrd="2" destOrd="0" parTransId="{6AC10685-8C98-46A7-AE1E-2480E6EF224D}" sibTransId="{4C76036F-4B23-4365-A18E-C4BA5B69D1DB}"/>
    <dgm:cxn modelId="{AA694206-5F80-432F-BC82-B61A8FA04AEC}" srcId="{09B3B084-CE3E-4A20-96A6-C518269628BF}" destId="{CA714450-0968-4877-B0FD-84B4475F69BB}" srcOrd="0" destOrd="0" parTransId="{29A338EA-97B4-4B84-A6C9-37D80206F7AB}" sibTransId="{BC8DB785-3A9D-4DE2-B9F7-4EDA4D1F298A}"/>
    <dgm:cxn modelId="{511E390C-A4B4-4528-8E2D-4E53196E81B7}" type="presOf" srcId="{145E53B9-B01F-4EB0-A0D7-4A2AFBD849C4}" destId="{BC38618E-4424-4C9D-8F42-08CDC5ABF483}" srcOrd="0" destOrd="1" presId="urn:microsoft.com/office/officeart/2005/8/layout/vList5"/>
    <dgm:cxn modelId="{6282F6D5-527C-4822-B121-1C5F81854830}" srcId="{89803D1F-E47F-46EB-A4D3-65D9AAFAAAE9}" destId="{99F7FBFC-F394-477E-B85D-59A509701066}" srcOrd="2" destOrd="0" parTransId="{C159C739-C850-4497-A224-D3B1B7728C36}" sibTransId="{FA9E29A0-E078-482D-9173-D7D6789A6373}"/>
    <dgm:cxn modelId="{4F3EA558-C631-4E6A-B332-CD812D7A2CBA}" srcId="{96BE8E90-FEF3-4B32-A461-58C0D693738B}" destId="{BCFF9109-DABB-40C4-A903-517DC819E484}" srcOrd="1" destOrd="0" parTransId="{B4C30016-6570-4455-972E-539A3DC8E193}" sibTransId="{A70146E6-ECCF-40FC-803F-BCBCC1FFD399}"/>
    <dgm:cxn modelId="{9C8E125C-6F1F-456C-84E7-E2CDC6F7B493}" type="presOf" srcId="{09B3B084-CE3E-4A20-96A6-C518269628BF}" destId="{8B373082-733B-4B04-9A5F-7D735E6C666E}" srcOrd="0" destOrd="0" presId="urn:microsoft.com/office/officeart/2005/8/layout/vList5"/>
    <dgm:cxn modelId="{0DF69C38-0F20-4BBF-926D-72ED86AE09EA}" srcId="{89803D1F-E47F-46EB-A4D3-65D9AAFAAAE9}" destId="{B5B5DC1B-1A6A-418F-BB72-8FBBDBC2D597}" srcOrd="1" destOrd="0" parTransId="{434A96BA-4527-4DAA-886A-20785D1B5951}" sibTransId="{51A99020-614A-4EF0-B24E-7C43107246C9}"/>
    <dgm:cxn modelId="{FE2EA532-B11C-4BF4-A5EF-77F5FE74CB56}" type="presOf" srcId="{0DC47C8C-1D7A-4A15-9B07-288A3F4D313C}" destId="{55F71D42-E2B2-4FDC-936F-87C6FD9CF434}" srcOrd="0" destOrd="0" presId="urn:microsoft.com/office/officeart/2005/8/layout/vList5"/>
    <dgm:cxn modelId="{D514833E-BA3D-42C5-804F-5B4EDB4865EC}" srcId="{D7BCF87B-CEA3-4C16-8E19-4FB650189819}" destId="{09B3B084-CE3E-4A20-96A6-C518269628BF}" srcOrd="2" destOrd="0" parTransId="{130C989C-77AB-4DA0-BCB2-9FFE92349EF8}" sibTransId="{0C9749E6-FB7D-46EF-BE68-F38AD36451F8}"/>
    <dgm:cxn modelId="{3E41F08C-D164-4D84-8936-9BC3B25A6ED0}" type="presOf" srcId="{CA714450-0968-4877-B0FD-84B4475F69BB}" destId="{BC38618E-4424-4C9D-8F42-08CDC5ABF483}" srcOrd="0" destOrd="0" presId="urn:microsoft.com/office/officeart/2005/8/layout/vList5"/>
    <dgm:cxn modelId="{18626AA7-DC5A-4255-A56A-3BF83173F259}" type="presOf" srcId="{B5B5DC1B-1A6A-418F-BB72-8FBBDBC2D597}" destId="{55F71D42-E2B2-4FDC-936F-87C6FD9CF434}" srcOrd="0" destOrd="1" presId="urn:microsoft.com/office/officeart/2005/8/layout/vList5"/>
    <dgm:cxn modelId="{27F17BDF-E28C-4D6B-911A-829D2D3A41D5}" srcId="{96BE8E90-FEF3-4B32-A461-58C0D693738B}" destId="{F1E40F1D-0197-430F-820E-438432F95597}" srcOrd="0" destOrd="0" parTransId="{2CE6CBF0-F7DD-41F8-B180-E16374EE922B}" sibTransId="{C149148E-ED7F-4431-8F04-3FBE36D2DD99}"/>
    <dgm:cxn modelId="{60F61CA8-1C77-446D-9CD2-00F9B5BDD9B8}" type="presOf" srcId="{99F7FBFC-F394-477E-B85D-59A509701066}" destId="{55F71D42-E2B2-4FDC-936F-87C6FD9CF434}" srcOrd="0" destOrd="2" presId="urn:microsoft.com/office/officeart/2005/8/layout/vList5"/>
    <dgm:cxn modelId="{0474E460-FF9A-4AD7-A1E2-C585D0A68E92}" type="presOf" srcId="{96BE8E90-FEF3-4B32-A461-58C0D693738B}" destId="{E17C47F6-FE1D-476B-A2EB-A68A58001A68}" srcOrd="0" destOrd="0" presId="urn:microsoft.com/office/officeart/2005/8/layout/vList5"/>
    <dgm:cxn modelId="{A0DFCD0A-EF06-42A9-9BCF-29045C44DC76}" type="presOf" srcId="{D7BCF87B-CEA3-4C16-8E19-4FB650189819}" destId="{391B559E-FBE4-4413-88F2-935FC1D731A4}" srcOrd="0" destOrd="0" presId="urn:microsoft.com/office/officeart/2005/8/layout/vList5"/>
    <dgm:cxn modelId="{0E72A40E-1104-4B6D-812F-679D89E9D947}" type="presOf" srcId="{89803D1F-E47F-46EB-A4D3-65D9AAFAAAE9}" destId="{1B98B661-F1B7-4663-9898-AB43486F7615}" srcOrd="0" destOrd="0" presId="urn:microsoft.com/office/officeart/2005/8/layout/vList5"/>
    <dgm:cxn modelId="{977528FD-1BA8-43F3-9FDB-6EE7563BD43A}" type="presOf" srcId="{C91B71CC-2A52-4266-BFDE-D65F115843A8}" destId="{3506FBBC-1FE9-4BF2-9391-D449C8CCFB07}" srcOrd="0" destOrd="2" presId="urn:microsoft.com/office/officeart/2005/8/layout/vList5"/>
    <dgm:cxn modelId="{44FAA1F8-35E0-4517-94E0-230D0A69DB5B}" srcId="{D7BCF87B-CEA3-4C16-8E19-4FB650189819}" destId="{96BE8E90-FEF3-4B32-A461-58C0D693738B}" srcOrd="0" destOrd="0" parTransId="{FBAA05B2-1E35-4C84-AE68-F6EABE7EC372}" sibTransId="{A25F0560-15F1-4741-8DDF-A8D2CFECD69E}"/>
    <dgm:cxn modelId="{39EF50AB-EA8A-43B0-BD68-C40AB19C6FCC}" srcId="{09B3B084-CE3E-4A20-96A6-C518269628BF}" destId="{0AD251C7-C61C-46F8-B172-9764911513AC}" srcOrd="2" destOrd="0" parTransId="{2FFD9353-1333-4979-8065-E88655A57C4B}" sibTransId="{8A3DEA8C-3B6A-4C02-87A1-9C0C2E2E2BC5}"/>
    <dgm:cxn modelId="{2BB1B5D2-3B62-442C-9EEE-52A7A07DE564}" type="presOf" srcId="{0AD251C7-C61C-46F8-B172-9764911513AC}" destId="{BC38618E-4424-4C9D-8F42-08CDC5ABF483}" srcOrd="0" destOrd="2" presId="urn:microsoft.com/office/officeart/2005/8/layout/vList5"/>
    <dgm:cxn modelId="{61B6CD70-9562-4D37-B83D-650C93C36BD7}" srcId="{09B3B084-CE3E-4A20-96A6-C518269628BF}" destId="{145E53B9-B01F-4EB0-A0D7-4A2AFBD849C4}" srcOrd="1" destOrd="0" parTransId="{6C4A1849-8B81-4A52-A5AD-B2123300679A}" sibTransId="{93CE0836-9317-4DEB-BAAC-5CA47E50B3B1}"/>
    <dgm:cxn modelId="{D278D0EE-E768-4FB6-8E63-6B942C9737E6}" type="presOf" srcId="{F1E40F1D-0197-430F-820E-438432F95597}" destId="{3506FBBC-1FE9-4BF2-9391-D449C8CCFB07}" srcOrd="0" destOrd="0" presId="urn:microsoft.com/office/officeart/2005/8/layout/vList5"/>
    <dgm:cxn modelId="{6A0B56C5-60D6-4FC9-9A65-CC93AB75DF0F}" type="presParOf" srcId="{391B559E-FBE4-4413-88F2-935FC1D731A4}" destId="{B256F906-C827-4F49-8862-7EDD626E4D92}" srcOrd="0" destOrd="0" presId="urn:microsoft.com/office/officeart/2005/8/layout/vList5"/>
    <dgm:cxn modelId="{7B3E6A91-2FF8-4A2B-9249-88FEEB96FF0D}" type="presParOf" srcId="{B256F906-C827-4F49-8862-7EDD626E4D92}" destId="{E17C47F6-FE1D-476B-A2EB-A68A58001A68}" srcOrd="0" destOrd="0" presId="urn:microsoft.com/office/officeart/2005/8/layout/vList5"/>
    <dgm:cxn modelId="{6B6F6C64-54CA-47A5-AD8A-05CB9C5BD6CA}" type="presParOf" srcId="{B256F906-C827-4F49-8862-7EDD626E4D92}" destId="{3506FBBC-1FE9-4BF2-9391-D449C8CCFB07}" srcOrd="1" destOrd="0" presId="urn:microsoft.com/office/officeart/2005/8/layout/vList5"/>
    <dgm:cxn modelId="{5A24083D-E052-4610-A5B3-DC1D0DE8A36C}" type="presParOf" srcId="{391B559E-FBE4-4413-88F2-935FC1D731A4}" destId="{44D8CAEC-C31B-448E-B30B-1CF90D040496}" srcOrd="1" destOrd="0" presId="urn:microsoft.com/office/officeart/2005/8/layout/vList5"/>
    <dgm:cxn modelId="{A5B8E66D-FC3B-4E00-A3D1-C2756CF85619}" type="presParOf" srcId="{391B559E-FBE4-4413-88F2-935FC1D731A4}" destId="{FD0345EE-9754-4F90-A010-08295972C7DF}" srcOrd="2" destOrd="0" presId="urn:microsoft.com/office/officeart/2005/8/layout/vList5"/>
    <dgm:cxn modelId="{502C2812-2779-436D-A641-58F573DFFAEB}" type="presParOf" srcId="{FD0345EE-9754-4F90-A010-08295972C7DF}" destId="{1B98B661-F1B7-4663-9898-AB43486F7615}" srcOrd="0" destOrd="0" presId="urn:microsoft.com/office/officeart/2005/8/layout/vList5"/>
    <dgm:cxn modelId="{84928028-DBBD-4754-8503-595378C02B8A}" type="presParOf" srcId="{FD0345EE-9754-4F90-A010-08295972C7DF}" destId="{55F71D42-E2B2-4FDC-936F-87C6FD9CF434}" srcOrd="1" destOrd="0" presId="urn:microsoft.com/office/officeart/2005/8/layout/vList5"/>
    <dgm:cxn modelId="{3013F18B-9146-4C2C-85D8-AE65B216034E}" type="presParOf" srcId="{391B559E-FBE4-4413-88F2-935FC1D731A4}" destId="{A4F9D750-47DD-4FEA-A985-0F6F0BDD4A22}" srcOrd="3" destOrd="0" presId="urn:microsoft.com/office/officeart/2005/8/layout/vList5"/>
    <dgm:cxn modelId="{5C928654-8253-4F6B-AB48-FFB7CE30EB64}" type="presParOf" srcId="{391B559E-FBE4-4413-88F2-935FC1D731A4}" destId="{19F7DB2C-54D8-4ACD-AE18-2C98B8A968AF}" srcOrd="4" destOrd="0" presId="urn:microsoft.com/office/officeart/2005/8/layout/vList5"/>
    <dgm:cxn modelId="{83CC196D-96DB-479A-8029-DBB252DF8CA0}" type="presParOf" srcId="{19F7DB2C-54D8-4ACD-AE18-2C98B8A968AF}" destId="{8B373082-733B-4B04-9A5F-7D735E6C666E}" srcOrd="0" destOrd="0" presId="urn:microsoft.com/office/officeart/2005/8/layout/vList5"/>
    <dgm:cxn modelId="{D13E8B29-7F27-42FC-935C-B0DCDD2B0A41}" type="presParOf" srcId="{19F7DB2C-54D8-4ACD-AE18-2C98B8A968AF}" destId="{BC38618E-4424-4C9D-8F42-08CDC5ABF483}"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9756DA8-B338-423A-AF0A-90254A67141E}"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5F60F7A8-9C12-4788-8A39-0C0D88B1EE5A}">
      <dgm:prSet phldrT="[Text]"/>
      <dgm:spPr>
        <a:solidFill>
          <a:schemeClr val="accent2"/>
        </a:solidFill>
      </dgm:spPr>
      <dgm:t>
        <a:bodyPr/>
        <a:lstStyle/>
        <a:p>
          <a:r>
            <a:rPr lang="et-EE" dirty="0"/>
            <a:t>Table 1</a:t>
          </a:r>
          <a:endParaRPr lang="en-US" dirty="0"/>
        </a:p>
      </dgm:t>
    </dgm:pt>
    <dgm:pt modelId="{2DAA1FB4-5F2F-440A-A432-A0E73D0EE47D}" type="parTrans" cxnId="{B5016BD1-D286-4D75-B1D3-B3993E2ECD2C}">
      <dgm:prSet/>
      <dgm:spPr/>
      <dgm:t>
        <a:bodyPr/>
        <a:lstStyle/>
        <a:p>
          <a:endParaRPr lang="en-US"/>
        </a:p>
      </dgm:t>
    </dgm:pt>
    <dgm:pt modelId="{FF2FCCC1-88EF-4B62-8F8E-A9E92FD14C24}" type="sibTrans" cxnId="{B5016BD1-D286-4D75-B1D3-B3993E2ECD2C}">
      <dgm:prSet/>
      <dgm:spPr/>
      <dgm:t>
        <a:bodyPr/>
        <a:lstStyle/>
        <a:p>
          <a:endParaRPr lang="en-US"/>
        </a:p>
      </dgm:t>
    </dgm:pt>
    <dgm:pt modelId="{CC3E37EB-B2B9-4DAF-A2CA-CB9B59AF916E}">
      <dgm:prSet phldrT="[Text]"/>
      <dgm:spPr>
        <a:solidFill>
          <a:srgbClr val="FFC000"/>
        </a:solidFill>
      </dgm:spPr>
      <dgm:t>
        <a:bodyPr/>
        <a:lstStyle/>
        <a:p>
          <a:r>
            <a:rPr lang="et-EE" dirty="0"/>
            <a:t>Table 2</a:t>
          </a:r>
          <a:endParaRPr lang="en-US" dirty="0"/>
        </a:p>
      </dgm:t>
    </dgm:pt>
    <dgm:pt modelId="{0C2B5B20-74C4-432E-9B6D-897672954ED4}" type="parTrans" cxnId="{21F06A51-FF80-40BF-867A-A650B68D99BD}">
      <dgm:prSet/>
      <dgm:spPr/>
      <dgm:t>
        <a:bodyPr/>
        <a:lstStyle/>
        <a:p>
          <a:endParaRPr lang="en-US"/>
        </a:p>
      </dgm:t>
    </dgm:pt>
    <dgm:pt modelId="{766A8810-CCCD-4F3E-923C-CFD33DCD43BD}" type="sibTrans" cxnId="{21F06A51-FF80-40BF-867A-A650B68D99BD}">
      <dgm:prSet/>
      <dgm:spPr/>
      <dgm:t>
        <a:bodyPr/>
        <a:lstStyle/>
        <a:p>
          <a:endParaRPr lang="en-US"/>
        </a:p>
      </dgm:t>
    </dgm:pt>
    <dgm:pt modelId="{0C4D5558-D1D8-4A22-9837-567858275DD3}">
      <dgm:prSet phldrT="[Text]"/>
      <dgm:spPr>
        <a:solidFill>
          <a:srgbClr val="00B050"/>
        </a:solidFill>
      </dgm:spPr>
      <dgm:t>
        <a:bodyPr/>
        <a:lstStyle/>
        <a:p>
          <a:r>
            <a:rPr lang="et-EE" dirty="0"/>
            <a:t>De-normalised</a:t>
          </a:r>
          <a:endParaRPr lang="en-US" dirty="0"/>
        </a:p>
      </dgm:t>
    </dgm:pt>
    <dgm:pt modelId="{F285BD58-5E61-40C6-B5C8-D57866AC21D0}" type="parTrans" cxnId="{DFE2210A-2211-4C6F-9517-194B3747E25D}">
      <dgm:prSet/>
      <dgm:spPr/>
      <dgm:t>
        <a:bodyPr/>
        <a:lstStyle/>
        <a:p>
          <a:endParaRPr lang="en-US"/>
        </a:p>
      </dgm:t>
    </dgm:pt>
    <dgm:pt modelId="{CC734A66-91D7-44E9-BCCF-A7FFBF51C129}" type="sibTrans" cxnId="{DFE2210A-2211-4C6F-9517-194B3747E25D}">
      <dgm:prSet/>
      <dgm:spPr/>
      <dgm:t>
        <a:bodyPr/>
        <a:lstStyle/>
        <a:p>
          <a:endParaRPr lang="en-US"/>
        </a:p>
      </dgm:t>
    </dgm:pt>
    <dgm:pt modelId="{FDF58F9D-7E24-48A4-A1F9-C1B18FE1C722}" type="pres">
      <dgm:prSet presAssocID="{E9756DA8-B338-423A-AF0A-90254A67141E}" presName="outerComposite" presStyleCnt="0">
        <dgm:presLayoutVars>
          <dgm:chMax val="5"/>
          <dgm:dir/>
          <dgm:resizeHandles val="exact"/>
        </dgm:presLayoutVars>
      </dgm:prSet>
      <dgm:spPr/>
    </dgm:pt>
    <dgm:pt modelId="{EE5E6CBA-1EFD-4A1E-B89B-D5F07DD6C42C}" type="pres">
      <dgm:prSet presAssocID="{E9756DA8-B338-423A-AF0A-90254A67141E}" presName="dummyMaxCanvas" presStyleCnt="0">
        <dgm:presLayoutVars/>
      </dgm:prSet>
      <dgm:spPr/>
    </dgm:pt>
    <dgm:pt modelId="{816BF918-7D75-4DD8-9808-B1A7DAF4A45C}" type="pres">
      <dgm:prSet presAssocID="{E9756DA8-B338-423A-AF0A-90254A67141E}" presName="ThreeNodes_1" presStyleLbl="node1" presStyleIdx="0" presStyleCnt="3">
        <dgm:presLayoutVars>
          <dgm:bulletEnabled val="1"/>
        </dgm:presLayoutVars>
      </dgm:prSet>
      <dgm:spPr/>
    </dgm:pt>
    <dgm:pt modelId="{48A9D436-EF8D-43A2-B025-CD3D07815691}" type="pres">
      <dgm:prSet presAssocID="{E9756DA8-B338-423A-AF0A-90254A67141E}" presName="ThreeNodes_2" presStyleLbl="node1" presStyleIdx="1" presStyleCnt="3">
        <dgm:presLayoutVars>
          <dgm:bulletEnabled val="1"/>
        </dgm:presLayoutVars>
      </dgm:prSet>
      <dgm:spPr/>
    </dgm:pt>
    <dgm:pt modelId="{1A068BA0-CB69-451F-9D4B-886ECD615591}" type="pres">
      <dgm:prSet presAssocID="{E9756DA8-B338-423A-AF0A-90254A67141E}" presName="ThreeNodes_3" presStyleLbl="node1" presStyleIdx="2" presStyleCnt="3">
        <dgm:presLayoutVars>
          <dgm:bulletEnabled val="1"/>
        </dgm:presLayoutVars>
      </dgm:prSet>
      <dgm:spPr/>
    </dgm:pt>
    <dgm:pt modelId="{0FF321D4-5F38-45F6-89F4-A481BC152549}" type="pres">
      <dgm:prSet presAssocID="{E9756DA8-B338-423A-AF0A-90254A67141E}" presName="ThreeConn_1-2" presStyleLbl="fgAccFollowNode1" presStyleIdx="0" presStyleCnt="2">
        <dgm:presLayoutVars>
          <dgm:bulletEnabled val="1"/>
        </dgm:presLayoutVars>
      </dgm:prSet>
      <dgm:spPr/>
    </dgm:pt>
    <dgm:pt modelId="{89973738-1D13-47E8-A9B8-F0A4FF9D0D74}" type="pres">
      <dgm:prSet presAssocID="{E9756DA8-B338-423A-AF0A-90254A67141E}" presName="ThreeConn_2-3" presStyleLbl="fgAccFollowNode1" presStyleIdx="1" presStyleCnt="2">
        <dgm:presLayoutVars>
          <dgm:bulletEnabled val="1"/>
        </dgm:presLayoutVars>
      </dgm:prSet>
      <dgm:spPr/>
    </dgm:pt>
    <dgm:pt modelId="{E169299F-F3D1-4CB1-82A5-E7617BC14BAA}" type="pres">
      <dgm:prSet presAssocID="{E9756DA8-B338-423A-AF0A-90254A67141E}" presName="ThreeNodes_1_text" presStyleLbl="node1" presStyleIdx="2" presStyleCnt="3">
        <dgm:presLayoutVars>
          <dgm:bulletEnabled val="1"/>
        </dgm:presLayoutVars>
      </dgm:prSet>
      <dgm:spPr/>
    </dgm:pt>
    <dgm:pt modelId="{9E10821E-5AAA-4E02-8A2F-BAD347400445}" type="pres">
      <dgm:prSet presAssocID="{E9756DA8-B338-423A-AF0A-90254A67141E}" presName="ThreeNodes_2_text" presStyleLbl="node1" presStyleIdx="2" presStyleCnt="3">
        <dgm:presLayoutVars>
          <dgm:bulletEnabled val="1"/>
        </dgm:presLayoutVars>
      </dgm:prSet>
      <dgm:spPr/>
    </dgm:pt>
    <dgm:pt modelId="{0FBF5265-8BF6-4373-A9F3-D8A14DFEB034}" type="pres">
      <dgm:prSet presAssocID="{E9756DA8-B338-423A-AF0A-90254A67141E}" presName="ThreeNodes_3_text" presStyleLbl="node1" presStyleIdx="2" presStyleCnt="3">
        <dgm:presLayoutVars>
          <dgm:bulletEnabled val="1"/>
        </dgm:presLayoutVars>
      </dgm:prSet>
      <dgm:spPr/>
    </dgm:pt>
  </dgm:ptLst>
  <dgm:cxnLst>
    <dgm:cxn modelId="{E10781B5-6328-4391-93B1-E3476AAF1478}" type="presOf" srcId="{5F60F7A8-9C12-4788-8A39-0C0D88B1EE5A}" destId="{E169299F-F3D1-4CB1-82A5-E7617BC14BAA}" srcOrd="1" destOrd="0" presId="urn:microsoft.com/office/officeart/2005/8/layout/vProcess5"/>
    <dgm:cxn modelId="{21F06A51-FF80-40BF-867A-A650B68D99BD}" srcId="{E9756DA8-B338-423A-AF0A-90254A67141E}" destId="{CC3E37EB-B2B9-4DAF-A2CA-CB9B59AF916E}" srcOrd="1" destOrd="0" parTransId="{0C2B5B20-74C4-432E-9B6D-897672954ED4}" sibTransId="{766A8810-CCCD-4F3E-923C-CFD33DCD43BD}"/>
    <dgm:cxn modelId="{305448C8-8A31-4469-8429-346529F78867}" type="presOf" srcId="{5F60F7A8-9C12-4788-8A39-0C0D88B1EE5A}" destId="{816BF918-7D75-4DD8-9808-B1A7DAF4A45C}" srcOrd="0" destOrd="0" presId="urn:microsoft.com/office/officeart/2005/8/layout/vProcess5"/>
    <dgm:cxn modelId="{DFE2210A-2211-4C6F-9517-194B3747E25D}" srcId="{E9756DA8-B338-423A-AF0A-90254A67141E}" destId="{0C4D5558-D1D8-4A22-9837-567858275DD3}" srcOrd="2" destOrd="0" parTransId="{F285BD58-5E61-40C6-B5C8-D57866AC21D0}" sibTransId="{CC734A66-91D7-44E9-BCCF-A7FFBF51C129}"/>
    <dgm:cxn modelId="{B779336A-93A7-4F8E-96A1-EFDD12C50C3D}" type="presOf" srcId="{CC3E37EB-B2B9-4DAF-A2CA-CB9B59AF916E}" destId="{9E10821E-5AAA-4E02-8A2F-BAD347400445}" srcOrd="1" destOrd="0" presId="urn:microsoft.com/office/officeart/2005/8/layout/vProcess5"/>
    <dgm:cxn modelId="{B5016BD1-D286-4D75-B1D3-B3993E2ECD2C}" srcId="{E9756DA8-B338-423A-AF0A-90254A67141E}" destId="{5F60F7A8-9C12-4788-8A39-0C0D88B1EE5A}" srcOrd="0" destOrd="0" parTransId="{2DAA1FB4-5F2F-440A-A432-A0E73D0EE47D}" sibTransId="{FF2FCCC1-88EF-4B62-8F8E-A9E92FD14C24}"/>
    <dgm:cxn modelId="{70493C89-1509-46AB-B58C-4283393885CE}" type="presOf" srcId="{0C4D5558-D1D8-4A22-9837-567858275DD3}" destId="{1A068BA0-CB69-451F-9D4B-886ECD615591}" srcOrd="0" destOrd="0" presId="urn:microsoft.com/office/officeart/2005/8/layout/vProcess5"/>
    <dgm:cxn modelId="{FBD24906-DBB6-47F9-B0F6-3F68973C1917}" type="presOf" srcId="{766A8810-CCCD-4F3E-923C-CFD33DCD43BD}" destId="{89973738-1D13-47E8-A9B8-F0A4FF9D0D74}" srcOrd="0" destOrd="0" presId="urn:microsoft.com/office/officeart/2005/8/layout/vProcess5"/>
    <dgm:cxn modelId="{F5143249-8D9B-4BC1-B5F2-370D4784FD23}" type="presOf" srcId="{CC3E37EB-B2B9-4DAF-A2CA-CB9B59AF916E}" destId="{48A9D436-EF8D-43A2-B025-CD3D07815691}" srcOrd="0" destOrd="0" presId="urn:microsoft.com/office/officeart/2005/8/layout/vProcess5"/>
    <dgm:cxn modelId="{C6AC775E-CBA5-4F0F-8076-8D7D336D38FD}" type="presOf" srcId="{E9756DA8-B338-423A-AF0A-90254A67141E}" destId="{FDF58F9D-7E24-48A4-A1F9-C1B18FE1C722}" srcOrd="0" destOrd="0" presId="urn:microsoft.com/office/officeart/2005/8/layout/vProcess5"/>
    <dgm:cxn modelId="{A086244F-7BD5-4BDB-B8EA-B6E860EDDEE3}" type="presOf" srcId="{0C4D5558-D1D8-4A22-9837-567858275DD3}" destId="{0FBF5265-8BF6-4373-A9F3-D8A14DFEB034}" srcOrd="1" destOrd="0" presId="urn:microsoft.com/office/officeart/2005/8/layout/vProcess5"/>
    <dgm:cxn modelId="{7E34EE1C-84E0-4ADF-91C2-9EEA74B3A785}" type="presOf" srcId="{FF2FCCC1-88EF-4B62-8F8E-A9E92FD14C24}" destId="{0FF321D4-5F38-45F6-89F4-A481BC152549}" srcOrd="0" destOrd="0" presId="urn:microsoft.com/office/officeart/2005/8/layout/vProcess5"/>
    <dgm:cxn modelId="{90409344-C25C-4758-B043-9DD92DE1FF99}" type="presParOf" srcId="{FDF58F9D-7E24-48A4-A1F9-C1B18FE1C722}" destId="{EE5E6CBA-1EFD-4A1E-B89B-D5F07DD6C42C}" srcOrd="0" destOrd="0" presId="urn:microsoft.com/office/officeart/2005/8/layout/vProcess5"/>
    <dgm:cxn modelId="{AE3010F8-6F6D-426F-9B2C-5DA23AB97734}" type="presParOf" srcId="{FDF58F9D-7E24-48A4-A1F9-C1B18FE1C722}" destId="{816BF918-7D75-4DD8-9808-B1A7DAF4A45C}" srcOrd="1" destOrd="0" presId="urn:microsoft.com/office/officeart/2005/8/layout/vProcess5"/>
    <dgm:cxn modelId="{02E9F419-CB30-4B77-A36C-21B05998327F}" type="presParOf" srcId="{FDF58F9D-7E24-48A4-A1F9-C1B18FE1C722}" destId="{48A9D436-EF8D-43A2-B025-CD3D07815691}" srcOrd="2" destOrd="0" presId="urn:microsoft.com/office/officeart/2005/8/layout/vProcess5"/>
    <dgm:cxn modelId="{69E1D8A2-11BC-45AA-896E-BF09CE216D30}" type="presParOf" srcId="{FDF58F9D-7E24-48A4-A1F9-C1B18FE1C722}" destId="{1A068BA0-CB69-451F-9D4B-886ECD615591}" srcOrd="3" destOrd="0" presId="urn:microsoft.com/office/officeart/2005/8/layout/vProcess5"/>
    <dgm:cxn modelId="{4C2EE8BF-B74E-423A-9840-B6F3D0374D9C}" type="presParOf" srcId="{FDF58F9D-7E24-48A4-A1F9-C1B18FE1C722}" destId="{0FF321D4-5F38-45F6-89F4-A481BC152549}" srcOrd="4" destOrd="0" presId="urn:microsoft.com/office/officeart/2005/8/layout/vProcess5"/>
    <dgm:cxn modelId="{CA0FB66A-072A-4009-B856-630AD5A3388D}" type="presParOf" srcId="{FDF58F9D-7E24-48A4-A1F9-C1B18FE1C722}" destId="{89973738-1D13-47E8-A9B8-F0A4FF9D0D74}" srcOrd="5" destOrd="0" presId="urn:microsoft.com/office/officeart/2005/8/layout/vProcess5"/>
    <dgm:cxn modelId="{C32C70D6-2327-4C64-A651-23B561BD64D9}" type="presParOf" srcId="{FDF58F9D-7E24-48A4-A1F9-C1B18FE1C722}" destId="{E169299F-F3D1-4CB1-82A5-E7617BC14BAA}" srcOrd="6" destOrd="0" presId="urn:microsoft.com/office/officeart/2005/8/layout/vProcess5"/>
    <dgm:cxn modelId="{574D943D-91F1-49B8-8309-78648FF2858C}" type="presParOf" srcId="{FDF58F9D-7E24-48A4-A1F9-C1B18FE1C722}" destId="{9E10821E-5AAA-4E02-8A2F-BAD347400445}" srcOrd="7" destOrd="0" presId="urn:microsoft.com/office/officeart/2005/8/layout/vProcess5"/>
    <dgm:cxn modelId="{B8C35BE8-4CA2-401F-89D6-5E18D5B563FB}" type="presParOf" srcId="{FDF58F9D-7E24-48A4-A1F9-C1B18FE1C722}" destId="{0FBF5265-8BF6-4373-A9F3-D8A14DFEB034}" srcOrd="8" destOrd="0" presId="urn:microsoft.com/office/officeart/2005/8/layout/vProcess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80DA868-086A-46F7-A8EE-A16052B30D15}" type="doc">
      <dgm:prSet loTypeId="urn:microsoft.com/office/officeart/2005/8/layout/gear1" loCatId="process" qsTypeId="urn:microsoft.com/office/officeart/2005/8/quickstyle/simple1" qsCatId="simple" csTypeId="urn:microsoft.com/office/officeart/2005/8/colors/accent1_2" csCatId="accent1" phldr="1"/>
      <dgm:spPr/>
    </dgm:pt>
    <dgm:pt modelId="{CA440FA6-0D0A-478D-BB26-AF5DE4C42DCC}">
      <dgm:prSet phldrT="[Text]"/>
      <dgm:spPr>
        <a:solidFill>
          <a:srgbClr val="00B050"/>
        </a:solidFill>
      </dgm:spPr>
      <dgm:t>
        <a:bodyPr/>
        <a:lstStyle/>
        <a:p>
          <a:r>
            <a:rPr lang="et-EE" dirty="0"/>
            <a:t>USER</a:t>
          </a:r>
          <a:endParaRPr lang="en-US" dirty="0"/>
        </a:p>
      </dgm:t>
    </dgm:pt>
    <dgm:pt modelId="{1D01779F-1835-4817-A28B-C6878CD63F83}" type="parTrans" cxnId="{F94C2BE9-B7BE-47F1-B34A-48BEC77FB9E0}">
      <dgm:prSet/>
      <dgm:spPr/>
      <dgm:t>
        <a:bodyPr/>
        <a:lstStyle/>
        <a:p>
          <a:endParaRPr lang="en-US"/>
        </a:p>
      </dgm:t>
    </dgm:pt>
    <dgm:pt modelId="{AE58C72D-0148-4B42-A57E-B446AF997925}" type="sibTrans" cxnId="{F94C2BE9-B7BE-47F1-B34A-48BEC77FB9E0}">
      <dgm:prSet/>
      <dgm:spPr>
        <a:solidFill>
          <a:schemeClr val="accent4">
            <a:lumMod val="75000"/>
          </a:schemeClr>
        </a:solidFill>
      </dgm:spPr>
      <dgm:t>
        <a:bodyPr/>
        <a:lstStyle/>
        <a:p>
          <a:endParaRPr lang="en-US"/>
        </a:p>
      </dgm:t>
    </dgm:pt>
    <dgm:pt modelId="{B4254CF9-90AF-4EB8-A112-C5A823A7F13B}">
      <dgm:prSet phldrT="[Text]"/>
      <dgm:spPr>
        <a:solidFill>
          <a:srgbClr val="00B050"/>
        </a:solidFill>
      </dgm:spPr>
      <dgm:t>
        <a:bodyPr/>
        <a:lstStyle/>
        <a:p>
          <a:r>
            <a:rPr lang="et-EE" dirty="0"/>
            <a:t>IP</a:t>
          </a:r>
          <a:endParaRPr lang="en-US" dirty="0"/>
        </a:p>
      </dgm:t>
    </dgm:pt>
    <dgm:pt modelId="{F4103B1F-821E-4737-B854-3C5AD3EF1DBF}" type="parTrans" cxnId="{F7B9BD27-95B7-4D69-A6E8-5BDFAE9E6CBC}">
      <dgm:prSet/>
      <dgm:spPr/>
      <dgm:t>
        <a:bodyPr/>
        <a:lstStyle/>
        <a:p>
          <a:endParaRPr lang="en-US"/>
        </a:p>
      </dgm:t>
    </dgm:pt>
    <dgm:pt modelId="{E01F60FC-19FE-4D57-AEE1-15C359BE5A1C}" type="sibTrans" cxnId="{F7B9BD27-95B7-4D69-A6E8-5BDFAE9E6CBC}">
      <dgm:prSet/>
      <dgm:spPr>
        <a:solidFill>
          <a:schemeClr val="accent4">
            <a:lumMod val="75000"/>
          </a:schemeClr>
        </a:solidFill>
      </dgm:spPr>
      <dgm:t>
        <a:bodyPr/>
        <a:lstStyle/>
        <a:p>
          <a:endParaRPr lang="en-US"/>
        </a:p>
      </dgm:t>
    </dgm:pt>
    <dgm:pt modelId="{8FB2BB14-1F65-4024-8E6E-7D1770395AB1}">
      <dgm:prSet phldrT="[Text]"/>
      <dgm:spPr>
        <a:solidFill>
          <a:srgbClr val="00B050"/>
        </a:solidFill>
      </dgm:spPr>
      <dgm:t>
        <a:bodyPr/>
        <a:lstStyle/>
        <a:p>
          <a:r>
            <a:rPr lang="et-EE" dirty="0"/>
            <a:t>PSTN</a:t>
          </a:r>
          <a:endParaRPr lang="en-US" dirty="0"/>
        </a:p>
      </dgm:t>
    </dgm:pt>
    <dgm:pt modelId="{F6A4BE9E-2448-4606-AB6B-CC3CD7BCC1BC}" type="parTrans" cxnId="{7B9F2E9D-04AE-497B-9C59-A1DA073FE529}">
      <dgm:prSet/>
      <dgm:spPr/>
      <dgm:t>
        <a:bodyPr/>
        <a:lstStyle/>
        <a:p>
          <a:endParaRPr lang="en-US"/>
        </a:p>
      </dgm:t>
    </dgm:pt>
    <dgm:pt modelId="{75EF936D-7B8C-4B64-A03A-D069FE0B1F67}" type="sibTrans" cxnId="{7B9F2E9D-04AE-497B-9C59-A1DA073FE529}">
      <dgm:prSet/>
      <dgm:spPr>
        <a:solidFill>
          <a:schemeClr val="accent4">
            <a:lumMod val="75000"/>
          </a:schemeClr>
        </a:solidFill>
      </dgm:spPr>
      <dgm:t>
        <a:bodyPr/>
        <a:lstStyle/>
        <a:p>
          <a:endParaRPr lang="en-US"/>
        </a:p>
      </dgm:t>
    </dgm:pt>
    <dgm:pt modelId="{3F224E50-DC92-46B0-BF46-4F2BCA6EA208}" type="pres">
      <dgm:prSet presAssocID="{080DA868-086A-46F7-A8EE-A16052B30D15}" presName="composite" presStyleCnt="0">
        <dgm:presLayoutVars>
          <dgm:chMax val="3"/>
          <dgm:animLvl val="lvl"/>
          <dgm:resizeHandles val="exact"/>
        </dgm:presLayoutVars>
      </dgm:prSet>
      <dgm:spPr/>
    </dgm:pt>
    <dgm:pt modelId="{68696F3B-8546-4F9B-A723-C64701B068A5}" type="pres">
      <dgm:prSet presAssocID="{CA440FA6-0D0A-478D-BB26-AF5DE4C42DCC}" presName="gear1" presStyleLbl="node1" presStyleIdx="0" presStyleCnt="3">
        <dgm:presLayoutVars>
          <dgm:chMax val="1"/>
          <dgm:bulletEnabled val="1"/>
        </dgm:presLayoutVars>
      </dgm:prSet>
      <dgm:spPr/>
    </dgm:pt>
    <dgm:pt modelId="{CF25786B-50FA-4EB6-BD7C-8D3A98721E77}" type="pres">
      <dgm:prSet presAssocID="{CA440FA6-0D0A-478D-BB26-AF5DE4C42DCC}" presName="gear1srcNode" presStyleLbl="node1" presStyleIdx="0" presStyleCnt="3"/>
      <dgm:spPr/>
    </dgm:pt>
    <dgm:pt modelId="{D4816357-4170-4D5C-8B89-1ED77ADCEB6E}" type="pres">
      <dgm:prSet presAssocID="{CA440FA6-0D0A-478D-BB26-AF5DE4C42DCC}" presName="gear1dstNode" presStyleLbl="node1" presStyleIdx="0" presStyleCnt="3"/>
      <dgm:spPr/>
    </dgm:pt>
    <dgm:pt modelId="{264CB448-036F-4968-95B8-501FE755C8A8}" type="pres">
      <dgm:prSet presAssocID="{B4254CF9-90AF-4EB8-A112-C5A823A7F13B}" presName="gear2" presStyleLbl="node1" presStyleIdx="1" presStyleCnt="3">
        <dgm:presLayoutVars>
          <dgm:chMax val="1"/>
          <dgm:bulletEnabled val="1"/>
        </dgm:presLayoutVars>
      </dgm:prSet>
      <dgm:spPr/>
    </dgm:pt>
    <dgm:pt modelId="{87B9A997-0A6D-4D62-B2AB-DCD4BB8F1B56}" type="pres">
      <dgm:prSet presAssocID="{B4254CF9-90AF-4EB8-A112-C5A823A7F13B}" presName="gear2srcNode" presStyleLbl="node1" presStyleIdx="1" presStyleCnt="3"/>
      <dgm:spPr/>
    </dgm:pt>
    <dgm:pt modelId="{2DE8F39B-960C-40E3-8397-6BD81EA4035A}" type="pres">
      <dgm:prSet presAssocID="{B4254CF9-90AF-4EB8-A112-C5A823A7F13B}" presName="gear2dstNode" presStyleLbl="node1" presStyleIdx="1" presStyleCnt="3"/>
      <dgm:spPr/>
    </dgm:pt>
    <dgm:pt modelId="{09550B9D-16D4-460C-A5B0-5101377ADAA5}" type="pres">
      <dgm:prSet presAssocID="{8FB2BB14-1F65-4024-8E6E-7D1770395AB1}" presName="gear3" presStyleLbl="node1" presStyleIdx="2" presStyleCnt="3" custLinFactNeighborX="14244" custLinFactNeighborY="1685"/>
      <dgm:spPr/>
    </dgm:pt>
    <dgm:pt modelId="{66014BAE-5E37-4E35-8B76-2E6C1308E911}" type="pres">
      <dgm:prSet presAssocID="{8FB2BB14-1F65-4024-8E6E-7D1770395AB1}" presName="gear3tx" presStyleLbl="node1" presStyleIdx="2" presStyleCnt="3">
        <dgm:presLayoutVars>
          <dgm:chMax val="1"/>
          <dgm:bulletEnabled val="1"/>
        </dgm:presLayoutVars>
      </dgm:prSet>
      <dgm:spPr/>
    </dgm:pt>
    <dgm:pt modelId="{CD024313-FC8A-4DE9-AC22-1DD006D02924}" type="pres">
      <dgm:prSet presAssocID="{8FB2BB14-1F65-4024-8E6E-7D1770395AB1}" presName="gear3srcNode" presStyleLbl="node1" presStyleIdx="2" presStyleCnt="3"/>
      <dgm:spPr/>
    </dgm:pt>
    <dgm:pt modelId="{8C8758F1-9FC3-47EE-9ACF-FB016F678E3F}" type="pres">
      <dgm:prSet presAssocID="{8FB2BB14-1F65-4024-8E6E-7D1770395AB1}" presName="gear3dstNode" presStyleLbl="node1" presStyleIdx="2" presStyleCnt="3"/>
      <dgm:spPr/>
    </dgm:pt>
    <dgm:pt modelId="{F7AB0839-E10D-4560-A7C0-BE4A703B8DE4}" type="pres">
      <dgm:prSet presAssocID="{AE58C72D-0148-4B42-A57E-B446AF997925}" presName="connector1" presStyleLbl="sibTrans2D1" presStyleIdx="0" presStyleCnt="3"/>
      <dgm:spPr/>
    </dgm:pt>
    <dgm:pt modelId="{E8FBA677-09B9-41DC-AD82-7FEFF22B6767}" type="pres">
      <dgm:prSet presAssocID="{E01F60FC-19FE-4D57-AEE1-15C359BE5A1C}" presName="connector2" presStyleLbl="sibTrans2D1" presStyleIdx="1" presStyleCnt="3"/>
      <dgm:spPr/>
    </dgm:pt>
    <dgm:pt modelId="{EC0BEFCB-3ECF-4562-843D-54555E767BFD}" type="pres">
      <dgm:prSet presAssocID="{75EF936D-7B8C-4B64-A03A-D069FE0B1F67}" presName="connector3" presStyleLbl="sibTrans2D1" presStyleIdx="2" presStyleCnt="3"/>
      <dgm:spPr/>
    </dgm:pt>
  </dgm:ptLst>
  <dgm:cxnLst>
    <dgm:cxn modelId="{D8EDCAC5-BA7A-47DD-B69B-230FB30F948A}" type="presOf" srcId="{8FB2BB14-1F65-4024-8E6E-7D1770395AB1}" destId="{66014BAE-5E37-4E35-8B76-2E6C1308E911}" srcOrd="1" destOrd="0" presId="urn:microsoft.com/office/officeart/2005/8/layout/gear1"/>
    <dgm:cxn modelId="{5ED9173E-2D1D-445F-8B08-89A838703C31}" type="presOf" srcId="{8FB2BB14-1F65-4024-8E6E-7D1770395AB1}" destId="{CD024313-FC8A-4DE9-AC22-1DD006D02924}" srcOrd="2" destOrd="0" presId="urn:microsoft.com/office/officeart/2005/8/layout/gear1"/>
    <dgm:cxn modelId="{F94C2BE9-B7BE-47F1-B34A-48BEC77FB9E0}" srcId="{080DA868-086A-46F7-A8EE-A16052B30D15}" destId="{CA440FA6-0D0A-478D-BB26-AF5DE4C42DCC}" srcOrd="0" destOrd="0" parTransId="{1D01779F-1835-4817-A28B-C6878CD63F83}" sibTransId="{AE58C72D-0148-4B42-A57E-B446AF997925}"/>
    <dgm:cxn modelId="{1B86ECF6-320B-404F-9F4F-D7480FBD87EF}" type="presOf" srcId="{B4254CF9-90AF-4EB8-A112-C5A823A7F13B}" destId="{2DE8F39B-960C-40E3-8397-6BD81EA4035A}" srcOrd="2" destOrd="0" presId="urn:microsoft.com/office/officeart/2005/8/layout/gear1"/>
    <dgm:cxn modelId="{30A4A5F3-F070-488A-8EB6-D25306AA9CA8}" type="presOf" srcId="{B4254CF9-90AF-4EB8-A112-C5A823A7F13B}" destId="{87B9A997-0A6D-4D62-B2AB-DCD4BB8F1B56}" srcOrd="1" destOrd="0" presId="urn:microsoft.com/office/officeart/2005/8/layout/gear1"/>
    <dgm:cxn modelId="{ED4566A0-22DD-4407-A008-75E449C18484}" type="presOf" srcId="{CA440FA6-0D0A-478D-BB26-AF5DE4C42DCC}" destId="{D4816357-4170-4D5C-8B89-1ED77ADCEB6E}" srcOrd="2" destOrd="0" presId="urn:microsoft.com/office/officeart/2005/8/layout/gear1"/>
    <dgm:cxn modelId="{F7B9BD27-95B7-4D69-A6E8-5BDFAE9E6CBC}" srcId="{080DA868-086A-46F7-A8EE-A16052B30D15}" destId="{B4254CF9-90AF-4EB8-A112-C5A823A7F13B}" srcOrd="1" destOrd="0" parTransId="{F4103B1F-821E-4737-B854-3C5AD3EF1DBF}" sibTransId="{E01F60FC-19FE-4D57-AEE1-15C359BE5A1C}"/>
    <dgm:cxn modelId="{EDBEE845-E15C-4715-9732-DAA08B3B98FF}" type="presOf" srcId="{080DA868-086A-46F7-A8EE-A16052B30D15}" destId="{3F224E50-DC92-46B0-BF46-4F2BCA6EA208}" srcOrd="0" destOrd="0" presId="urn:microsoft.com/office/officeart/2005/8/layout/gear1"/>
    <dgm:cxn modelId="{5052434C-ABE3-4683-A37C-3D0715B3B8E6}" type="presOf" srcId="{8FB2BB14-1F65-4024-8E6E-7D1770395AB1}" destId="{8C8758F1-9FC3-47EE-9ACF-FB016F678E3F}" srcOrd="3" destOrd="0" presId="urn:microsoft.com/office/officeart/2005/8/layout/gear1"/>
    <dgm:cxn modelId="{7B9F2E9D-04AE-497B-9C59-A1DA073FE529}" srcId="{080DA868-086A-46F7-A8EE-A16052B30D15}" destId="{8FB2BB14-1F65-4024-8E6E-7D1770395AB1}" srcOrd="2" destOrd="0" parTransId="{F6A4BE9E-2448-4606-AB6B-CC3CD7BCC1BC}" sibTransId="{75EF936D-7B8C-4B64-A03A-D069FE0B1F67}"/>
    <dgm:cxn modelId="{14357E0B-BDC9-43A4-8263-4811F0A20811}" type="presOf" srcId="{75EF936D-7B8C-4B64-A03A-D069FE0B1F67}" destId="{EC0BEFCB-3ECF-4562-843D-54555E767BFD}" srcOrd="0" destOrd="0" presId="urn:microsoft.com/office/officeart/2005/8/layout/gear1"/>
    <dgm:cxn modelId="{C0C15135-E6D7-4B21-9D96-FE658D3705A6}" type="presOf" srcId="{AE58C72D-0148-4B42-A57E-B446AF997925}" destId="{F7AB0839-E10D-4560-A7C0-BE4A703B8DE4}" srcOrd="0" destOrd="0" presId="urn:microsoft.com/office/officeart/2005/8/layout/gear1"/>
    <dgm:cxn modelId="{7379B93F-FA6F-4E0E-A77D-78C7622B0966}" type="presOf" srcId="{B4254CF9-90AF-4EB8-A112-C5A823A7F13B}" destId="{264CB448-036F-4968-95B8-501FE755C8A8}" srcOrd="0" destOrd="0" presId="urn:microsoft.com/office/officeart/2005/8/layout/gear1"/>
    <dgm:cxn modelId="{B3B78E1B-CEF0-4261-83CF-813B97E2AC26}" type="presOf" srcId="{8FB2BB14-1F65-4024-8E6E-7D1770395AB1}" destId="{09550B9D-16D4-460C-A5B0-5101377ADAA5}" srcOrd="0" destOrd="0" presId="urn:microsoft.com/office/officeart/2005/8/layout/gear1"/>
    <dgm:cxn modelId="{8E19CCBA-9DA7-45C2-8446-62B88C953716}" type="presOf" srcId="{CA440FA6-0D0A-478D-BB26-AF5DE4C42DCC}" destId="{CF25786B-50FA-4EB6-BD7C-8D3A98721E77}" srcOrd="1" destOrd="0" presId="urn:microsoft.com/office/officeart/2005/8/layout/gear1"/>
    <dgm:cxn modelId="{1B970500-95A5-479F-BAD4-0E1B45002932}" type="presOf" srcId="{E01F60FC-19FE-4D57-AEE1-15C359BE5A1C}" destId="{E8FBA677-09B9-41DC-AD82-7FEFF22B6767}" srcOrd="0" destOrd="0" presId="urn:microsoft.com/office/officeart/2005/8/layout/gear1"/>
    <dgm:cxn modelId="{6BACB50D-B7FE-429E-A303-A7AE006043CF}" type="presOf" srcId="{CA440FA6-0D0A-478D-BB26-AF5DE4C42DCC}" destId="{68696F3B-8546-4F9B-A723-C64701B068A5}" srcOrd="0" destOrd="0" presId="urn:microsoft.com/office/officeart/2005/8/layout/gear1"/>
    <dgm:cxn modelId="{F759AA0E-ADB3-405D-8BB5-C4FA353551C7}" type="presParOf" srcId="{3F224E50-DC92-46B0-BF46-4F2BCA6EA208}" destId="{68696F3B-8546-4F9B-A723-C64701B068A5}" srcOrd="0" destOrd="0" presId="urn:microsoft.com/office/officeart/2005/8/layout/gear1"/>
    <dgm:cxn modelId="{1EEC1E68-D210-478A-BE3E-9DBC626B12BC}" type="presParOf" srcId="{3F224E50-DC92-46B0-BF46-4F2BCA6EA208}" destId="{CF25786B-50FA-4EB6-BD7C-8D3A98721E77}" srcOrd="1" destOrd="0" presId="urn:microsoft.com/office/officeart/2005/8/layout/gear1"/>
    <dgm:cxn modelId="{3651238C-3FF9-46BD-9472-3246894128AF}" type="presParOf" srcId="{3F224E50-DC92-46B0-BF46-4F2BCA6EA208}" destId="{D4816357-4170-4D5C-8B89-1ED77ADCEB6E}" srcOrd="2" destOrd="0" presId="urn:microsoft.com/office/officeart/2005/8/layout/gear1"/>
    <dgm:cxn modelId="{F55D67B8-3A50-487C-AC46-881DEEAC0A9C}" type="presParOf" srcId="{3F224E50-DC92-46B0-BF46-4F2BCA6EA208}" destId="{264CB448-036F-4968-95B8-501FE755C8A8}" srcOrd="3" destOrd="0" presId="urn:microsoft.com/office/officeart/2005/8/layout/gear1"/>
    <dgm:cxn modelId="{AC4DAD15-0963-4386-BC41-C2FA0E03000C}" type="presParOf" srcId="{3F224E50-DC92-46B0-BF46-4F2BCA6EA208}" destId="{87B9A997-0A6D-4D62-B2AB-DCD4BB8F1B56}" srcOrd="4" destOrd="0" presId="urn:microsoft.com/office/officeart/2005/8/layout/gear1"/>
    <dgm:cxn modelId="{BA62EC81-96C3-4DFD-97FA-18F940B1F3EF}" type="presParOf" srcId="{3F224E50-DC92-46B0-BF46-4F2BCA6EA208}" destId="{2DE8F39B-960C-40E3-8397-6BD81EA4035A}" srcOrd="5" destOrd="0" presId="urn:microsoft.com/office/officeart/2005/8/layout/gear1"/>
    <dgm:cxn modelId="{42CE804B-7FF3-4194-80BE-B219FD3187E6}" type="presParOf" srcId="{3F224E50-DC92-46B0-BF46-4F2BCA6EA208}" destId="{09550B9D-16D4-460C-A5B0-5101377ADAA5}" srcOrd="6" destOrd="0" presId="urn:microsoft.com/office/officeart/2005/8/layout/gear1"/>
    <dgm:cxn modelId="{32CD0D56-A9B8-469E-8242-BD743B8EDAFA}" type="presParOf" srcId="{3F224E50-DC92-46B0-BF46-4F2BCA6EA208}" destId="{66014BAE-5E37-4E35-8B76-2E6C1308E911}" srcOrd="7" destOrd="0" presId="urn:microsoft.com/office/officeart/2005/8/layout/gear1"/>
    <dgm:cxn modelId="{76BFDA06-E7F3-450E-945B-7296D5CABAFB}" type="presParOf" srcId="{3F224E50-DC92-46B0-BF46-4F2BCA6EA208}" destId="{CD024313-FC8A-4DE9-AC22-1DD006D02924}" srcOrd="8" destOrd="0" presId="urn:microsoft.com/office/officeart/2005/8/layout/gear1"/>
    <dgm:cxn modelId="{8618697A-3AF0-4153-9B76-9651BE6660BB}" type="presParOf" srcId="{3F224E50-DC92-46B0-BF46-4F2BCA6EA208}" destId="{8C8758F1-9FC3-47EE-9ACF-FB016F678E3F}" srcOrd="9" destOrd="0" presId="urn:microsoft.com/office/officeart/2005/8/layout/gear1"/>
    <dgm:cxn modelId="{EA9EEBFF-4126-423E-9FFD-F1D22EE91176}" type="presParOf" srcId="{3F224E50-DC92-46B0-BF46-4F2BCA6EA208}" destId="{F7AB0839-E10D-4560-A7C0-BE4A703B8DE4}" srcOrd="10" destOrd="0" presId="urn:microsoft.com/office/officeart/2005/8/layout/gear1"/>
    <dgm:cxn modelId="{D3A6E160-4ACA-47C6-B58C-57C4EEE2E884}" type="presParOf" srcId="{3F224E50-DC92-46B0-BF46-4F2BCA6EA208}" destId="{E8FBA677-09B9-41DC-AD82-7FEFF22B6767}" srcOrd="11" destOrd="0" presId="urn:microsoft.com/office/officeart/2005/8/layout/gear1"/>
    <dgm:cxn modelId="{8F9DED66-3333-4F75-8E22-F28FEE994DAF}" type="presParOf" srcId="{3F224E50-DC92-46B0-BF46-4F2BCA6EA208}" destId="{EC0BEFCB-3ECF-4562-843D-54555E767BFD}" srcOrd="12" destOrd="0" presId="urn:microsoft.com/office/officeart/2005/8/layout/gear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71D994-800D-4244-9899-227AC9729678}">
      <dsp:nvSpPr>
        <dsp:cNvPr id="0" name=""/>
        <dsp:cNvSpPr/>
      </dsp:nvSpPr>
      <dsp:spPr>
        <a:xfrm>
          <a:off x="0" y="470634"/>
          <a:ext cx="7875420" cy="4922137"/>
        </a:xfrm>
        <a:prstGeom prst="swooshArrow">
          <a:avLst>
            <a:gd name="adj1" fmla="val 25000"/>
            <a:gd name="adj2" fmla="val 25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9461263-7176-4019-AA8A-40FF9AD461BF}">
      <dsp:nvSpPr>
        <dsp:cNvPr id="0" name=""/>
        <dsp:cNvSpPr/>
      </dsp:nvSpPr>
      <dsp:spPr>
        <a:xfrm>
          <a:off x="775728" y="4130735"/>
          <a:ext cx="181134" cy="181134"/>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6A2FF3C-0B81-42F0-B81C-5B4656489386}">
      <dsp:nvSpPr>
        <dsp:cNvPr id="0" name=""/>
        <dsp:cNvSpPr/>
      </dsp:nvSpPr>
      <dsp:spPr>
        <a:xfrm>
          <a:off x="940734" y="4298204"/>
          <a:ext cx="1584213" cy="11648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980" tIns="0" rIns="0" bIns="0" numCol="1" spcCol="1270" anchor="t" anchorCtr="0">
          <a:noAutofit/>
        </a:bodyPr>
        <a:lstStyle/>
        <a:p>
          <a:pPr marL="0" lvl="0" indent="0" algn="l" defTabSz="1066800">
            <a:lnSpc>
              <a:spcPct val="90000"/>
            </a:lnSpc>
            <a:spcBef>
              <a:spcPct val="0"/>
            </a:spcBef>
            <a:spcAft>
              <a:spcPct val="35000"/>
            </a:spcAft>
            <a:buNone/>
          </a:pPr>
          <a:r>
            <a:rPr lang="en-US" sz="2400" kern="1200" noProof="0" dirty="0">
              <a:latin typeface="Segoe UI Light" panose="020B0502040204020203" pitchFamily="34" charset="0"/>
              <a:cs typeface="Segoe UI Light" panose="020B0502040204020203" pitchFamily="34" charset="0"/>
            </a:rPr>
            <a:t>Find suspicious</a:t>
          </a:r>
          <a:r>
            <a:rPr lang="et-EE" sz="2400" kern="1200" noProof="0" dirty="0">
              <a:latin typeface="Segoe UI Light" panose="020B0502040204020203" pitchFamily="34" charset="0"/>
              <a:cs typeface="Segoe UI Light" panose="020B0502040204020203" pitchFamily="34" charset="0"/>
            </a:rPr>
            <a:t> elements</a:t>
          </a:r>
          <a:endParaRPr lang="en-US" sz="2400" kern="1200" noProof="0" dirty="0">
            <a:latin typeface="Segoe UI Light" panose="020B0502040204020203" pitchFamily="34" charset="0"/>
            <a:cs typeface="Segoe UI Light" panose="020B0502040204020203" pitchFamily="34" charset="0"/>
          </a:endParaRPr>
        </a:p>
      </dsp:txBody>
      <dsp:txXfrm>
        <a:off x="940734" y="4298204"/>
        <a:ext cx="1584213" cy="1164826"/>
      </dsp:txXfrm>
    </dsp:sp>
    <dsp:sp modelId="{0CC86356-614F-4973-821D-FD0491878915}">
      <dsp:nvSpPr>
        <dsp:cNvPr id="0" name=""/>
        <dsp:cNvSpPr/>
      </dsp:nvSpPr>
      <dsp:spPr>
        <a:xfrm>
          <a:off x="2055484" y="2985846"/>
          <a:ext cx="315016" cy="315016"/>
        </a:xfrm>
        <a:prstGeom prst="ellipse">
          <a:avLst/>
        </a:prstGeom>
        <a:solidFill>
          <a:schemeClr val="accent5">
            <a:hueOff val="-2451115"/>
            <a:satOff val="-3409"/>
            <a:lumOff val="-1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4203034-119F-4121-B1AC-319DDEF64198}">
      <dsp:nvSpPr>
        <dsp:cNvPr id="0" name=""/>
        <dsp:cNvSpPr/>
      </dsp:nvSpPr>
      <dsp:spPr>
        <a:xfrm>
          <a:off x="2276053" y="3322026"/>
          <a:ext cx="1653838" cy="22494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921" tIns="0" rIns="0" bIns="0" numCol="1" spcCol="1270" anchor="t" anchorCtr="0">
          <a:noAutofit/>
        </a:bodyPr>
        <a:lstStyle/>
        <a:p>
          <a:pPr marL="0" lvl="0" indent="0" algn="l" defTabSz="1066800">
            <a:lnSpc>
              <a:spcPct val="90000"/>
            </a:lnSpc>
            <a:spcBef>
              <a:spcPct val="0"/>
            </a:spcBef>
            <a:spcAft>
              <a:spcPct val="35000"/>
            </a:spcAft>
            <a:buNone/>
          </a:pPr>
          <a:r>
            <a:rPr lang="en-US" sz="2400" kern="1200" dirty="0">
              <a:latin typeface="Segoe UI Light" panose="020B0502040204020203" pitchFamily="34" charset="0"/>
              <a:cs typeface="Segoe UI Light" panose="020B0502040204020203" pitchFamily="34" charset="0"/>
            </a:rPr>
            <a:t>Investigate</a:t>
          </a:r>
          <a:endParaRPr lang="et-EE" sz="2400" kern="1200" dirty="0">
            <a:latin typeface="Segoe UI Light" panose="020B0502040204020203" pitchFamily="34" charset="0"/>
            <a:cs typeface="Segoe UI Light" panose="020B0502040204020203" pitchFamily="34" charset="0"/>
          </a:endParaRPr>
        </a:p>
      </dsp:txBody>
      <dsp:txXfrm>
        <a:off x="2276053" y="3322026"/>
        <a:ext cx="1653838" cy="2249416"/>
      </dsp:txXfrm>
    </dsp:sp>
    <dsp:sp modelId="{64F41DDC-5662-40B3-9999-A56B276C2CE0}">
      <dsp:nvSpPr>
        <dsp:cNvPr id="0" name=""/>
        <dsp:cNvSpPr/>
      </dsp:nvSpPr>
      <dsp:spPr>
        <a:xfrm>
          <a:off x="3689634" y="2142192"/>
          <a:ext cx="417397" cy="417397"/>
        </a:xfrm>
        <a:prstGeom prst="ellipse">
          <a:avLst/>
        </a:prstGeom>
        <a:solidFill>
          <a:schemeClr val="accent5">
            <a:hueOff val="-4902230"/>
            <a:satOff val="-6819"/>
            <a:lumOff val="-261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E5803E1-3608-452D-9DB2-D0DD64FD8CD8}">
      <dsp:nvSpPr>
        <dsp:cNvPr id="0" name=""/>
        <dsp:cNvSpPr/>
      </dsp:nvSpPr>
      <dsp:spPr>
        <a:xfrm>
          <a:off x="3963990" y="2583625"/>
          <a:ext cx="1653838" cy="621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1170" tIns="0" rIns="0" bIns="0" numCol="1" spcCol="1270" anchor="t" anchorCtr="0">
          <a:noAutofit/>
        </a:bodyPr>
        <a:lstStyle/>
        <a:p>
          <a:pPr marL="0" lvl="0" indent="0" algn="l" defTabSz="1066800">
            <a:lnSpc>
              <a:spcPct val="90000"/>
            </a:lnSpc>
            <a:spcBef>
              <a:spcPct val="0"/>
            </a:spcBef>
            <a:spcAft>
              <a:spcPct val="35000"/>
            </a:spcAft>
            <a:buNone/>
          </a:pPr>
          <a:r>
            <a:rPr lang="en-US" sz="2400" kern="1200" dirty="0">
              <a:latin typeface="Segoe UI Light" panose="020B0502040204020203" pitchFamily="34" charset="0"/>
              <a:cs typeface="Segoe UI Light" panose="020B0502040204020203" pitchFamily="34" charset="0"/>
            </a:rPr>
            <a:t>Find linked </a:t>
          </a:r>
          <a:r>
            <a:rPr lang="et-EE" sz="2400" kern="1200" dirty="0">
              <a:latin typeface="Segoe UI Light" panose="020B0502040204020203" pitchFamily="34" charset="0"/>
              <a:cs typeface="Segoe UI Light" panose="020B0502040204020203" pitchFamily="34" charset="0"/>
            </a:rPr>
            <a:t>elements</a:t>
          </a:r>
          <a:endParaRPr lang="en-US" sz="2400" kern="1200" dirty="0">
            <a:latin typeface="Segoe UI Light" panose="020B0502040204020203" pitchFamily="34" charset="0"/>
            <a:cs typeface="Segoe UI Light" panose="020B0502040204020203" pitchFamily="34" charset="0"/>
          </a:endParaRPr>
        </a:p>
      </dsp:txBody>
      <dsp:txXfrm>
        <a:off x="3963990" y="2583625"/>
        <a:ext cx="1653838" cy="621517"/>
      </dsp:txXfrm>
    </dsp:sp>
    <dsp:sp modelId="{01938DEF-BC12-4E4E-B397-A99917EFFB1C}">
      <dsp:nvSpPr>
        <dsp:cNvPr id="0" name=""/>
        <dsp:cNvSpPr/>
      </dsp:nvSpPr>
      <dsp:spPr>
        <a:xfrm>
          <a:off x="5469479" y="1584021"/>
          <a:ext cx="559154" cy="559154"/>
        </a:xfrm>
        <a:prstGeom prst="ellipse">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2481973-2387-4DE1-A99A-D49999E94DB7}">
      <dsp:nvSpPr>
        <dsp:cNvPr id="0" name=""/>
        <dsp:cNvSpPr/>
      </dsp:nvSpPr>
      <dsp:spPr>
        <a:xfrm>
          <a:off x="5875178" y="2033264"/>
          <a:ext cx="1653838" cy="9616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6285" tIns="0" rIns="0" bIns="0" numCol="1" spcCol="1270" anchor="t" anchorCtr="0">
          <a:noAutofit/>
        </a:bodyPr>
        <a:lstStyle/>
        <a:p>
          <a:pPr marL="0" lvl="0" indent="0" algn="l" defTabSz="1066800">
            <a:lnSpc>
              <a:spcPct val="90000"/>
            </a:lnSpc>
            <a:spcBef>
              <a:spcPct val="0"/>
            </a:spcBef>
            <a:spcAft>
              <a:spcPct val="35000"/>
            </a:spcAft>
            <a:buNone/>
          </a:pPr>
          <a:r>
            <a:rPr lang="en-US" sz="2400" kern="1200" dirty="0">
              <a:latin typeface="Segoe UI Light" panose="020B0502040204020203" pitchFamily="34" charset="0"/>
              <a:cs typeface="Segoe UI Light" panose="020B0502040204020203" pitchFamily="34" charset="0"/>
            </a:rPr>
            <a:t>Block the fraudsters</a:t>
          </a:r>
        </a:p>
      </dsp:txBody>
      <dsp:txXfrm>
        <a:off x="5875178" y="2033264"/>
        <a:ext cx="1653838" cy="9616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696F3B-8546-4F9B-A723-C64701B068A5}">
      <dsp:nvSpPr>
        <dsp:cNvPr id="0" name=""/>
        <dsp:cNvSpPr/>
      </dsp:nvSpPr>
      <dsp:spPr>
        <a:xfrm>
          <a:off x="899418" y="693634"/>
          <a:ext cx="847775" cy="847775"/>
        </a:xfrm>
        <a:prstGeom prst="gear9">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t-EE" sz="1100" kern="1200" dirty="0"/>
            <a:t>USER</a:t>
          </a:r>
          <a:endParaRPr lang="en-US" sz="1100" kern="1200" dirty="0"/>
        </a:p>
      </dsp:txBody>
      <dsp:txXfrm>
        <a:off x="1069858" y="892221"/>
        <a:ext cx="506895" cy="435774"/>
      </dsp:txXfrm>
    </dsp:sp>
    <dsp:sp modelId="{264CB448-036F-4968-95B8-501FE755C8A8}">
      <dsp:nvSpPr>
        <dsp:cNvPr id="0" name=""/>
        <dsp:cNvSpPr/>
      </dsp:nvSpPr>
      <dsp:spPr>
        <a:xfrm>
          <a:off x="406167" y="493251"/>
          <a:ext cx="616564" cy="616564"/>
        </a:xfrm>
        <a:prstGeom prst="gear6">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t-EE" sz="1100" kern="1200" dirty="0"/>
            <a:t>IP</a:t>
          </a:r>
          <a:endParaRPr lang="en-US" sz="1100" kern="1200" dirty="0"/>
        </a:p>
      </dsp:txBody>
      <dsp:txXfrm>
        <a:off x="561389" y="649411"/>
        <a:ext cx="306120" cy="304244"/>
      </dsp:txXfrm>
    </dsp:sp>
    <dsp:sp modelId="{09550B9D-16D4-460C-A5B0-5101377ADAA5}">
      <dsp:nvSpPr>
        <dsp:cNvPr id="0" name=""/>
        <dsp:cNvSpPr/>
      </dsp:nvSpPr>
      <dsp:spPr>
        <a:xfrm rot="20700000">
          <a:off x="856894" y="80351"/>
          <a:ext cx="604106" cy="604106"/>
        </a:xfrm>
        <a:prstGeom prst="gear6">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t-EE" sz="1100" kern="1200" dirty="0"/>
            <a:t>PSTN</a:t>
          </a:r>
          <a:endParaRPr lang="en-US" sz="1100" kern="1200" dirty="0"/>
        </a:p>
      </dsp:txBody>
      <dsp:txXfrm rot="-20700000">
        <a:off x="989392" y="212850"/>
        <a:ext cx="339110" cy="339110"/>
      </dsp:txXfrm>
    </dsp:sp>
    <dsp:sp modelId="{F7AB0839-E10D-4560-A7C0-BE4A703B8DE4}">
      <dsp:nvSpPr>
        <dsp:cNvPr id="0" name=""/>
        <dsp:cNvSpPr/>
      </dsp:nvSpPr>
      <dsp:spPr>
        <a:xfrm>
          <a:off x="808722" y="579458"/>
          <a:ext cx="1085152" cy="1085152"/>
        </a:xfrm>
        <a:prstGeom prst="circularArrow">
          <a:avLst>
            <a:gd name="adj1" fmla="val 4687"/>
            <a:gd name="adj2" fmla="val 299029"/>
            <a:gd name="adj3" fmla="val 2377224"/>
            <a:gd name="adj4" fmla="val 16202117"/>
            <a:gd name="adj5" fmla="val 5469"/>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E8FBA677-09B9-41DC-AD82-7FEFF22B6767}">
      <dsp:nvSpPr>
        <dsp:cNvPr id="0" name=""/>
        <dsp:cNvSpPr/>
      </dsp:nvSpPr>
      <dsp:spPr>
        <a:xfrm>
          <a:off x="296974" y="368213"/>
          <a:ext cx="788431" cy="788431"/>
        </a:xfrm>
        <a:prstGeom prst="leftCircularArrow">
          <a:avLst>
            <a:gd name="adj1" fmla="val 6452"/>
            <a:gd name="adj2" fmla="val 429999"/>
            <a:gd name="adj3" fmla="val 10489124"/>
            <a:gd name="adj4" fmla="val 14837806"/>
            <a:gd name="adj5" fmla="val 752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EC0BEFCB-3ECF-4562-843D-54555E767BFD}">
      <dsp:nvSpPr>
        <dsp:cNvPr id="0" name=""/>
        <dsp:cNvSpPr/>
      </dsp:nvSpPr>
      <dsp:spPr>
        <a:xfrm>
          <a:off x="611769" y="-53052"/>
          <a:ext cx="850087" cy="850087"/>
        </a:xfrm>
        <a:prstGeom prst="circularArrow">
          <a:avLst>
            <a:gd name="adj1" fmla="val 5984"/>
            <a:gd name="adj2" fmla="val 394124"/>
            <a:gd name="adj3" fmla="val 13313824"/>
            <a:gd name="adj4" fmla="val 10508221"/>
            <a:gd name="adj5" fmla="val 6981"/>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06FBBC-1FE9-4BF2-9391-D449C8CCFB07}">
      <dsp:nvSpPr>
        <dsp:cNvPr id="0" name=""/>
        <dsp:cNvSpPr/>
      </dsp:nvSpPr>
      <dsp:spPr>
        <a:xfrm rot="5400000">
          <a:off x="5088474" y="-1944102"/>
          <a:ext cx="1150342" cy="5330490"/>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et-EE" sz="1800" kern="1200" dirty="0"/>
            <a:t>Total stats over whole history</a:t>
          </a:r>
          <a:endParaRPr lang="en-US" sz="1800" kern="1200" dirty="0"/>
        </a:p>
        <a:p>
          <a:pPr marL="171450" lvl="1" indent="-171450" algn="l" defTabSz="800100">
            <a:lnSpc>
              <a:spcPct val="90000"/>
            </a:lnSpc>
            <a:spcBef>
              <a:spcPct val="0"/>
            </a:spcBef>
            <a:spcAft>
              <a:spcPct val="15000"/>
            </a:spcAft>
            <a:buChar char="•"/>
          </a:pPr>
          <a:r>
            <a:rPr lang="et-EE" sz="1800" kern="1200" dirty="0"/>
            <a:t>Never expires</a:t>
          </a:r>
          <a:endParaRPr lang="en-US" sz="1800" kern="1200" dirty="0"/>
        </a:p>
        <a:p>
          <a:pPr marL="171450" lvl="1" indent="-171450" algn="l" defTabSz="800100">
            <a:lnSpc>
              <a:spcPct val="90000"/>
            </a:lnSpc>
            <a:spcBef>
              <a:spcPct val="0"/>
            </a:spcBef>
            <a:spcAft>
              <a:spcPct val="15000"/>
            </a:spcAft>
            <a:buChar char="•"/>
          </a:pPr>
          <a:r>
            <a:rPr lang="et-EE" sz="1800" kern="1200" dirty="0"/>
            <a:t>Long-term storage only for non-personalised data</a:t>
          </a:r>
          <a:endParaRPr lang="en-US" sz="1800" kern="1200" dirty="0"/>
        </a:p>
      </dsp:txBody>
      <dsp:txXfrm rot="-5400000">
        <a:off x="2998401" y="202126"/>
        <a:ext cx="5274335" cy="1038032"/>
      </dsp:txXfrm>
    </dsp:sp>
    <dsp:sp modelId="{E17C47F6-FE1D-476B-A2EB-A68A58001A68}">
      <dsp:nvSpPr>
        <dsp:cNvPr id="0" name=""/>
        <dsp:cNvSpPr/>
      </dsp:nvSpPr>
      <dsp:spPr>
        <a:xfrm>
          <a:off x="0" y="2178"/>
          <a:ext cx="2998400" cy="1437927"/>
        </a:xfrm>
        <a:prstGeom prst="roundRect">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et-EE" sz="3000" kern="1200" dirty="0"/>
            <a:t>Whole history</a:t>
          </a:r>
          <a:endParaRPr lang="en-US" sz="3000" kern="1200" dirty="0"/>
        </a:p>
      </dsp:txBody>
      <dsp:txXfrm>
        <a:off x="70194" y="72372"/>
        <a:ext cx="2858012" cy="1297539"/>
      </dsp:txXfrm>
    </dsp:sp>
    <dsp:sp modelId="{55F71D42-E2B2-4FDC-936F-87C6FD9CF434}">
      <dsp:nvSpPr>
        <dsp:cNvPr id="0" name=""/>
        <dsp:cNvSpPr/>
      </dsp:nvSpPr>
      <dsp:spPr>
        <a:xfrm rot="5400000">
          <a:off x="5088474" y="-434278"/>
          <a:ext cx="1150342" cy="5330490"/>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et-EE" sz="1800" kern="1200" dirty="0"/>
            <a:t>Last X days/hours stats in realtime (ie 30 days)</a:t>
          </a:r>
          <a:endParaRPr lang="en-US" sz="1800" kern="1200" dirty="0"/>
        </a:p>
        <a:p>
          <a:pPr marL="171450" lvl="1" indent="-171450" algn="l" defTabSz="800100">
            <a:lnSpc>
              <a:spcPct val="90000"/>
            </a:lnSpc>
            <a:spcBef>
              <a:spcPct val="0"/>
            </a:spcBef>
            <a:spcAft>
              <a:spcPct val="15000"/>
            </a:spcAft>
            <a:buChar char="•"/>
          </a:pPr>
          <a:r>
            <a:rPr lang="et-EE" sz="1800" kern="1200" dirty="0"/>
            <a:t>Expiration (deaggregation) of old events</a:t>
          </a:r>
          <a:endParaRPr lang="en-US" sz="1800" kern="1200" dirty="0"/>
        </a:p>
        <a:p>
          <a:pPr marL="171450" lvl="1" indent="-171450" algn="l" defTabSz="800100">
            <a:lnSpc>
              <a:spcPct val="90000"/>
            </a:lnSpc>
            <a:spcBef>
              <a:spcPct val="0"/>
            </a:spcBef>
            <a:spcAft>
              <a:spcPct val="15000"/>
            </a:spcAft>
            <a:buChar char="•"/>
          </a:pPr>
          <a:r>
            <a:rPr lang="et-EE" sz="1800" kern="1200" dirty="0"/>
            <a:t>Ability to implement velocity checks / data flow rules</a:t>
          </a:r>
          <a:endParaRPr lang="en-US" sz="1800" kern="1200" dirty="0"/>
        </a:p>
      </dsp:txBody>
      <dsp:txXfrm rot="-5400000">
        <a:off x="2998401" y="1711950"/>
        <a:ext cx="5274335" cy="1038032"/>
      </dsp:txXfrm>
    </dsp:sp>
    <dsp:sp modelId="{1B98B661-F1B7-4663-9898-AB43486F7615}">
      <dsp:nvSpPr>
        <dsp:cNvPr id="0" name=""/>
        <dsp:cNvSpPr/>
      </dsp:nvSpPr>
      <dsp:spPr>
        <a:xfrm>
          <a:off x="0" y="1512002"/>
          <a:ext cx="2998400" cy="14379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et-EE" sz="3000" kern="1200" dirty="0"/>
            <a:t>X days back from current moment</a:t>
          </a:r>
          <a:endParaRPr lang="en-US" sz="3000" kern="1200" dirty="0"/>
        </a:p>
      </dsp:txBody>
      <dsp:txXfrm>
        <a:off x="70194" y="1582196"/>
        <a:ext cx="2858012" cy="1297539"/>
      </dsp:txXfrm>
    </dsp:sp>
    <dsp:sp modelId="{BC38618E-4424-4C9D-8F42-08CDC5ABF483}">
      <dsp:nvSpPr>
        <dsp:cNvPr id="0" name=""/>
        <dsp:cNvSpPr/>
      </dsp:nvSpPr>
      <dsp:spPr>
        <a:xfrm rot="5400000">
          <a:off x="5088474" y="1075545"/>
          <a:ext cx="1150342" cy="5330490"/>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et-EE" sz="1800" kern="1200" dirty="0"/>
            <a:t>Hourly/daily statistics</a:t>
          </a:r>
          <a:endParaRPr lang="en-US" sz="1800" kern="1200" dirty="0"/>
        </a:p>
        <a:p>
          <a:pPr marL="171450" lvl="1" indent="-171450" algn="l" defTabSz="800100">
            <a:lnSpc>
              <a:spcPct val="90000"/>
            </a:lnSpc>
            <a:spcBef>
              <a:spcPct val="0"/>
            </a:spcBef>
            <a:spcAft>
              <a:spcPct val="15000"/>
            </a:spcAft>
            <a:buChar char="•"/>
          </a:pPr>
          <a:r>
            <a:rPr lang="et-EE" sz="1800" kern="1200" dirty="0"/>
            <a:t>Destruction of old data</a:t>
          </a:r>
          <a:endParaRPr lang="en-US" sz="1800" kern="1200" dirty="0"/>
        </a:p>
        <a:p>
          <a:pPr marL="171450" lvl="1" indent="-171450" algn="l" defTabSz="800100">
            <a:lnSpc>
              <a:spcPct val="90000"/>
            </a:lnSpc>
            <a:spcBef>
              <a:spcPct val="0"/>
            </a:spcBef>
            <a:spcAft>
              <a:spcPct val="15000"/>
            </a:spcAft>
            <a:buChar char="•"/>
          </a:pPr>
          <a:r>
            <a:rPr lang="et-EE" sz="1800" kern="1200" dirty="0"/>
            <a:t>Ability to monitor data trends</a:t>
          </a:r>
          <a:endParaRPr lang="en-US" sz="1800" kern="1200" dirty="0"/>
        </a:p>
      </dsp:txBody>
      <dsp:txXfrm rot="-5400000">
        <a:off x="2998401" y="3221774"/>
        <a:ext cx="5274335" cy="1038032"/>
      </dsp:txXfrm>
    </dsp:sp>
    <dsp:sp modelId="{8B373082-733B-4B04-9A5F-7D735E6C666E}">
      <dsp:nvSpPr>
        <dsp:cNvPr id="0" name=""/>
        <dsp:cNvSpPr/>
      </dsp:nvSpPr>
      <dsp:spPr>
        <a:xfrm>
          <a:off x="0" y="3021826"/>
          <a:ext cx="2998400" cy="1437927"/>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et-EE" sz="3000" kern="1200" dirty="0"/>
            <a:t>Time series</a:t>
          </a:r>
          <a:endParaRPr lang="en-US" sz="3000" kern="1200" dirty="0"/>
        </a:p>
      </dsp:txBody>
      <dsp:txXfrm>
        <a:off x="70194" y="3092020"/>
        <a:ext cx="2858012" cy="129753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6BF918-7D75-4DD8-9808-B1A7DAF4A45C}">
      <dsp:nvSpPr>
        <dsp:cNvPr id="0" name=""/>
        <dsp:cNvSpPr/>
      </dsp:nvSpPr>
      <dsp:spPr>
        <a:xfrm>
          <a:off x="0" y="0"/>
          <a:ext cx="3301307" cy="718496"/>
        </a:xfrm>
        <a:prstGeom prst="roundRect">
          <a:avLst>
            <a:gd name="adj" fmla="val 1000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t-EE" sz="2900" kern="1200" dirty="0"/>
            <a:t>Table 1</a:t>
          </a:r>
          <a:endParaRPr lang="en-US" sz="2900" kern="1200" dirty="0"/>
        </a:p>
      </dsp:txBody>
      <dsp:txXfrm>
        <a:off x="21044" y="21044"/>
        <a:ext cx="2525994" cy="676408"/>
      </dsp:txXfrm>
    </dsp:sp>
    <dsp:sp modelId="{48A9D436-EF8D-43A2-B025-CD3D07815691}">
      <dsp:nvSpPr>
        <dsp:cNvPr id="0" name=""/>
        <dsp:cNvSpPr/>
      </dsp:nvSpPr>
      <dsp:spPr>
        <a:xfrm>
          <a:off x="291291" y="838245"/>
          <a:ext cx="3301307" cy="718496"/>
        </a:xfrm>
        <a:prstGeom prst="roundRect">
          <a:avLst>
            <a:gd name="adj" fmla="val 1000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t-EE" sz="2900" kern="1200" dirty="0"/>
            <a:t>Table 2</a:t>
          </a:r>
          <a:endParaRPr lang="en-US" sz="2900" kern="1200" dirty="0"/>
        </a:p>
      </dsp:txBody>
      <dsp:txXfrm>
        <a:off x="312335" y="859289"/>
        <a:ext cx="2500905" cy="676408"/>
      </dsp:txXfrm>
    </dsp:sp>
    <dsp:sp modelId="{1A068BA0-CB69-451F-9D4B-886ECD615591}">
      <dsp:nvSpPr>
        <dsp:cNvPr id="0" name=""/>
        <dsp:cNvSpPr/>
      </dsp:nvSpPr>
      <dsp:spPr>
        <a:xfrm>
          <a:off x="582583" y="1676490"/>
          <a:ext cx="3301307" cy="718496"/>
        </a:xfrm>
        <a:prstGeom prst="roundRect">
          <a:avLst>
            <a:gd name="adj" fmla="val 10000"/>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t-EE" sz="2900" kern="1200" dirty="0"/>
            <a:t>De-normalised</a:t>
          </a:r>
          <a:endParaRPr lang="en-US" sz="2900" kern="1200" dirty="0"/>
        </a:p>
      </dsp:txBody>
      <dsp:txXfrm>
        <a:off x="603627" y="1697534"/>
        <a:ext cx="2500905" cy="676408"/>
      </dsp:txXfrm>
    </dsp:sp>
    <dsp:sp modelId="{0FF321D4-5F38-45F6-89F4-A481BC152549}">
      <dsp:nvSpPr>
        <dsp:cNvPr id="0" name=""/>
        <dsp:cNvSpPr/>
      </dsp:nvSpPr>
      <dsp:spPr>
        <a:xfrm>
          <a:off x="2834284" y="544859"/>
          <a:ext cx="467022" cy="467022"/>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2939364" y="544859"/>
        <a:ext cx="256862" cy="351434"/>
      </dsp:txXfrm>
    </dsp:sp>
    <dsp:sp modelId="{89973738-1D13-47E8-A9B8-F0A4FF9D0D74}">
      <dsp:nvSpPr>
        <dsp:cNvPr id="0" name=""/>
        <dsp:cNvSpPr/>
      </dsp:nvSpPr>
      <dsp:spPr>
        <a:xfrm>
          <a:off x="3125576" y="1378315"/>
          <a:ext cx="467022" cy="467022"/>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3230656" y="1378315"/>
        <a:ext cx="256862" cy="35143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696F3B-8546-4F9B-A723-C64701B068A5}">
      <dsp:nvSpPr>
        <dsp:cNvPr id="0" name=""/>
        <dsp:cNvSpPr/>
      </dsp:nvSpPr>
      <dsp:spPr>
        <a:xfrm>
          <a:off x="899418" y="693634"/>
          <a:ext cx="847775" cy="847775"/>
        </a:xfrm>
        <a:prstGeom prst="gear9">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t-EE" sz="1100" kern="1200" dirty="0"/>
            <a:t>USER</a:t>
          </a:r>
          <a:endParaRPr lang="en-US" sz="1100" kern="1200" dirty="0"/>
        </a:p>
      </dsp:txBody>
      <dsp:txXfrm>
        <a:off x="1069858" y="892221"/>
        <a:ext cx="506895" cy="435774"/>
      </dsp:txXfrm>
    </dsp:sp>
    <dsp:sp modelId="{264CB448-036F-4968-95B8-501FE755C8A8}">
      <dsp:nvSpPr>
        <dsp:cNvPr id="0" name=""/>
        <dsp:cNvSpPr/>
      </dsp:nvSpPr>
      <dsp:spPr>
        <a:xfrm>
          <a:off x="406167" y="493251"/>
          <a:ext cx="616564" cy="616564"/>
        </a:xfrm>
        <a:prstGeom prst="gear6">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t-EE" sz="1100" kern="1200" dirty="0"/>
            <a:t>IP</a:t>
          </a:r>
          <a:endParaRPr lang="en-US" sz="1100" kern="1200" dirty="0"/>
        </a:p>
      </dsp:txBody>
      <dsp:txXfrm>
        <a:off x="561389" y="649411"/>
        <a:ext cx="306120" cy="304244"/>
      </dsp:txXfrm>
    </dsp:sp>
    <dsp:sp modelId="{09550B9D-16D4-460C-A5B0-5101377ADAA5}">
      <dsp:nvSpPr>
        <dsp:cNvPr id="0" name=""/>
        <dsp:cNvSpPr/>
      </dsp:nvSpPr>
      <dsp:spPr>
        <a:xfrm rot="20700000">
          <a:off x="856894" y="80351"/>
          <a:ext cx="604106" cy="604106"/>
        </a:xfrm>
        <a:prstGeom prst="gear6">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t-EE" sz="1100" kern="1200" dirty="0"/>
            <a:t>PSTN</a:t>
          </a:r>
          <a:endParaRPr lang="en-US" sz="1100" kern="1200" dirty="0"/>
        </a:p>
      </dsp:txBody>
      <dsp:txXfrm rot="-20700000">
        <a:off x="989392" y="212850"/>
        <a:ext cx="339110" cy="339110"/>
      </dsp:txXfrm>
    </dsp:sp>
    <dsp:sp modelId="{F7AB0839-E10D-4560-A7C0-BE4A703B8DE4}">
      <dsp:nvSpPr>
        <dsp:cNvPr id="0" name=""/>
        <dsp:cNvSpPr/>
      </dsp:nvSpPr>
      <dsp:spPr>
        <a:xfrm>
          <a:off x="808722" y="579458"/>
          <a:ext cx="1085152" cy="1085152"/>
        </a:xfrm>
        <a:prstGeom prst="circularArrow">
          <a:avLst>
            <a:gd name="adj1" fmla="val 4687"/>
            <a:gd name="adj2" fmla="val 299029"/>
            <a:gd name="adj3" fmla="val 2377224"/>
            <a:gd name="adj4" fmla="val 16202117"/>
            <a:gd name="adj5" fmla="val 5469"/>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E8FBA677-09B9-41DC-AD82-7FEFF22B6767}">
      <dsp:nvSpPr>
        <dsp:cNvPr id="0" name=""/>
        <dsp:cNvSpPr/>
      </dsp:nvSpPr>
      <dsp:spPr>
        <a:xfrm>
          <a:off x="296974" y="368213"/>
          <a:ext cx="788431" cy="788431"/>
        </a:xfrm>
        <a:prstGeom prst="leftCircularArrow">
          <a:avLst>
            <a:gd name="adj1" fmla="val 6452"/>
            <a:gd name="adj2" fmla="val 429999"/>
            <a:gd name="adj3" fmla="val 10489124"/>
            <a:gd name="adj4" fmla="val 14837806"/>
            <a:gd name="adj5" fmla="val 752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EC0BEFCB-3ECF-4562-843D-54555E767BFD}">
      <dsp:nvSpPr>
        <dsp:cNvPr id="0" name=""/>
        <dsp:cNvSpPr/>
      </dsp:nvSpPr>
      <dsp:spPr>
        <a:xfrm>
          <a:off x="611769" y="-53052"/>
          <a:ext cx="850087" cy="850087"/>
        </a:xfrm>
        <a:prstGeom prst="circularArrow">
          <a:avLst>
            <a:gd name="adj1" fmla="val 5984"/>
            <a:gd name="adj2" fmla="val 394124"/>
            <a:gd name="adj3" fmla="val 13313824"/>
            <a:gd name="adj4" fmla="val 10508221"/>
            <a:gd name="adj5" fmla="val 6981"/>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AEB63E-4826-4A88-8A3A-712B61C3660C}" type="datetimeFigureOut">
              <a:rPr lang="en-GB" smtClean="0"/>
              <a:t>26/10/2016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8BC9E2-82ED-4A46-8255-8C57D34312B5}" type="slidenum">
              <a:rPr lang="en-GB" smtClean="0"/>
              <a:t>‹#›</a:t>
            </a:fld>
            <a:endParaRPr lang="en-GB"/>
          </a:p>
        </p:txBody>
      </p:sp>
    </p:spTree>
    <p:extLst>
      <p:ext uri="{BB962C8B-B14F-4D97-AF65-F5344CB8AC3E}">
        <p14:creationId xmlns:p14="http://schemas.microsoft.com/office/powerpoint/2010/main" val="32641210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Päise kohatäide 3"/>
          <p:cNvSpPr>
            <a:spLocks noGrp="1"/>
          </p:cNvSpPr>
          <p:nvPr>
            <p:ph type="hdr" sz="quarter" idx="10"/>
          </p:nvPr>
        </p:nvSpPr>
        <p:spPr/>
        <p:txBody>
          <a:bodyPr/>
          <a:lstStyle/>
          <a:p>
            <a:pPr marL="0" marR="0" lvl="0" indent="0" algn="l" defTabSz="932742"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
        <p:nvSpPr>
          <p:cNvPr id="5" name="Jaluse kohatäide 4"/>
          <p:cNvSpPr>
            <a:spLocks noGrp="1"/>
          </p:cNvSpPr>
          <p:nvPr>
            <p:ph type="ftr" sz="quarter" idx="11"/>
          </p:nvPr>
        </p:nvSpPr>
        <p:spPr/>
        <p:txBody>
          <a:bodyPr/>
          <a:lstStyle/>
          <a:p>
            <a:pPr marL="571500" marR="0" lvl="0" indent="0" algn="l" defTabSz="914099" rtl="0" eaLnBrk="0" fontAlgn="auto" latinLnBrk="0" hangingPunct="0">
              <a:lnSpc>
                <a:spcPct val="100000"/>
              </a:lnSpc>
              <a:spcBef>
                <a:spcPts val="0"/>
              </a:spcBef>
              <a:spcAft>
                <a:spcPts val="0"/>
              </a:spcAft>
              <a:buClrTx/>
              <a:buSzTx/>
              <a:buFontTx/>
              <a:buNone/>
              <a:tabLst/>
              <a:defRPr/>
            </a:pPr>
            <a:r>
              <a:rPr kumimoji="0" lang="en-US" sz="400" b="0" i="0" u="none" strike="noStrike" kern="1200" cap="none" spc="0" normalizeH="0" baseline="0" noProof="0" dirty="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marL="571500" marR="0" lvl="0" indent="0" algn="l" defTabSz="914099" rtl="0" eaLnBrk="0" fontAlgn="auto" latinLnBrk="0" hangingPunct="0">
              <a:lnSpc>
                <a:spcPct val="100000"/>
              </a:lnSpc>
              <a:spcBef>
                <a:spcPts val="0"/>
              </a:spcBef>
              <a:spcAft>
                <a:spcPts val="0"/>
              </a:spcAft>
              <a:buClrTx/>
              <a:buSzTx/>
              <a:buFontTx/>
              <a:buNone/>
              <a:tabLst/>
              <a:defRPr/>
            </a:pPr>
            <a:r>
              <a:rPr kumimoji="0" lang="en-US" sz="400" b="0" i="0" u="none" strike="noStrike" kern="1200" cap="none" spc="0" normalizeH="0" baseline="0" noProof="0" dirty="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6" name="Kuupäeva kohatäide 5"/>
          <p:cNvSpPr>
            <a:spLocks noGrp="1"/>
          </p:cNvSpPr>
          <p:nvPr>
            <p:ph type="dt" idx="12"/>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D51B1278-D92B-4AF3-A9C1-71DD298190CE}" type="datetimeFigureOut">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32742" rtl="0" eaLnBrk="1" fontAlgn="auto" latinLnBrk="0" hangingPunct="1">
                <a:lnSpc>
                  <a:spcPct val="100000"/>
                </a:lnSpc>
                <a:spcBef>
                  <a:spcPts val="0"/>
                </a:spcBef>
                <a:spcAft>
                  <a:spcPts val="0"/>
                </a:spcAft>
                <a:buClrTx/>
                <a:buSzTx/>
                <a:buFontTx/>
                <a:buNone/>
                <a:tabLst/>
                <a:defRPr/>
              </a:pPr>
              <a:t>10/26/2016</a:t>
            </a:fld>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
        <p:nvSpPr>
          <p:cNvPr id="7" name="Slaidinumbri kohatäide 6"/>
          <p:cNvSpPr>
            <a:spLocks noGrp="1"/>
          </p:cNvSpPr>
          <p:nvPr>
            <p:ph type="sldNum" sz="quarter" idx="13"/>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32742"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Tree>
    <p:extLst>
      <p:ext uri="{BB962C8B-B14F-4D97-AF65-F5344CB8AC3E}">
        <p14:creationId xmlns:p14="http://schemas.microsoft.com/office/powerpoint/2010/main" val="532471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Fraudsters are working fast, we have to be faster.</a:t>
            </a:r>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10</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03003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Fraudsters are working fast, we have to be faster.</a:t>
            </a:r>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11</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5122511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Fraudsters are working fast, we have to be faster.</a:t>
            </a:r>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12</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867732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Fraudsters are working fast, we have to be faster.</a:t>
            </a:r>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13</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6975314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Fraudsters are working fast, we have to be faster.</a:t>
            </a:r>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14</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6081368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Fraudsters are working fast, we have to be faster.</a:t>
            </a:r>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15</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0842442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Fraudsters are working fast, we have to be faster.</a:t>
            </a:r>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16</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8010442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Fraudsters are working fast, we have to be faster.</a:t>
            </a:r>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17</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2572538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Fraudsters are working fast, we have to be faster.</a:t>
            </a:r>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18</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0479292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Fraudsters are working fast, we have to be faster.</a:t>
            </a:r>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19</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9881727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6982375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Fraudsters are working fast, we have to be faster.</a:t>
            </a:r>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20</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3135934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21</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6585343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22</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0108691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23</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9292635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24</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1576179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Päise kohatäide 3"/>
          <p:cNvSpPr>
            <a:spLocks noGrp="1"/>
          </p:cNvSpPr>
          <p:nvPr>
            <p:ph type="hdr" sz="quarter" idx="10"/>
          </p:nvPr>
        </p:nvSpPr>
        <p:spPr/>
        <p:txBody>
          <a:bodyPr/>
          <a:lstStyle/>
          <a:p>
            <a:pPr marL="0" marR="0" lvl="0" indent="0" algn="l" defTabSz="932742"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
        <p:nvSpPr>
          <p:cNvPr id="5" name="Jaluse kohatäide 4"/>
          <p:cNvSpPr>
            <a:spLocks noGrp="1"/>
          </p:cNvSpPr>
          <p:nvPr>
            <p:ph type="ftr" sz="quarter" idx="11"/>
          </p:nvPr>
        </p:nvSpPr>
        <p:spPr/>
        <p:txBody>
          <a:bodyPr/>
          <a:lstStyle/>
          <a:p>
            <a:pPr marL="571500" marR="0" lvl="0" indent="0" algn="l" defTabSz="914099" rtl="0" eaLnBrk="0" fontAlgn="auto" latinLnBrk="0" hangingPunct="0">
              <a:lnSpc>
                <a:spcPct val="100000"/>
              </a:lnSpc>
              <a:spcBef>
                <a:spcPts val="0"/>
              </a:spcBef>
              <a:spcAft>
                <a:spcPts val="0"/>
              </a:spcAft>
              <a:buClrTx/>
              <a:buSzTx/>
              <a:buFontTx/>
              <a:buNone/>
              <a:tabLst/>
              <a:defRPr/>
            </a:pPr>
            <a:r>
              <a:rPr kumimoji="0" lang="en-US" sz="400" b="0" i="0" u="none" strike="noStrike" kern="1200" cap="none" spc="0" normalizeH="0" baseline="0" noProof="0" dirty="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marL="571500" marR="0" lvl="0" indent="0" algn="l" defTabSz="914099" rtl="0" eaLnBrk="0" fontAlgn="auto" latinLnBrk="0" hangingPunct="0">
              <a:lnSpc>
                <a:spcPct val="100000"/>
              </a:lnSpc>
              <a:spcBef>
                <a:spcPts val="0"/>
              </a:spcBef>
              <a:spcAft>
                <a:spcPts val="0"/>
              </a:spcAft>
              <a:buClrTx/>
              <a:buSzTx/>
              <a:buFontTx/>
              <a:buNone/>
              <a:tabLst/>
              <a:defRPr/>
            </a:pPr>
            <a:r>
              <a:rPr kumimoji="0" lang="en-US" sz="400" b="0" i="0" u="none" strike="noStrike" kern="1200" cap="none" spc="0" normalizeH="0" baseline="0" noProof="0" dirty="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6" name="Kuupäeva kohatäide 5"/>
          <p:cNvSpPr>
            <a:spLocks noGrp="1"/>
          </p:cNvSpPr>
          <p:nvPr>
            <p:ph type="dt" idx="12"/>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D51B1278-D92B-4AF3-A9C1-71DD298190CE}" type="datetimeFigureOut">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32742" rtl="0" eaLnBrk="1" fontAlgn="auto" latinLnBrk="0" hangingPunct="1">
                <a:lnSpc>
                  <a:spcPct val="100000"/>
                </a:lnSpc>
                <a:spcBef>
                  <a:spcPts val="0"/>
                </a:spcBef>
                <a:spcAft>
                  <a:spcPts val="0"/>
                </a:spcAft>
                <a:buClrTx/>
                <a:buSzTx/>
                <a:buFontTx/>
                <a:buNone/>
                <a:tabLst/>
                <a:defRPr/>
              </a:pPr>
              <a:t>10/26/2016</a:t>
            </a:fld>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
        <p:nvSpPr>
          <p:cNvPr id="7" name="Slaidinumbri kohatäide 6"/>
          <p:cNvSpPr>
            <a:spLocks noGrp="1"/>
          </p:cNvSpPr>
          <p:nvPr>
            <p:ph type="sldNum" sz="quarter" idx="13"/>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32742"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Tree>
    <p:extLst>
      <p:ext uri="{BB962C8B-B14F-4D97-AF65-F5344CB8AC3E}">
        <p14:creationId xmlns:p14="http://schemas.microsoft.com/office/powerpoint/2010/main" val="40996178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Fraudsters are working fast, we have to be faster.</a:t>
            </a:r>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768370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Fraudsters are working fast, we have to be faster.</a:t>
            </a:r>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4</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6073575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Key data points which are analyzed on the first place. Data in real time. Orders, calls, SMS are visible thanks to Engineering team work.</a:t>
            </a:r>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5</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9207144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Fraudsters are working fast, we have to be faster.</a:t>
            </a:r>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6</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1975756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7</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8131806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Fraudsters are working fast, we have to be faster.</a:t>
            </a:r>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8</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599584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Fraudsters are working fast, we have to be faster.</a:t>
            </a:r>
            <a:endParaRPr lang="en-GB" sz="105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F90557D-0CBE-4A1B-99FD-1A2DB863C88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9</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8996232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766D5BA-F620-4AA4-94F7-9718EDD962B7}" type="datetime1">
              <a:rPr lang="en-GB" smtClean="0"/>
              <a:t>01/11/2016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E9E9E8-DCE9-410E-9293-B2FF95619D06}" type="slidenum">
              <a:rPr lang="en-GB" smtClean="0"/>
              <a:t>‹#›</a:t>
            </a:fld>
            <a:endParaRPr lang="en-GB"/>
          </a:p>
        </p:txBody>
      </p:sp>
    </p:spTree>
    <p:extLst>
      <p:ext uri="{BB962C8B-B14F-4D97-AF65-F5344CB8AC3E}">
        <p14:creationId xmlns:p14="http://schemas.microsoft.com/office/powerpoint/2010/main" val="761801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E6F36F3-AA38-4154-AD08-70C6A7571414}" type="datetime1">
              <a:rPr lang="en-GB" smtClean="0"/>
              <a:t>01/11/2016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E9E9E8-DCE9-410E-9293-B2FF95619D06}" type="slidenum">
              <a:rPr lang="en-GB" smtClean="0"/>
              <a:t>‹#›</a:t>
            </a:fld>
            <a:endParaRPr lang="en-GB"/>
          </a:p>
        </p:txBody>
      </p:sp>
    </p:spTree>
    <p:extLst>
      <p:ext uri="{BB962C8B-B14F-4D97-AF65-F5344CB8AC3E}">
        <p14:creationId xmlns:p14="http://schemas.microsoft.com/office/powerpoint/2010/main" val="4098092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F027DB8-D9CD-4B17-A998-EC706EA0B95C}" type="datetime1">
              <a:rPr lang="en-GB" smtClean="0"/>
              <a:t>01/11/2016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E9E9E8-DCE9-410E-9293-B2FF95619D06}" type="slidenum">
              <a:rPr lang="en-GB" smtClean="0"/>
              <a:t>‹#›</a:t>
            </a:fld>
            <a:endParaRPr lang="en-GB"/>
          </a:p>
        </p:txBody>
      </p:sp>
    </p:spTree>
    <p:extLst>
      <p:ext uri="{BB962C8B-B14F-4D97-AF65-F5344CB8AC3E}">
        <p14:creationId xmlns:p14="http://schemas.microsoft.com/office/powerpoint/2010/main" val="7716776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Slide 1">
    <p:bg>
      <p:bgRef idx="1001">
        <a:schemeClr val="bg2"/>
      </p:bgRef>
    </p:bg>
    <p:spTree>
      <p:nvGrpSpPr>
        <p:cNvPr id="1" name=""/>
        <p:cNvGrpSpPr/>
        <p:nvPr/>
      </p:nvGrpSpPr>
      <p:grpSpPr>
        <a:xfrm>
          <a:off x="0" y="0"/>
          <a:ext cx="0" cy="0"/>
          <a:chOff x="0" y="0"/>
          <a:chExt cx="0" cy="0"/>
        </a:xfrm>
      </p:grpSpPr>
      <p:sp>
        <p:nvSpPr>
          <p:cNvPr id="5" name="Text Placeholder 4"/>
          <p:cNvSpPr>
            <a:spLocks noGrp="1"/>
          </p:cNvSpPr>
          <p:nvPr>
            <p:ph type="body" sz="quarter" idx="12" hasCustomPrompt="1"/>
          </p:nvPr>
        </p:nvSpPr>
        <p:spPr>
          <a:xfrm>
            <a:off x="358516" y="3877271"/>
            <a:ext cx="9562678" cy="1794661"/>
          </a:xfrm>
          <a:noFill/>
        </p:spPr>
        <p:txBody>
          <a:bodyPr lIns="146304" tIns="109728" rIns="146304" bIns="109728">
            <a:noAutofit/>
          </a:bodyPr>
          <a:lstStyle>
            <a:lvl1pPr marL="0" indent="0">
              <a:spcBef>
                <a:spcPts val="0"/>
              </a:spcBef>
              <a:buNone/>
              <a:defRPr sz="3530" spc="0" baseline="0">
                <a:gradFill>
                  <a:gsLst>
                    <a:gs pos="0">
                      <a:schemeClr val="tx1"/>
                    </a:gs>
                    <a:gs pos="100000">
                      <a:schemeClr val="tx1"/>
                    </a:gs>
                  </a:gsLst>
                  <a:lin ang="5400000" scaled="0"/>
                </a:gradFill>
                <a:latin typeface="+mj-lt"/>
              </a:defRPr>
            </a:lvl1pPr>
          </a:lstStyle>
          <a:p>
            <a:pPr lvl="0"/>
            <a:r>
              <a:rPr lang="en-US" dirty="0"/>
              <a:t>Speaker Name</a:t>
            </a:r>
          </a:p>
        </p:txBody>
      </p:sp>
      <p:sp>
        <p:nvSpPr>
          <p:cNvPr id="9" name="Title 1"/>
          <p:cNvSpPr>
            <a:spLocks noGrp="1"/>
          </p:cNvSpPr>
          <p:nvPr>
            <p:ph type="title" hasCustomPrompt="1"/>
          </p:nvPr>
        </p:nvSpPr>
        <p:spPr>
          <a:xfrm>
            <a:off x="358455" y="2075840"/>
            <a:ext cx="9562678" cy="1793104"/>
          </a:xfrm>
          <a:noFill/>
        </p:spPr>
        <p:txBody>
          <a:bodyPr lIns="146304" tIns="91440" rIns="146304" bIns="91440" anchor="t" anchorCtr="0"/>
          <a:lstStyle>
            <a:lvl1pPr>
              <a:defRPr sz="5883" spc="-98" baseline="0">
                <a:gradFill>
                  <a:gsLst>
                    <a:gs pos="3333">
                      <a:schemeClr val="tx2"/>
                    </a:gs>
                    <a:gs pos="39000">
                      <a:schemeClr val="tx2"/>
                    </a:gs>
                  </a:gsLst>
                  <a:lin ang="5400000" scaled="0"/>
                </a:gradFill>
              </a:defRPr>
            </a:lvl1pPr>
          </a:lstStyle>
          <a:p>
            <a:r>
              <a:rPr lang="en-US" dirty="0"/>
              <a:t>Presentation title</a:t>
            </a:r>
          </a:p>
        </p:txBody>
      </p:sp>
      <p:sp>
        <p:nvSpPr>
          <p:cNvPr id="6" name="Freeform 13"/>
          <p:cNvSpPr>
            <a:spLocks noEditPoints="1"/>
          </p:cNvSpPr>
          <p:nvPr/>
        </p:nvSpPr>
        <p:spPr bwMode="auto">
          <a:xfrm>
            <a:off x="440715" y="470411"/>
            <a:ext cx="1217654" cy="535801"/>
          </a:xfrm>
          <a:custGeom>
            <a:avLst/>
            <a:gdLst>
              <a:gd name="T0" fmla="*/ 224 w 272"/>
              <a:gd name="T1" fmla="*/ 98 h 119"/>
              <a:gd name="T2" fmla="*/ 177 w 272"/>
              <a:gd name="T3" fmla="*/ 99 h 119"/>
              <a:gd name="T4" fmla="*/ 118 w 272"/>
              <a:gd name="T5" fmla="*/ 119 h 119"/>
              <a:gd name="T6" fmla="*/ 70 w 272"/>
              <a:gd name="T7" fmla="*/ 91 h 119"/>
              <a:gd name="T8" fmla="*/ 7 w 272"/>
              <a:gd name="T9" fmla="*/ 55 h 119"/>
              <a:gd name="T10" fmla="*/ 30 w 272"/>
              <a:gd name="T11" fmla="*/ 22 h 119"/>
              <a:gd name="T12" fmla="*/ 53 w 272"/>
              <a:gd name="T13" fmla="*/ 18 h 119"/>
              <a:gd name="T14" fmla="*/ 104 w 272"/>
              <a:gd name="T15" fmla="*/ 14 h 119"/>
              <a:gd name="T16" fmla="*/ 182 w 272"/>
              <a:gd name="T17" fmla="*/ 25 h 119"/>
              <a:gd name="T18" fmla="*/ 224 w 272"/>
              <a:gd name="T19" fmla="*/ 20 h 119"/>
              <a:gd name="T20" fmla="*/ 272 w 272"/>
              <a:gd name="T21" fmla="*/ 37 h 119"/>
              <a:gd name="T22" fmla="*/ 250 w 272"/>
              <a:gd name="T23" fmla="*/ 34 h 119"/>
              <a:gd name="T24" fmla="*/ 252 w 272"/>
              <a:gd name="T25" fmla="*/ 34 h 119"/>
              <a:gd name="T26" fmla="*/ 247 w 272"/>
              <a:gd name="T27" fmla="*/ 32 h 119"/>
              <a:gd name="T28" fmla="*/ 258 w 272"/>
              <a:gd name="T29" fmla="*/ 41 h 119"/>
              <a:gd name="T30" fmla="*/ 261 w 272"/>
              <a:gd name="T31" fmla="*/ 41 h 119"/>
              <a:gd name="T32" fmla="*/ 265 w 272"/>
              <a:gd name="T33" fmla="*/ 41 h 119"/>
              <a:gd name="T34" fmla="*/ 261 w 272"/>
              <a:gd name="T35" fmla="*/ 39 h 119"/>
              <a:gd name="T36" fmla="*/ 256 w 272"/>
              <a:gd name="T37" fmla="*/ 41 h 119"/>
              <a:gd name="T38" fmla="*/ 226 w 272"/>
              <a:gd name="T39" fmla="*/ 74 h 119"/>
              <a:gd name="T40" fmla="*/ 226 w 272"/>
              <a:gd name="T41" fmla="*/ 85 h 119"/>
              <a:gd name="T42" fmla="*/ 164 w 272"/>
              <a:gd name="T43" fmla="*/ 78 h 119"/>
              <a:gd name="T44" fmla="*/ 157 w 272"/>
              <a:gd name="T45" fmla="*/ 104 h 119"/>
              <a:gd name="T46" fmla="*/ 134 w 272"/>
              <a:gd name="T47" fmla="*/ 89 h 119"/>
              <a:gd name="T48" fmla="*/ 115 w 272"/>
              <a:gd name="T49" fmla="*/ 91 h 119"/>
              <a:gd name="T50" fmla="*/ 107 w 272"/>
              <a:gd name="T51" fmla="*/ 45 h 119"/>
              <a:gd name="T52" fmla="*/ 94 w 272"/>
              <a:gd name="T53" fmla="*/ 53 h 119"/>
              <a:gd name="T54" fmla="*/ 104 w 272"/>
              <a:gd name="T55" fmla="*/ 85 h 119"/>
              <a:gd name="T56" fmla="*/ 79 w 272"/>
              <a:gd name="T57" fmla="*/ 67 h 119"/>
              <a:gd name="T58" fmla="*/ 65 w 272"/>
              <a:gd name="T59" fmla="*/ 78 h 119"/>
              <a:gd name="T60" fmla="*/ 20 w 272"/>
              <a:gd name="T61" fmla="*/ 72 h 119"/>
              <a:gd name="T62" fmla="*/ 51 w 272"/>
              <a:gd name="T63" fmla="*/ 70 h 119"/>
              <a:gd name="T64" fmla="*/ 20 w 272"/>
              <a:gd name="T65" fmla="*/ 47 h 119"/>
              <a:gd name="T66" fmla="*/ 57 w 272"/>
              <a:gd name="T67" fmla="*/ 48 h 119"/>
              <a:gd name="T68" fmla="*/ 42 w 272"/>
              <a:gd name="T69" fmla="*/ 51 h 119"/>
              <a:gd name="T70" fmla="*/ 65 w 272"/>
              <a:gd name="T71" fmla="*/ 19 h 119"/>
              <a:gd name="T72" fmla="*/ 79 w 272"/>
              <a:gd name="T73" fmla="*/ 52 h 119"/>
              <a:gd name="T74" fmla="*/ 106 w 272"/>
              <a:gd name="T75" fmla="*/ 35 h 119"/>
              <a:gd name="T76" fmla="*/ 129 w 272"/>
              <a:gd name="T77" fmla="*/ 70 h 119"/>
              <a:gd name="T78" fmla="*/ 144 w 272"/>
              <a:gd name="T79" fmla="*/ 31 h 119"/>
              <a:gd name="T80" fmla="*/ 163 w 272"/>
              <a:gd name="T81" fmla="*/ 38 h 119"/>
              <a:gd name="T82" fmla="*/ 178 w 272"/>
              <a:gd name="T83" fmla="*/ 31 h 119"/>
              <a:gd name="T84" fmla="*/ 251 w 272"/>
              <a:gd name="T85" fmla="*/ 55 h 119"/>
              <a:gd name="T86" fmla="*/ 175 w 272"/>
              <a:gd name="T87" fmla="*/ 42 h 119"/>
              <a:gd name="T88" fmla="*/ 186 w 272"/>
              <a:gd name="T89" fmla="*/ 58 h 119"/>
              <a:gd name="T90" fmla="*/ 213 w 272"/>
              <a:gd name="T91" fmla="*/ 53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72" h="119">
                <a:moveTo>
                  <a:pt x="262" y="51"/>
                </a:moveTo>
                <a:cubicBezTo>
                  <a:pt x="263" y="54"/>
                  <a:pt x="263" y="56"/>
                  <a:pt x="263" y="59"/>
                </a:cubicBezTo>
                <a:cubicBezTo>
                  <a:pt x="263" y="81"/>
                  <a:pt x="245" y="98"/>
                  <a:pt x="224" y="98"/>
                </a:cubicBezTo>
                <a:cubicBezTo>
                  <a:pt x="216" y="98"/>
                  <a:pt x="208" y="96"/>
                  <a:pt x="202" y="91"/>
                </a:cubicBezTo>
                <a:cubicBezTo>
                  <a:pt x="196" y="96"/>
                  <a:pt x="189" y="99"/>
                  <a:pt x="181" y="99"/>
                </a:cubicBezTo>
                <a:cubicBezTo>
                  <a:pt x="180" y="99"/>
                  <a:pt x="178" y="99"/>
                  <a:pt x="177" y="99"/>
                </a:cubicBezTo>
                <a:cubicBezTo>
                  <a:pt x="175" y="108"/>
                  <a:pt x="167" y="115"/>
                  <a:pt x="157" y="115"/>
                </a:cubicBezTo>
                <a:cubicBezTo>
                  <a:pt x="149" y="115"/>
                  <a:pt x="143" y="111"/>
                  <a:pt x="139" y="104"/>
                </a:cubicBezTo>
                <a:cubicBezTo>
                  <a:pt x="136" y="113"/>
                  <a:pt x="128" y="119"/>
                  <a:pt x="118" y="119"/>
                </a:cubicBezTo>
                <a:cubicBezTo>
                  <a:pt x="108" y="119"/>
                  <a:pt x="100" y="113"/>
                  <a:pt x="97" y="104"/>
                </a:cubicBezTo>
                <a:cubicBezTo>
                  <a:pt x="96" y="104"/>
                  <a:pt x="96" y="104"/>
                  <a:pt x="96" y="104"/>
                </a:cubicBezTo>
                <a:cubicBezTo>
                  <a:pt x="85" y="104"/>
                  <a:pt x="76" y="99"/>
                  <a:pt x="70" y="91"/>
                </a:cubicBezTo>
                <a:cubicBezTo>
                  <a:pt x="63" y="96"/>
                  <a:pt x="55" y="98"/>
                  <a:pt x="47" y="98"/>
                </a:cubicBezTo>
                <a:cubicBezTo>
                  <a:pt x="25" y="98"/>
                  <a:pt x="7" y="81"/>
                  <a:pt x="7" y="58"/>
                </a:cubicBezTo>
                <a:cubicBezTo>
                  <a:pt x="7" y="57"/>
                  <a:pt x="7" y="56"/>
                  <a:pt x="7" y="55"/>
                </a:cubicBezTo>
                <a:cubicBezTo>
                  <a:pt x="3" y="51"/>
                  <a:pt x="0" y="46"/>
                  <a:pt x="0" y="40"/>
                </a:cubicBezTo>
                <a:cubicBezTo>
                  <a:pt x="0" y="29"/>
                  <a:pt x="9" y="20"/>
                  <a:pt x="21" y="20"/>
                </a:cubicBezTo>
                <a:cubicBezTo>
                  <a:pt x="24" y="20"/>
                  <a:pt x="27" y="21"/>
                  <a:pt x="30" y="22"/>
                </a:cubicBezTo>
                <a:cubicBezTo>
                  <a:pt x="35" y="20"/>
                  <a:pt x="41" y="18"/>
                  <a:pt x="47" y="18"/>
                </a:cubicBezTo>
                <a:cubicBezTo>
                  <a:pt x="49" y="18"/>
                  <a:pt x="51" y="19"/>
                  <a:pt x="53" y="19"/>
                </a:cubicBezTo>
                <a:cubicBezTo>
                  <a:pt x="53" y="18"/>
                  <a:pt x="53" y="18"/>
                  <a:pt x="53" y="18"/>
                </a:cubicBezTo>
                <a:cubicBezTo>
                  <a:pt x="53" y="8"/>
                  <a:pt x="61" y="0"/>
                  <a:pt x="71" y="0"/>
                </a:cubicBezTo>
                <a:cubicBezTo>
                  <a:pt x="81" y="0"/>
                  <a:pt x="89" y="8"/>
                  <a:pt x="90" y="18"/>
                </a:cubicBezTo>
                <a:cubicBezTo>
                  <a:pt x="94" y="16"/>
                  <a:pt x="99" y="14"/>
                  <a:pt x="104" y="14"/>
                </a:cubicBezTo>
                <a:cubicBezTo>
                  <a:pt x="112" y="14"/>
                  <a:pt x="119" y="17"/>
                  <a:pt x="124" y="23"/>
                </a:cubicBezTo>
                <a:cubicBezTo>
                  <a:pt x="130" y="14"/>
                  <a:pt x="141" y="8"/>
                  <a:pt x="152" y="8"/>
                </a:cubicBezTo>
                <a:cubicBezTo>
                  <a:pt x="165" y="8"/>
                  <a:pt x="176" y="15"/>
                  <a:pt x="182" y="25"/>
                </a:cubicBezTo>
                <a:cubicBezTo>
                  <a:pt x="184" y="24"/>
                  <a:pt x="187" y="23"/>
                  <a:pt x="191" y="23"/>
                </a:cubicBezTo>
                <a:cubicBezTo>
                  <a:pt x="195" y="23"/>
                  <a:pt x="199" y="24"/>
                  <a:pt x="201" y="27"/>
                </a:cubicBezTo>
                <a:cubicBezTo>
                  <a:pt x="208" y="23"/>
                  <a:pt x="215" y="20"/>
                  <a:pt x="224" y="20"/>
                </a:cubicBezTo>
                <a:cubicBezTo>
                  <a:pt x="232" y="20"/>
                  <a:pt x="240" y="23"/>
                  <a:pt x="246" y="27"/>
                </a:cubicBezTo>
                <a:cubicBezTo>
                  <a:pt x="249" y="24"/>
                  <a:pt x="253" y="22"/>
                  <a:pt x="257" y="22"/>
                </a:cubicBezTo>
                <a:cubicBezTo>
                  <a:pt x="265" y="22"/>
                  <a:pt x="272" y="29"/>
                  <a:pt x="272" y="37"/>
                </a:cubicBezTo>
                <a:cubicBezTo>
                  <a:pt x="272" y="44"/>
                  <a:pt x="268" y="49"/>
                  <a:pt x="262" y="51"/>
                </a:cubicBezTo>
                <a:close/>
                <a:moveTo>
                  <a:pt x="247" y="34"/>
                </a:moveTo>
                <a:cubicBezTo>
                  <a:pt x="250" y="34"/>
                  <a:pt x="250" y="34"/>
                  <a:pt x="250" y="34"/>
                </a:cubicBezTo>
                <a:cubicBezTo>
                  <a:pt x="250" y="41"/>
                  <a:pt x="250" y="41"/>
                  <a:pt x="250" y="41"/>
                </a:cubicBezTo>
                <a:cubicBezTo>
                  <a:pt x="252" y="41"/>
                  <a:pt x="252" y="41"/>
                  <a:pt x="252" y="41"/>
                </a:cubicBezTo>
                <a:cubicBezTo>
                  <a:pt x="252" y="34"/>
                  <a:pt x="252" y="34"/>
                  <a:pt x="252" y="34"/>
                </a:cubicBezTo>
                <a:cubicBezTo>
                  <a:pt x="255" y="34"/>
                  <a:pt x="255" y="34"/>
                  <a:pt x="255" y="34"/>
                </a:cubicBezTo>
                <a:cubicBezTo>
                  <a:pt x="255" y="32"/>
                  <a:pt x="255" y="32"/>
                  <a:pt x="255" y="32"/>
                </a:cubicBezTo>
                <a:cubicBezTo>
                  <a:pt x="247" y="32"/>
                  <a:pt x="247" y="32"/>
                  <a:pt x="247" y="32"/>
                </a:cubicBezTo>
                <a:cubicBezTo>
                  <a:pt x="247" y="34"/>
                  <a:pt x="247" y="34"/>
                  <a:pt x="247" y="34"/>
                </a:cubicBezTo>
                <a:moveTo>
                  <a:pt x="256" y="41"/>
                </a:moveTo>
                <a:cubicBezTo>
                  <a:pt x="258" y="41"/>
                  <a:pt x="258" y="41"/>
                  <a:pt x="258" y="41"/>
                </a:cubicBezTo>
                <a:cubicBezTo>
                  <a:pt x="258" y="35"/>
                  <a:pt x="258" y="35"/>
                  <a:pt x="258" y="35"/>
                </a:cubicBezTo>
                <a:cubicBezTo>
                  <a:pt x="260" y="41"/>
                  <a:pt x="260" y="41"/>
                  <a:pt x="260" y="41"/>
                </a:cubicBezTo>
                <a:cubicBezTo>
                  <a:pt x="261" y="41"/>
                  <a:pt x="261" y="41"/>
                  <a:pt x="261" y="41"/>
                </a:cubicBezTo>
                <a:cubicBezTo>
                  <a:pt x="264" y="35"/>
                  <a:pt x="264" y="35"/>
                  <a:pt x="264" y="35"/>
                </a:cubicBezTo>
                <a:cubicBezTo>
                  <a:pt x="264" y="41"/>
                  <a:pt x="264" y="41"/>
                  <a:pt x="264" y="41"/>
                </a:cubicBezTo>
                <a:cubicBezTo>
                  <a:pt x="265" y="41"/>
                  <a:pt x="265" y="41"/>
                  <a:pt x="265" y="41"/>
                </a:cubicBezTo>
                <a:cubicBezTo>
                  <a:pt x="265" y="32"/>
                  <a:pt x="265" y="32"/>
                  <a:pt x="265" y="32"/>
                </a:cubicBezTo>
                <a:cubicBezTo>
                  <a:pt x="263" y="32"/>
                  <a:pt x="263" y="32"/>
                  <a:pt x="263" y="32"/>
                </a:cubicBezTo>
                <a:cubicBezTo>
                  <a:pt x="261" y="39"/>
                  <a:pt x="261" y="39"/>
                  <a:pt x="261" y="39"/>
                </a:cubicBezTo>
                <a:cubicBezTo>
                  <a:pt x="259" y="32"/>
                  <a:pt x="259" y="32"/>
                  <a:pt x="259" y="32"/>
                </a:cubicBezTo>
                <a:cubicBezTo>
                  <a:pt x="256" y="32"/>
                  <a:pt x="256" y="32"/>
                  <a:pt x="256" y="32"/>
                </a:cubicBezTo>
                <a:lnTo>
                  <a:pt x="256" y="41"/>
                </a:lnTo>
                <a:close/>
                <a:moveTo>
                  <a:pt x="245" y="61"/>
                </a:moveTo>
                <a:cubicBezTo>
                  <a:pt x="213" y="61"/>
                  <a:pt x="213" y="61"/>
                  <a:pt x="213" y="61"/>
                </a:cubicBezTo>
                <a:cubicBezTo>
                  <a:pt x="213" y="68"/>
                  <a:pt x="218" y="74"/>
                  <a:pt x="226" y="74"/>
                </a:cubicBezTo>
                <a:cubicBezTo>
                  <a:pt x="237" y="74"/>
                  <a:pt x="237" y="67"/>
                  <a:pt x="243" y="67"/>
                </a:cubicBezTo>
                <a:cubicBezTo>
                  <a:pt x="246" y="67"/>
                  <a:pt x="248" y="70"/>
                  <a:pt x="248" y="72"/>
                </a:cubicBezTo>
                <a:cubicBezTo>
                  <a:pt x="248" y="81"/>
                  <a:pt x="235" y="85"/>
                  <a:pt x="226" y="85"/>
                </a:cubicBezTo>
                <a:cubicBezTo>
                  <a:pt x="210" y="85"/>
                  <a:pt x="202" y="76"/>
                  <a:pt x="200" y="66"/>
                </a:cubicBezTo>
                <a:cubicBezTo>
                  <a:pt x="197" y="76"/>
                  <a:pt x="191" y="85"/>
                  <a:pt x="178" y="85"/>
                </a:cubicBezTo>
                <a:cubicBezTo>
                  <a:pt x="172" y="85"/>
                  <a:pt x="167" y="82"/>
                  <a:pt x="164" y="78"/>
                </a:cubicBezTo>
                <a:cubicBezTo>
                  <a:pt x="164" y="78"/>
                  <a:pt x="164" y="78"/>
                  <a:pt x="164" y="78"/>
                </a:cubicBezTo>
                <a:cubicBezTo>
                  <a:pt x="164" y="97"/>
                  <a:pt x="164" y="97"/>
                  <a:pt x="164" y="97"/>
                </a:cubicBezTo>
                <a:cubicBezTo>
                  <a:pt x="164" y="101"/>
                  <a:pt x="161" y="104"/>
                  <a:pt x="157" y="104"/>
                </a:cubicBezTo>
                <a:cubicBezTo>
                  <a:pt x="153" y="104"/>
                  <a:pt x="150" y="101"/>
                  <a:pt x="150" y="97"/>
                </a:cubicBezTo>
                <a:cubicBezTo>
                  <a:pt x="150" y="44"/>
                  <a:pt x="150" y="44"/>
                  <a:pt x="150" y="44"/>
                </a:cubicBezTo>
                <a:cubicBezTo>
                  <a:pt x="134" y="89"/>
                  <a:pt x="134" y="89"/>
                  <a:pt x="134" y="89"/>
                </a:cubicBezTo>
                <a:cubicBezTo>
                  <a:pt x="131" y="99"/>
                  <a:pt x="127" y="104"/>
                  <a:pt x="118" y="104"/>
                </a:cubicBezTo>
                <a:cubicBezTo>
                  <a:pt x="111" y="104"/>
                  <a:pt x="109" y="101"/>
                  <a:pt x="109" y="97"/>
                </a:cubicBezTo>
                <a:cubicBezTo>
                  <a:pt x="109" y="93"/>
                  <a:pt x="111" y="91"/>
                  <a:pt x="115" y="91"/>
                </a:cubicBezTo>
                <a:cubicBezTo>
                  <a:pt x="117" y="91"/>
                  <a:pt x="117" y="91"/>
                  <a:pt x="117" y="91"/>
                </a:cubicBezTo>
                <a:cubicBezTo>
                  <a:pt x="119" y="91"/>
                  <a:pt x="121" y="91"/>
                  <a:pt x="122" y="87"/>
                </a:cubicBezTo>
                <a:cubicBezTo>
                  <a:pt x="107" y="45"/>
                  <a:pt x="107" y="45"/>
                  <a:pt x="107" y="45"/>
                </a:cubicBezTo>
                <a:cubicBezTo>
                  <a:pt x="106" y="43"/>
                  <a:pt x="106" y="42"/>
                  <a:pt x="106" y="41"/>
                </a:cubicBezTo>
                <a:cubicBezTo>
                  <a:pt x="105" y="42"/>
                  <a:pt x="105" y="42"/>
                  <a:pt x="105" y="42"/>
                </a:cubicBezTo>
                <a:cubicBezTo>
                  <a:pt x="94" y="53"/>
                  <a:pt x="94" y="53"/>
                  <a:pt x="94" y="53"/>
                </a:cubicBezTo>
                <a:cubicBezTo>
                  <a:pt x="109" y="73"/>
                  <a:pt x="109" y="73"/>
                  <a:pt x="109" y="73"/>
                </a:cubicBezTo>
                <a:cubicBezTo>
                  <a:pt x="109" y="74"/>
                  <a:pt x="110" y="76"/>
                  <a:pt x="110" y="78"/>
                </a:cubicBezTo>
                <a:cubicBezTo>
                  <a:pt x="110" y="82"/>
                  <a:pt x="107" y="85"/>
                  <a:pt x="104" y="85"/>
                </a:cubicBezTo>
                <a:cubicBezTo>
                  <a:pt x="100" y="85"/>
                  <a:pt x="98" y="83"/>
                  <a:pt x="97" y="82"/>
                </a:cubicBezTo>
                <a:cubicBezTo>
                  <a:pt x="84" y="63"/>
                  <a:pt x="84" y="63"/>
                  <a:pt x="84" y="63"/>
                </a:cubicBezTo>
                <a:cubicBezTo>
                  <a:pt x="79" y="67"/>
                  <a:pt x="79" y="67"/>
                  <a:pt x="79" y="67"/>
                </a:cubicBezTo>
                <a:cubicBezTo>
                  <a:pt x="79" y="78"/>
                  <a:pt x="79" y="78"/>
                  <a:pt x="79" y="78"/>
                </a:cubicBezTo>
                <a:cubicBezTo>
                  <a:pt x="79" y="82"/>
                  <a:pt x="76" y="85"/>
                  <a:pt x="72" y="85"/>
                </a:cubicBezTo>
                <a:cubicBezTo>
                  <a:pt x="67" y="85"/>
                  <a:pt x="65" y="82"/>
                  <a:pt x="65" y="78"/>
                </a:cubicBezTo>
                <a:cubicBezTo>
                  <a:pt x="65" y="72"/>
                  <a:pt x="65" y="72"/>
                  <a:pt x="65" y="72"/>
                </a:cubicBezTo>
                <a:cubicBezTo>
                  <a:pt x="62" y="81"/>
                  <a:pt x="52" y="85"/>
                  <a:pt x="43" y="85"/>
                </a:cubicBezTo>
                <a:cubicBezTo>
                  <a:pt x="30" y="85"/>
                  <a:pt x="20" y="79"/>
                  <a:pt x="20" y="72"/>
                </a:cubicBezTo>
                <a:cubicBezTo>
                  <a:pt x="20" y="69"/>
                  <a:pt x="21" y="66"/>
                  <a:pt x="25" y="66"/>
                </a:cubicBezTo>
                <a:cubicBezTo>
                  <a:pt x="32" y="66"/>
                  <a:pt x="32" y="75"/>
                  <a:pt x="43" y="75"/>
                </a:cubicBezTo>
                <a:cubicBezTo>
                  <a:pt x="48" y="75"/>
                  <a:pt x="51" y="73"/>
                  <a:pt x="51" y="70"/>
                </a:cubicBezTo>
                <a:cubicBezTo>
                  <a:pt x="51" y="66"/>
                  <a:pt x="48" y="66"/>
                  <a:pt x="43" y="64"/>
                </a:cubicBezTo>
                <a:cubicBezTo>
                  <a:pt x="34" y="62"/>
                  <a:pt x="34" y="62"/>
                  <a:pt x="34" y="62"/>
                </a:cubicBezTo>
                <a:cubicBezTo>
                  <a:pt x="26" y="60"/>
                  <a:pt x="20" y="57"/>
                  <a:pt x="20" y="47"/>
                </a:cubicBezTo>
                <a:cubicBezTo>
                  <a:pt x="20" y="36"/>
                  <a:pt x="31" y="31"/>
                  <a:pt x="41" y="31"/>
                </a:cubicBezTo>
                <a:cubicBezTo>
                  <a:pt x="52" y="31"/>
                  <a:pt x="63" y="36"/>
                  <a:pt x="63" y="42"/>
                </a:cubicBezTo>
                <a:cubicBezTo>
                  <a:pt x="63" y="45"/>
                  <a:pt x="61" y="48"/>
                  <a:pt x="57" y="48"/>
                </a:cubicBezTo>
                <a:cubicBezTo>
                  <a:pt x="51" y="48"/>
                  <a:pt x="51" y="42"/>
                  <a:pt x="42" y="42"/>
                </a:cubicBezTo>
                <a:cubicBezTo>
                  <a:pt x="37" y="42"/>
                  <a:pt x="34" y="43"/>
                  <a:pt x="34" y="46"/>
                </a:cubicBezTo>
                <a:cubicBezTo>
                  <a:pt x="34" y="50"/>
                  <a:pt x="37" y="50"/>
                  <a:pt x="42" y="51"/>
                </a:cubicBezTo>
                <a:cubicBezTo>
                  <a:pt x="47" y="53"/>
                  <a:pt x="47" y="53"/>
                  <a:pt x="47" y="53"/>
                </a:cubicBezTo>
                <a:cubicBezTo>
                  <a:pt x="54" y="54"/>
                  <a:pt x="62" y="57"/>
                  <a:pt x="65" y="64"/>
                </a:cubicBezTo>
                <a:cubicBezTo>
                  <a:pt x="65" y="19"/>
                  <a:pt x="65" y="19"/>
                  <a:pt x="65" y="19"/>
                </a:cubicBezTo>
                <a:cubicBezTo>
                  <a:pt x="65" y="15"/>
                  <a:pt x="67" y="12"/>
                  <a:pt x="72" y="12"/>
                </a:cubicBezTo>
                <a:cubicBezTo>
                  <a:pt x="76" y="12"/>
                  <a:pt x="79" y="15"/>
                  <a:pt x="79" y="19"/>
                </a:cubicBezTo>
                <a:cubicBezTo>
                  <a:pt x="79" y="52"/>
                  <a:pt x="79" y="52"/>
                  <a:pt x="79" y="52"/>
                </a:cubicBezTo>
                <a:cubicBezTo>
                  <a:pt x="95" y="34"/>
                  <a:pt x="95" y="34"/>
                  <a:pt x="95" y="34"/>
                </a:cubicBezTo>
                <a:cubicBezTo>
                  <a:pt x="96" y="33"/>
                  <a:pt x="98" y="31"/>
                  <a:pt x="100" y="31"/>
                </a:cubicBezTo>
                <a:cubicBezTo>
                  <a:pt x="102" y="31"/>
                  <a:pt x="105" y="33"/>
                  <a:pt x="106" y="35"/>
                </a:cubicBezTo>
                <a:cubicBezTo>
                  <a:pt x="107" y="33"/>
                  <a:pt x="109" y="31"/>
                  <a:pt x="112" y="31"/>
                </a:cubicBezTo>
                <a:cubicBezTo>
                  <a:pt x="116" y="31"/>
                  <a:pt x="119" y="33"/>
                  <a:pt x="119" y="37"/>
                </a:cubicBezTo>
                <a:cubicBezTo>
                  <a:pt x="129" y="70"/>
                  <a:pt x="129" y="70"/>
                  <a:pt x="129" y="70"/>
                </a:cubicBezTo>
                <a:cubicBezTo>
                  <a:pt x="129" y="70"/>
                  <a:pt x="129" y="70"/>
                  <a:pt x="129" y="70"/>
                </a:cubicBezTo>
                <a:cubicBezTo>
                  <a:pt x="137" y="38"/>
                  <a:pt x="137" y="38"/>
                  <a:pt x="137" y="38"/>
                </a:cubicBezTo>
                <a:cubicBezTo>
                  <a:pt x="138" y="34"/>
                  <a:pt x="140" y="31"/>
                  <a:pt x="144" y="31"/>
                </a:cubicBezTo>
                <a:cubicBezTo>
                  <a:pt x="148" y="31"/>
                  <a:pt x="150" y="33"/>
                  <a:pt x="151" y="35"/>
                </a:cubicBezTo>
                <a:cubicBezTo>
                  <a:pt x="151" y="33"/>
                  <a:pt x="153" y="31"/>
                  <a:pt x="156" y="31"/>
                </a:cubicBezTo>
                <a:cubicBezTo>
                  <a:pt x="161" y="31"/>
                  <a:pt x="163" y="34"/>
                  <a:pt x="163" y="38"/>
                </a:cubicBezTo>
                <a:cubicBezTo>
                  <a:pt x="163" y="40"/>
                  <a:pt x="163" y="40"/>
                  <a:pt x="163" y="40"/>
                </a:cubicBezTo>
                <a:cubicBezTo>
                  <a:pt x="163" y="40"/>
                  <a:pt x="163" y="40"/>
                  <a:pt x="163" y="40"/>
                </a:cubicBezTo>
                <a:cubicBezTo>
                  <a:pt x="165" y="34"/>
                  <a:pt x="171" y="31"/>
                  <a:pt x="178" y="31"/>
                </a:cubicBezTo>
                <a:cubicBezTo>
                  <a:pt x="188" y="31"/>
                  <a:pt x="197" y="38"/>
                  <a:pt x="200" y="51"/>
                </a:cubicBezTo>
                <a:cubicBezTo>
                  <a:pt x="202" y="39"/>
                  <a:pt x="212" y="31"/>
                  <a:pt x="226" y="31"/>
                </a:cubicBezTo>
                <a:cubicBezTo>
                  <a:pt x="242" y="31"/>
                  <a:pt x="251" y="43"/>
                  <a:pt x="251" y="55"/>
                </a:cubicBezTo>
                <a:cubicBezTo>
                  <a:pt x="251" y="60"/>
                  <a:pt x="250" y="61"/>
                  <a:pt x="245" y="61"/>
                </a:cubicBezTo>
                <a:close/>
                <a:moveTo>
                  <a:pt x="186" y="58"/>
                </a:moveTo>
                <a:cubicBezTo>
                  <a:pt x="186" y="50"/>
                  <a:pt x="182" y="43"/>
                  <a:pt x="175" y="42"/>
                </a:cubicBezTo>
                <a:cubicBezTo>
                  <a:pt x="167" y="42"/>
                  <a:pt x="163" y="50"/>
                  <a:pt x="163" y="58"/>
                </a:cubicBezTo>
                <a:cubicBezTo>
                  <a:pt x="163" y="65"/>
                  <a:pt x="166" y="74"/>
                  <a:pt x="175" y="74"/>
                </a:cubicBezTo>
                <a:cubicBezTo>
                  <a:pt x="184" y="74"/>
                  <a:pt x="186" y="65"/>
                  <a:pt x="186" y="58"/>
                </a:cubicBezTo>
                <a:close/>
                <a:moveTo>
                  <a:pt x="238" y="53"/>
                </a:moveTo>
                <a:cubicBezTo>
                  <a:pt x="237" y="46"/>
                  <a:pt x="232" y="41"/>
                  <a:pt x="226" y="41"/>
                </a:cubicBezTo>
                <a:cubicBezTo>
                  <a:pt x="219" y="41"/>
                  <a:pt x="215" y="46"/>
                  <a:pt x="213" y="53"/>
                </a:cubicBezTo>
                <a:lnTo>
                  <a:pt x="238" y="5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654" tIns="44827" rIns="89654" bIns="44827" numCol="1" anchor="t" anchorCtr="0" compatLnSpc="1">
            <a:prstTxWarp prst="textNoShape">
              <a:avLst/>
            </a:prstTxWarp>
          </a:bodyPr>
          <a:lstStyle/>
          <a:p>
            <a:pPr marL="0" marR="0" lvl="0" indent="0" algn="l" defTabSz="914554" rtl="0" eaLnBrk="1" fontAlgn="auto" latinLnBrk="0" hangingPunct="1">
              <a:lnSpc>
                <a:spcPct val="100000"/>
              </a:lnSpc>
              <a:spcBef>
                <a:spcPts val="0"/>
              </a:spcBef>
              <a:spcAft>
                <a:spcPts val="0"/>
              </a:spcAft>
              <a:buClrTx/>
              <a:buSzTx/>
              <a:buFontTx/>
              <a:buNone/>
              <a:tabLst/>
              <a:defRPr/>
            </a:pPr>
            <a:endParaRPr kumimoji="0" lang="en-GB" sz="1765" b="0" i="0" u="none" strike="noStrike" kern="1200" cap="none" spc="0" normalizeH="0" baseline="0" noProof="0">
              <a:ln>
                <a:noFill/>
              </a:ln>
              <a:solidFill>
                <a:srgbClr val="FFFFFF"/>
              </a:solidFill>
              <a:effectLst/>
              <a:uLnTx/>
              <a:uFillTx/>
              <a:latin typeface="Segoe UI"/>
              <a:ea typeface="+mn-ea"/>
              <a:cs typeface="+mn-cs"/>
            </a:endParaRPr>
          </a:p>
        </p:txBody>
      </p:sp>
    </p:spTree>
    <p:extLst>
      <p:ext uri="{BB962C8B-B14F-4D97-AF65-F5344CB8AC3E}">
        <p14:creationId xmlns:p14="http://schemas.microsoft.com/office/powerpoint/2010/main" val="314888443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1513B01-19D1-494C-9796-CFAB6387B757}" type="datetime1">
              <a:rPr lang="en-GB" smtClean="0"/>
              <a:t>01/11/2016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E9E9E8-DCE9-410E-9293-B2FF95619D06}" type="slidenum">
              <a:rPr lang="en-GB" smtClean="0"/>
              <a:t>‹#›</a:t>
            </a:fld>
            <a:endParaRPr lang="en-GB"/>
          </a:p>
        </p:txBody>
      </p:sp>
    </p:spTree>
    <p:extLst>
      <p:ext uri="{BB962C8B-B14F-4D97-AF65-F5344CB8AC3E}">
        <p14:creationId xmlns:p14="http://schemas.microsoft.com/office/powerpoint/2010/main" val="4005035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119D50A-79B2-4128-9D8C-4E07357407FA}" type="datetime1">
              <a:rPr lang="en-GB" smtClean="0"/>
              <a:t>01/11/2016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E9E9E8-DCE9-410E-9293-B2FF95619D06}" type="slidenum">
              <a:rPr lang="en-GB" smtClean="0"/>
              <a:t>‹#›</a:t>
            </a:fld>
            <a:endParaRPr lang="en-GB"/>
          </a:p>
        </p:txBody>
      </p:sp>
    </p:spTree>
    <p:extLst>
      <p:ext uri="{BB962C8B-B14F-4D97-AF65-F5344CB8AC3E}">
        <p14:creationId xmlns:p14="http://schemas.microsoft.com/office/powerpoint/2010/main" val="335870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0ECDB6C-9366-4506-9FF6-57AFB29C65EC}" type="datetime1">
              <a:rPr lang="en-GB" smtClean="0"/>
              <a:t>01/11/2016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E9E9E8-DCE9-410E-9293-B2FF95619D06}" type="slidenum">
              <a:rPr lang="en-GB" smtClean="0"/>
              <a:t>‹#›</a:t>
            </a:fld>
            <a:endParaRPr lang="en-GB"/>
          </a:p>
        </p:txBody>
      </p:sp>
    </p:spTree>
    <p:extLst>
      <p:ext uri="{BB962C8B-B14F-4D97-AF65-F5344CB8AC3E}">
        <p14:creationId xmlns:p14="http://schemas.microsoft.com/office/powerpoint/2010/main" val="1213550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A5A3B37-379F-4C10-9E78-170CC22F2E58}" type="datetime1">
              <a:rPr lang="en-GB" smtClean="0"/>
              <a:t>01/11/2016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2E9E9E8-DCE9-410E-9293-B2FF95619D06}" type="slidenum">
              <a:rPr lang="en-GB" smtClean="0"/>
              <a:t>‹#›</a:t>
            </a:fld>
            <a:endParaRPr lang="en-GB"/>
          </a:p>
        </p:txBody>
      </p:sp>
    </p:spTree>
    <p:extLst>
      <p:ext uri="{BB962C8B-B14F-4D97-AF65-F5344CB8AC3E}">
        <p14:creationId xmlns:p14="http://schemas.microsoft.com/office/powerpoint/2010/main" val="3204955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E955142-7F20-4892-83C1-8C5D91B3E1C8}" type="datetime1">
              <a:rPr lang="en-GB" smtClean="0"/>
              <a:t>01/11/2016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2E9E9E8-DCE9-410E-9293-B2FF95619D06}" type="slidenum">
              <a:rPr lang="en-GB" smtClean="0"/>
              <a:t>‹#›</a:t>
            </a:fld>
            <a:endParaRPr lang="en-GB"/>
          </a:p>
        </p:txBody>
      </p:sp>
    </p:spTree>
    <p:extLst>
      <p:ext uri="{BB962C8B-B14F-4D97-AF65-F5344CB8AC3E}">
        <p14:creationId xmlns:p14="http://schemas.microsoft.com/office/powerpoint/2010/main" val="1465310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6054A7-5C7B-40E9-8C22-4E63F771D872}" type="datetime1">
              <a:rPr lang="en-GB" smtClean="0"/>
              <a:t>01/11/2016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2E9E9E8-DCE9-410E-9293-B2FF95619D06}" type="slidenum">
              <a:rPr lang="en-GB" smtClean="0"/>
              <a:t>‹#›</a:t>
            </a:fld>
            <a:endParaRPr lang="en-GB"/>
          </a:p>
        </p:txBody>
      </p:sp>
    </p:spTree>
    <p:extLst>
      <p:ext uri="{BB962C8B-B14F-4D97-AF65-F5344CB8AC3E}">
        <p14:creationId xmlns:p14="http://schemas.microsoft.com/office/powerpoint/2010/main" val="2026413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3678FE7-DB59-4F20-A8BC-7CF4511FEDCC}" type="datetime1">
              <a:rPr lang="en-GB" smtClean="0"/>
              <a:t>01/11/2016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E9E9E8-DCE9-410E-9293-B2FF95619D06}" type="slidenum">
              <a:rPr lang="en-GB" smtClean="0"/>
              <a:t>‹#›</a:t>
            </a:fld>
            <a:endParaRPr lang="en-GB"/>
          </a:p>
        </p:txBody>
      </p:sp>
    </p:spTree>
    <p:extLst>
      <p:ext uri="{BB962C8B-B14F-4D97-AF65-F5344CB8AC3E}">
        <p14:creationId xmlns:p14="http://schemas.microsoft.com/office/powerpoint/2010/main" val="777574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DCF8460-6EF1-4D6E-ABD5-1679017346A7}" type="datetime1">
              <a:rPr lang="en-GB" smtClean="0"/>
              <a:t>01/11/2016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E9E9E8-DCE9-410E-9293-B2FF95619D06}" type="slidenum">
              <a:rPr lang="en-GB" smtClean="0"/>
              <a:t>‹#›</a:t>
            </a:fld>
            <a:endParaRPr lang="en-GB"/>
          </a:p>
        </p:txBody>
      </p:sp>
    </p:spTree>
    <p:extLst>
      <p:ext uri="{BB962C8B-B14F-4D97-AF65-F5344CB8AC3E}">
        <p14:creationId xmlns:p14="http://schemas.microsoft.com/office/powerpoint/2010/main" val="2271718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03C1AB-D76A-4691-BAC5-94F39991D86C}" type="datetime1">
              <a:rPr lang="en-GB" smtClean="0"/>
              <a:t>01/11/2016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E9E9E8-DCE9-410E-9293-B2FF95619D06}" type="slidenum">
              <a:rPr lang="en-GB" smtClean="0"/>
              <a:t>‹#›</a:t>
            </a:fld>
            <a:endParaRPr lang="en-GB"/>
          </a:p>
        </p:txBody>
      </p:sp>
    </p:spTree>
    <p:extLst>
      <p:ext uri="{BB962C8B-B14F-4D97-AF65-F5344CB8AC3E}">
        <p14:creationId xmlns:p14="http://schemas.microsoft.com/office/powerpoint/2010/main" val="38207205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png"/><Relationship Id="rId7" Type="http://schemas.openxmlformats.org/officeDocument/2006/relationships/diagramColors" Target="../diagrams/colors3.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png"/><Relationship Id="rId7" Type="http://schemas.openxmlformats.org/officeDocument/2006/relationships/diagramColors" Target="../diagrams/colors4.xml"/><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1.png"/><Relationship Id="rId7" Type="http://schemas.openxmlformats.org/officeDocument/2006/relationships/diagramColors" Target="../diagrams/colors5.xml"/><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chart" Target="../charts/char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png"/><Relationship Id="rId7" Type="http://schemas.openxmlformats.org/officeDocument/2006/relationships/diagramQuickStyle" Target="../diagrams/quickStyle1.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7.png"/><Relationship Id="rId9" Type="http://schemas.microsoft.com/office/2007/relationships/diagramDrawing" Target="../diagrams/drawing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image" Target="../media/image1.png"/><Relationship Id="rId7" Type="http://schemas.openxmlformats.org/officeDocument/2006/relationships/diagramLayout" Target="../diagrams/layout2.xm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diagramData" Target="../diagrams/data2.xml"/><Relationship Id="rId5" Type="http://schemas.openxmlformats.org/officeDocument/2006/relationships/image" Target="../media/image6.png"/><Relationship Id="rId10" Type="http://schemas.microsoft.com/office/2007/relationships/diagramDrawing" Target="../diagrams/drawing2.xml"/><Relationship Id="rId4" Type="http://schemas.openxmlformats.org/officeDocument/2006/relationships/image" Target="../media/image5.png"/><Relationship Id="rId9" Type="http://schemas.openxmlformats.org/officeDocument/2006/relationships/diagramColors" Target="../diagrams/colors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5" name="TextBox 4"/>
          <p:cNvSpPr txBox="1"/>
          <p:nvPr/>
        </p:nvSpPr>
        <p:spPr>
          <a:xfrm>
            <a:off x="529049" y="1954924"/>
            <a:ext cx="11591956" cy="646331"/>
          </a:xfrm>
          <a:prstGeom prst="rect">
            <a:avLst/>
          </a:prstGeom>
          <a:noFill/>
        </p:spPr>
        <p:txBody>
          <a:bodyPr wrap="none" rtlCol="0">
            <a:spAutoFit/>
          </a:bodyPr>
          <a:lstStyle/>
          <a:p>
            <a:r>
              <a:rPr lang="et-EE" sz="3600" dirty="0">
                <a:latin typeface="Segoe UI Light" panose="020B0502040204020203" pitchFamily="34" charset="0"/>
                <a:cs typeface="Segoe UI Light" panose="020B0502040204020203" pitchFamily="34" charset="0"/>
              </a:rPr>
              <a:t>When Your SUM/COUNT queries are not enough any more</a:t>
            </a:r>
            <a:endParaRPr lang="en-US" sz="3600" dirty="0">
              <a:latin typeface="Segoe UI Light" panose="020B0502040204020203" pitchFamily="34" charset="0"/>
              <a:cs typeface="Segoe UI Light" panose="020B0502040204020203" pitchFamily="34" charset="0"/>
            </a:endParaRPr>
          </a:p>
        </p:txBody>
      </p:sp>
      <p:sp>
        <p:nvSpPr>
          <p:cNvPr id="6" name="TextBox 5"/>
          <p:cNvSpPr txBox="1"/>
          <p:nvPr/>
        </p:nvSpPr>
        <p:spPr>
          <a:xfrm>
            <a:off x="1002567" y="4941522"/>
            <a:ext cx="8365812" cy="1200329"/>
          </a:xfrm>
          <a:prstGeom prst="rect">
            <a:avLst/>
          </a:prstGeom>
          <a:noFill/>
        </p:spPr>
        <p:txBody>
          <a:bodyPr wrap="square" rtlCol="0" anchor="t">
            <a:spAutoFit/>
          </a:bodyPr>
          <a:lstStyle/>
          <a:p>
            <a:r>
              <a:rPr lang="et-EE" sz="2400" dirty="0">
                <a:latin typeface="Segoe UI Light" panose="020B0502040204020203" pitchFamily="34" charset="0"/>
                <a:cs typeface="Segoe UI Light" panose="020B0502040204020203" pitchFamily="34" charset="0"/>
              </a:rPr>
              <a:t>Tarmo Vikat – SR IT Service Engineer (fraud related area)</a:t>
            </a:r>
            <a:endParaRPr lang="en-US" sz="2400" dirty="0">
              <a:latin typeface="Segoe UI Light" panose="020B0502040204020203" pitchFamily="34" charset="0"/>
              <a:cs typeface="Segoe UI Light" panose="020B0502040204020203" pitchFamily="34" charset="0"/>
            </a:endParaRPr>
          </a:p>
          <a:p>
            <a:endParaRPr lang="en-US" sz="2400" dirty="0">
              <a:latin typeface="Segoe UI Light" panose="020B0502040204020203" pitchFamily="34" charset="0"/>
              <a:cs typeface="Segoe UI Light" panose="020B0502040204020203" pitchFamily="34" charset="0"/>
            </a:endParaRPr>
          </a:p>
          <a:p>
            <a:r>
              <a:rPr lang="et-EE" sz="2400" dirty="0">
                <a:latin typeface="Segoe UI Light" panose="020B0502040204020203" pitchFamily="34" charset="0"/>
                <a:cs typeface="Segoe UI Light" panose="020B0502040204020203" pitchFamily="34" charset="0"/>
              </a:rPr>
              <a:t>Nov</a:t>
            </a:r>
            <a:r>
              <a:rPr lang="en-US" sz="2400" dirty="0">
                <a:latin typeface="Segoe UI Light" panose="020B0502040204020203" pitchFamily="34" charset="0"/>
                <a:cs typeface="Segoe UI Light" panose="020B0502040204020203" pitchFamily="34" charset="0"/>
              </a:rPr>
              <a:t> 2016</a:t>
            </a:r>
            <a:endParaRPr lang="en-GB" sz="2400" dirty="0">
              <a:latin typeface="Segoe UI Light" panose="020B0502040204020203" pitchFamily="34" charset="0"/>
              <a:cs typeface="Segoe UI Light" panose="020B0502040204020203" pitchFamily="34" charset="0"/>
            </a:endParaRPr>
          </a:p>
        </p:txBody>
      </p:sp>
    </p:spTree>
    <p:extLst>
      <p:ext uri="{BB962C8B-B14F-4D97-AF65-F5344CB8AC3E}">
        <p14:creationId xmlns:p14="http://schemas.microsoft.com/office/powerpoint/2010/main" val="1210415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t-EE"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rPr>
              <a:t>Aggregation types</a:t>
            </a: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graphicFrame>
        <p:nvGraphicFramePr>
          <p:cNvPr id="5" name="Diagram 4"/>
          <p:cNvGraphicFramePr/>
          <p:nvPr>
            <p:extLst>
              <p:ext uri="{D42A27DB-BD31-4B8C-83A1-F6EECF244321}">
                <p14:modId xmlns:p14="http://schemas.microsoft.com/office/powerpoint/2010/main" val="856954607"/>
              </p:ext>
            </p:extLst>
          </p:nvPr>
        </p:nvGraphicFramePr>
        <p:xfrm>
          <a:off x="1931554" y="1565564"/>
          <a:ext cx="8328891" cy="446193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997843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t-EE"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rPr>
              <a:t>Data structures</a:t>
            </a: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graphicFrame>
        <p:nvGraphicFramePr>
          <p:cNvPr id="19" name="Table 18"/>
          <p:cNvGraphicFramePr>
            <a:graphicFrameLocks noGrp="1"/>
          </p:cNvGraphicFramePr>
          <p:nvPr>
            <p:extLst>
              <p:ext uri="{D42A27DB-BD31-4B8C-83A1-F6EECF244321}">
                <p14:modId xmlns:p14="http://schemas.microsoft.com/office/powerpoint/2010/main" val="396770192"/>
              </p:ext>
            </p:extLst>
          </p:nvPr>
        </p:nvGraphicFramePr>
        <p:xfrm>
          <a:off x="6447602" y="1683845"/>
          <a:ext cx="3056616" cy="4079240"/>
        </p:xfrm>
        <a:graphic>
          <a:graphicData uri="http://schemas.openxmlformats.org/drawingml/2006/table">
            <a:tbl>
              <a:tblPr firstRow="1" bandRow="1">
                <a:tableStyleId>{5C22544A-7EE6-4342-B048-85BDC9FD1C3A}</a:tableStyleId>
              </a:tblPr>
              <a:tblGrid>
                <a:gridCol w="3056616">
                  <a:extLst>
                    <a:ext uri="{9D8B030D-6E8A-4147-A177-3AD203B41FA5}">
                      <a16:colId xmlns:a16="http://schemas.microsoft.com/office/drawing/2014/main" val="1277733763"/>
                    </a:ext>
                  </a:extLst>
                </a:gridCol>
              </a:tblGrid>
              <a:tr h="370840">
                <a:tc>
                  <a:txBody>
                    <a:bodyPr/>
                    <a:lstStyle/>
                    <a:p>
                      <a:pPr algn="ctr"/>
                      <a:r>
                        <a:rPr lang="et-EE" dirty="0"/>
                        <a:t>LINK</a:t>
                      </a:r>
                    </a:p>
                  </a:txBody>
                  <a:tcPr/>
                </a:tc>
                <a:extLst>
                  <a:ext uri="{0D108BD9-81ED-4DB2-BD59-A6C34878D82A}">
                    <a16:rowId xmlns:a16="http://schemas.microsoft.com/office/drawing/2014/main" val="1990649527"/>
                  </a:ext>
                </a:extLst>
              </a:tr>
              <a:tr h="370840">
                <a:tc>
                  <a:txBody>
                    <a:bodyPr/>
                    <a:lstStyle/>
                    <a:p>
                      <a:r>
                        <a:rPr lang="et-EE" b="1" dirty="0"/>
                        <a:t>aggr_object</a:t>
                      </a:r>
                    </a:p>
                  </a:txBody>
                  <a:tcPr/>
                </a:tc>
                <a:extLst>
                  <a:ext uri="{0D108BD9-81ED-4DB2-BD59-A6C34878D82A}">
                    <a16:rowId xmlns:a16="http://schemas.microsoft.com/office/drawing/2014/main" val="1052060053"/>
                  </a:ext>
                </a:extLst>
              </a:tr>
              <a:tr h="370840">
                <a:tc>
                  <a:txBody>
                    <a:bodyPr/>
                    <a:lstStyle/>
                    <a:p>
                      <a:r>
                        <a:rPr lang="et-EE" b="1" dirty="0"/>
                        <a:t>linked_object</a:t>
                      </a:r>
                    </a:p>
                  </a:txBody>
                  <a:tcPr/>
                </a:tc>
                <a:extLst>
                  <a:ext uri="{0D108BD9-81ED-4DB2-BD59-A6C34878D82A}">
                    <a16:rowId xmlns:a16="http://schemas.microsoft.com/office/drawing/2014/main" val="266198880"/>
                  </a:ext>
                </a:extLst>
              </a:tr>
              <a:tr h="370840">
                <a:tc>
                  <a:txBody>
                    <a:bodyPr/>
                    <a:lstStyle/>
                    <a:p>
                      <a:r>
                        <a:rPr lang="et-EE" dirty="0"/>
                        <a:t>count</a:t>
                      </a:r>
                    </a:p>
                  </a:txBody>
                  <a:tcPr/>
                </a:tc>
                <a:extLst>
                  <a:ext uri="{0D108BD9-81ED-4DB2-BD59-A6C34878D82A}">
                    <a16:rowId xmlns:a16="http://schemas.microsoft.com/office/drawing/2014/main" val="3378093198"/>
                  </a:ext>
                </a:extLst>
              </a:tr>
              <a:tr h="370840">
                <a:tc>
                  <a:txBody>
                    <a:bodyPr/>
                    <a:lstStyle/>
                    <a:p>
                      <a:r>
                        <a:rPr lang="et-EE" dirty="0"/>
                        <a:t>price</a:t>
                      </a:r>
                    </a:p>
                  </a:txBody>
                  <a:tcPr/>
                </a:tc>
                <a:extLst>
                  <a:ext uri="{0D108BD9-81ED-4DB2-BD59-A6C34878D82A}">
                    <a16:rowId xmlns:a16="http://schemas.microsoft.com/office/drawing/2014/main" val="2345664153"/>
                  </a:ext>
                </a:extLst>
              </a:tr>
              <a:tr h="370840">
                <a:tc>
                  <a:txBody>
                    <a:bodyPr/>
                    <a:lstStyle/>
                    <a:p>
                      <a:r>
                        <a:rPr lang="et-EE" dirty="0"/>
                        <a:t>duration</a:t>
                      </a:r>
                    </a:p>
                  </a:txBody>
                  <a:tcPr/>
                </a:tc>
                <a:extLst>
                  <a:ext uri="{0D108BD9-81ED-4DB2-BD59-A6C34878D82A}">
                    <a16:rowId xmlns:a16="http://schemas.microsoft.com/office/drawing/2014/main" val="3764481488"/>
                  </a:ext>
                </a:extLst>
              </a:tr>
              <a:tr h="370840">
                <a:tc>
                  <a:txBody>
                    <a:bodyPr/>
                    <a:lstStyle/>
                    <a:p>
                      <a:r>
                        <a:rPr lang="et-EE" dirty="0"/>
                        <a:t>first_event</a:t>
                      </a:r>
                    </a:p>
                  </a:txBody>
                  <a:tcPr/>
                </a:tc>
                <a:extLst>
                  <a:ext uri="{0D108BD9-81ED-4DB2-BD59-A6C34878D82A}">
                    <a16:rowId xmlns:a16="http://schemas.microsoft.com/office/drawing/2014/main" val="2790624182"/>
                  </a:ext>
                </a:extLst>
              </a:tr>
              <a:tr h="370840">
                <a:tc>
                  <a:txBody>
                    <a:bodyPr/>
                    <a:lstStyle/>
                    <a:p>
                      <a:r>
                        <a:rPr lang="et-EE" dirty="0"/>
                        <a:t>last_event</a:t>
                      </a:r>
                    </a:p>
                  </a:txBody>
                  <a:tcPr/>
                </a:tc>
                <a:extLst>
                  <a:ext uri="{0D108BD9-81ED-4DB2-BD59-A6C34878D82A}">
                    <a16:rowId xmlns:a16="http://schemas.microsoft.com/office/drawing/2014/main" val="2729136348"/>
                  </a:ext>
                </a:extLst>
              </a:tr>
              <a:tr h="370840">
                <a:tc>
                  <a:txBody>
                    <a:bodyPr/>
                    <a:lstStyle/>
                    <a:p>
                      <a:endParaRPr lang="et-EE" dirty="0"/>
                    </a:p>
                  </a:txBody>
                  <a:tcPr/>
                </a:tc>
                <a:extLst>
                  <a:ext uri="{0D108BD9-81ED-4DB2-BD59-A6C34878D82A}">
                    <a16:rowId xmlns:a16="http://schemas.microsoft.com/office/drawing/2014/main" val="802762836"/>
                  </a:ext>
                </a:extLst>
              </a:tr>
              <a:tr h="370840">
                <a:tc>
                  <a:txBody>
                    <a:bodyPr/>
                    <a:lstStyle/>
                    <a:p>
                      <a:r>
                        <a:rPr lang="et-EE" dirty="0"/>
                        <a:t>PK: aggr_object, linked_object</a:t>
                      </a:r>
                    </a:p>
                  </a:txBody>
                  <a:tcPr/>
                </a:tc>
                <a:extLst>
                  <a:ext uri="{0D108BD9-81ED-4DB2-BD59-A6C34878D82A}">
                    <a16:rowId xmlns:a16="http://schemas.microsoft.com/office/drawing/2014/main" val="4200347120"/>
                  </a:ext>
                </a:extLst>
              </a:tr>
              <a:tr h="370840">
                <a:tc>
                  <a:txBody>
                    <a:bodyPr/>
                    <a:lstStyle/>
                    <a:p>
                      <a:r>
                        <a:rPr lang="et-EE" dirty="0"/>
                        <a:t>IDX: linked_object</a:t>
                      </a:r>
                    </a:p>
                  </a:txBody>
                  <a:tcPr/>
                </a:tc>
                <a:extLst>
                  <a:ext uri="{0D108BD9-81ED-4DB2-BD59-A6C34878D82A}">
                    <a16:rowId xmlns:a16="http://schemas.microsoft.com/office/drawing/2014/main" val="16748431"/>
                  </a:ext>
                </a:extLst>
              </a:tr>
            </a:tbl>
          </a:graphicData>
        </a:graphic>
      </p:graphicFrame>
      <p:graphicFrame>
        <p:nvGraphicFramePr>
          <p:cNvPr id="23" name="Table 22"/>
          <p:cNvGraphicFramePr>
            <a:graphicFrameLocks noGrp="1"/>
          </p:cNvGraphicFramePr>
          <p:nvPr>
            <p:extLst>
              <p:ext uri="{D42A27DB-BD31-4B8C-83A1-F6EECF244321}">
                <p14:modId xmlns:p14="http://schemas.microsoft.com/office/powerpoint/2010/main" val="1059771085"/>
              </p:ext>
            </p:extLst>
          </p:nvPr>
        </p:nvGraphicFramePr>
        <p:xfrm>
          <a:off x="2295030" y="1683845"/>
          <a:ext cx="2931924" cy="4074160"/>
        </p:xfrm>
        <a:graphic>
          <a:graphicData uri="http://schemas.openxmlformats.org/drawingml/2006/table">
            <a:tbl>
              <a:tblPr firstRow="1" bandRow="1">
                <a:tableStyleId>{5C22544A-7EE6-4342-B048-85BDC9FD1C3A}</a:tableStyleId>
              </a:tblPr>
              <a:tblGrid>
                <a:gridCol w="2931924">
                  <a:extLst>
                    <a:ext uri="{9D8B030D-6E8A-4147-A177-3AD203B41FA5}">
                      <a16:colId xmlns:a16="http://schemas.microsoft.com/office/drawing/2014/main" val="1277733763"/>
                    </a:ext>
                  </a:extLst>
                </a:gridCol>
              </a:tblGrid>
              <a:tr h="0">
                <a:tc>
                  <a:txBody>
                    <a:bodyPr/>
                    <a:lstStyle/>
                    <a:p>
                      <a:pPr algn="ctr"/>
                      <a:r>
                        <a:rPr lang="et-EE" dirty="0"/>
                        <a:t>STATS</a:t>
                      </a:r>
                    </a:p>
                  </a:txBody>
                  <a:tcPr/>
                </a:tc>
                <a:extLst>
                  <a:ext uri="{0D108BD9-81ED-4DB2-BD59-A6C34878D82A}">
                    <a16:rowId xmlns:a16="http://schemas.microsoft.com/office/drawing/2014/main" val="1990649527"/>
                  </a:ext>
                </a:extLst>
              </a:tr>
              <a:tr h="370840">
                <a:tc>
                  <a:txBody>
                    <a:bodyPr/>
                    <a:lstStyle/>
                    <a:p>
                      <a:r>
                        <a:rPr lang="et-EE" b="1" dirty="0"/>
                        <a:t>aggr_object</a:t>
                      </a:r>
                    </a:p>
                  </a:txBody>
                  <a:tcPr/>
                </a:tc>
                <a:extLst>
                  <a:ext uri="{0D108BD9-81ED-4DB2-BD59-A6C34878D82A}">
                    <a16:rowId xmlns:a16="http://schemas.microsoft.com/office/drawing/2014/main" val="1052060053"/>
                  </a:ext>
                </a:extLst>
              </a:tr>
              <a:tr h="370840">
                <a:tc>
                  <a:txBody>
                    <a:bodyPr/>
                    <a:lstStyle/>
                    <a:p>
                      <a:r>
                        <a:rPr lang="et-EE" dirty="0"/>
                        <a:t>count</a:t>
                      </a:r>
                    </a:p>
                  </a:txBody>
                  <a:tcPr/>
                </a:tc>
                <a:extLst>
                  <a:ext uri="{0D108BD9-81ED-4DB2-BD59-A6C34878D82A}">
                    <a16:rowId xmlns:a16="http://schemas.microsoft.com/office/drawing/2014/main" val="2807534656"/>
                  </a:ext>
                </a:extLst>
              </a:tr>
              <a:tr h="370840">
                <a:tc>
                  <a:txBody>
                    <a:bodyPr/>
                    <a:lstStyle/>
                    <a:p>
                      <a:r>
                        <a:rPr lang="et-EE" dirty="0"/>
                        <a:t>price</a:t>
                      </a:r>
                    </a:p>
                  </a:txBody>
                  <a:tcPr/>
                </a:tc>
                <a:extLst>
                  <a:ext uri="{0D108BD9-81ED-4DB2-BD59-A6C34878D82A}">
                    <a16:rowId xmlns:a16="http://schemas.microsoft.com/office/drawing/2014/main" val="2462867727"/>
                  </a:ext>
                </a:extLst>
              </a:tr>
              <a:tr h="370840">
                <a:tc>
                  <a:txBody>
                    <a:bodyPr/>
                    <a:lstStyle/>
                    <a:p>
                      <a:r>
                        <a:rPr lang="et-EE" dirty="0"/>
                        <a:t>duration</a:t>
                      </a:r>
                    </a:p>
                  </a:txBody>
                  <a:tcPr/>
                </a:tc>
                <a:extLst>
                  <a:ext uri="{0D108BD9-81ED-4DB2-BD59-A6C34878D82A}">
                    <a16:rowId xmlns:a16="http://schemas.microsoft.com/office/drawing/2014/main" val="1738291617"/>
                  </a:ext>
                </a:extLst>
              </a:tr>
              <a:tr h="370840">
                <a:tc>
                  <a:txBody>
                    <a:bodyPr/>
                    <a:lstStyle/>
                    <a:p>
                      <a:r>
                        <a:rPr lang="et-EE" dirty="0"/>
                        <a:t>first_event</a:t>
                      </a:r>
                    </a:p>
                  </a:txBody>
                  <a:tcPr/>
                </a:tc>
                <a:extLst>
                  <a:ext uri="{0D108BD9-81ED-4DB2-BD59-A6C34878D82A}">
                    <a16:rowId xmlns:a16="http://schemas.microsoft.com/office/drawing/2014/main" val="4162386347"/>
                  </a:ext>
                </a:extLst>
              </a:tr>
              <a:tr h="370840">
                <a:tc>
                  <a:txBody>
                    <a:bodyPr/>
                    <a:lstStyle/>
                    <a:p>
                      <a:r>
                        <a:rPr lang="et-EE" dirty="0"/>
                        <a:t>last_event</a:t>
                      </a:r>
                    </a:p>
                  </a:txBody>
                  <a:tcPr/>
                </a:tc>
                <a:extLst>
                  <a:ext uri="{0D108BD9-81ED-4DB2-BD59-A6C34878D82A}">
                    <a16:rowId xmlns:a16="http://schemas.microsoft.com/office/drawing/2014/main" val="1469436681"/>
                  </a:ext>
                </a:extLst>
              </a:tr>
              <a:tr h="370840">
                <a:tc>
                  <a:txBody>
                    <a:bodyPr/>
                    <a:lstStyle/>
                    <a:p>
                      <a:r>
                        <a:rPr lang="et-EE" b="0" i="1" dirty="0"/>
                        <a:t>linked_object_count</a:t>
                      </a:r>
                    </a:p>
                  </a:txBody>
                  <a:tcPr/>
                </a:tc>
                <a:extLst>
                  <a:ext uri="{0D108BD9-81ED-4DB2-BD59-A6C34878D82A}">
                    <a16:rowId xmlns:a16="http://schemas.microsoft.com/office/drawing/2014/main" val="1847407575"/>
                  </a:ext>
                </a:extLst>
              </a:tr>
              <a:tr h="370840">
                <a:tc>
                  <a:txBody>
                    <a:bodyPr/>
                    <a:lstStyle/>
                    <a:p>
                      <a:r>
                        <a:rPr lang="et-EE" b="0" i="1" dirty="0"/>
                        <a:t>blocked_object_count</a:t>
                      </a:r>
                    </a:p>
                  </a:txBody>
                  <a:tcPr/>
                </a:tc>
                <a:extLst>
                  <a:ext uri="{0D108BD9-81ED-4DB2-BD59-A6C34878D82A}">
                    <a16:rowId xmlns:a16="http://schemas.microsoft.com/office/drawing/2014/main" val="266561127"/>
                  </a:ext>
                </a:extLst>
              </a:tr>
              <a:tr h="370840">
                <a:tc>
                  <a:txBody>
                    <a:bodyPr/>
                    <a:lstStyle/>
                    <a:p>
                      <a:endParaRPr lang="et-EE" dirty="0"/>
                    </a:p>
                  </a:txBody>
                  <a:tcPr/>
                </a:tc>
                <a:extLst>
                  <a:ext uri="{0D108BD9-81ED-4DB2-BD59-A6C34878D82A}">
                    <a16:rowId xmlns:a16="http://schemas.microsoft.com/office/drawing/2014/main" val="876331190"/>
                  </a:ext>
                </a:extLst>
              </a:tr>
              <a:tr h="370840">
                <a:tc>
                  <a:txBody>
                    <a:bodyPr/>
                    <a:lstStyle/>
                    <a:p>
                      <a:r>
                        <a:rPr lang="et-EE" dirty="0"/>
                        <a:t>PK: aggr_object</a:t>
                      </a:r>
                    </a:p>
                  </a:txBody>
                  <a:tcPr/>
                </a:tc>
                <a:extLst>
                  <a:ext uri="{0D108BD9-81ED-4DB2-BD59-A6C34878D82A}">
                    <a16:rowId xmlns:a16="http://schemas.microsoft.com/office/drawing/2014/main" val="2927189550"/>
                  </a:ext>
                </a:extLst>
              </a:tr>
            </a:tbl>
          </a:graphicData>
        </a:graphic>
      </p:graphicFrame>
      <p:sp>
        <p:nvSpPr>
          <p:cNvPr id="6" name="Rectangle 5"/>
          <p:cNvSpPr/>
          <p:nvPr/>
        </p:nvSpPr>
        <p:spPr>
          <a:xfrm>
            <a:off x="2295030" y="5934624"/>
            <a:ext cx="3533981" cy="369332"/>
          </a:xfrm>
          <a:prstGeom prst="rect">
            <a:avLst/>
          </a:prstGeom>
        </p:spPr>
        <p:txBody>
          <a:bodyPr wrap="none">
            <a:spAutoFit/>
          </a:bodyPr>
          <a:lstStyle/>
          <a:p>
            <a:r>
              <a:rPr lang="et-EE"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Example: user’s call stats / IP count</a:t>
            </a:r>
            <a:endParaRPr lang="et-EE" b="1" dirty="0"/>
          </a:p>
        </p:txBody>
      </p:sp>
      <p:sp>
        <p:nvSpPr>
          <p:cNvPr id="7" name="Rectangle 6"/>
          <p:cNvSpPr/>
          <p:nvPr/>
        </p:nvSpPr>
        <p:spPr>
          <a:xfrm>
            <a:off x="6447602" y="5934624"/>
            <a:ext cx="2807820" cy="369332"/>
          </a:xfrm>
          <a:prstGeom prst="rect">
            <a:avLst/>
          </a:prstGeom>
        </p:spPr>
        <p:txBody>
          <a:bodyPr wrap="none">
            <a:spAutoFit/>
          </a:bodyPr>
          <a:lstStyle/>
          <a:p>
            <a:r>
              <a:rPr lang="et-EE"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Example: user’s all login IPs</a:t>
            </a:r>
            <a:endParaRPr lang="et-EE" b="1" dirty="0"/>
          </a:p>
        </p:txBody>
      </p:sp>
    </p:spTree>
    <p:extLst>
      <p:ext uri="{BB962C8B-B14F-4D97-AF65-F5344CB8AC3E}">
        <p14:creationId xmlns:p14="http://schemas.microsoft.com/office/powerpoint/2010/main" val="3046991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5925640" y="2068400"/>
            <a:ext cx="5621866" cy="33163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t-EE"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rPr>
              <a:t>Basics of PostgreSQL based architecture</a:t>
            </a: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sp>
        <p:nvSpPr>
          <p:cNvPr id="4" name="TextBox 3"/>
          <p:cNvSpPr txBox="1"/>
          <p:nvPr/>
        </p:nvSpPr>
        <p:spPr>
          <a:xfrm>
            <a:off x="976329" y="2336802"/>
            <a:ext cx="4751365" cy="2862322"/>
          </a:xfrm>
          <a:prstGeom prst="rect">
            <a:avLst/>
          </a:prstGeom>
          <a:noFill/>
        </p:spPr>
        <p:txBody>
          <a:bodyPr wrap="none" rtlCol="0" anchor="t">
            <a:spAutoFit/>
          </a:bodyPr>
          <a:lstStyle/>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Sharded PostgreSQL architecture</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pl/proxy language for RPC calls</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pgq for queueing</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Python for scripting</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Algorithm scalability</a:t>
            </a:r>
          </a:p>
        </p:txBody>
      </p:sp>
      <p:sp>
        <p:nvSpPr>
          <p:cNvPr id="3" name="Flowchart: Magnetic Disk 2"/>
          <p:cNvSpPr/>
          <p:nvPr/>
        </p:nvSpPr>
        <p:spPr>
          <a:xfrm>
            <a:off x="6581812" y="3382272"/>
            <a:ext cx="1498589" cy="688623"/>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dirty="0"/>
              <a:t>½ Data</a:t>
            </a:r>
          </a:p>
        </p:txBody>
      </p:sp>
      <p:sp>
        <p:nvSpPr>
          <p:cNvPr id="29" name="Flowchart: Magnetic Disk 28"/>
          <p:cNvSpPr/>
          <p:nvPr/>
        </p:nvSpPr>
        <p:spPr>
          <a:xfrm>
            <a:off x="9392745" y="3382271"/>
            <a:ext cx="1498589" cy="688623"/>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a:t>½ Data</a:t>
            </a:r>
            <a:endParaRPr lang="et-EE" dirty="0"/>
          </a:p>
        </p:txBody>
      </p:sp>
      <p:cxnSp>
        <p:nvCxnSpPr>
          <p:cNvPr id="36" name="Straight Connector 35"/>
          <p:cNvCxnSpPr>
            <a:stCxn id="16" idx="0"/>
            <a:endCxn id="16" idx="2"/>
          </p:cNvCxnSpPr>
          <p:nvPr/>
        </p:nvCxnSpPr>
        <p:spPr>
          <a:xfrm>
            <a:off x="8736573" y="2068400"/>
            <a:ext cx="0" cy="3316368"/>
          </a:xfrm>
          <a:prstGeom prst="line">
            <a:avLst/>
          </a:prstGeom>
        </p:spPr>
        <p:style>
          <a:lnRef idx="1">
            <a:schemeClr val="accent1"/>
          </a:lnRef>
          <a:fillRef idx="0">
            <a:schemeClr val="accent1"/>
          </a:fillRef>
          <a:effectRef idx="0">
            <a:schemeClr val="accent1"/>
          </a:effectRef>
          <a:fontRef idx="minor">
            <a:schemeClr val="tx1"/>
          </a:fontRef>
        </p:style>
      </p:cxnSp>
      <p:sp>
        <p:nvSpPr>
          <p:cNvPr id="38" name="Rectangle 37"/>
          <p:cNvSpPr/>
          <p:nvPr/>
        </p:nvSpPr>
        <p:spPr>
          <a:xfrm>
            <a:off x="6962045" y="2472967"/>
            <a:ext cx="885371" cy="369332"/>
          </a:xfrm>
          <a:prstGeom prst="rect">
            <a:avLst/>
          </a:prstGeom>
        </p:spPr>
        <p:txBody>
          <a:bodyPr wrap="none">
            <a:spAutoFit/>
          </a:bodyPr>
          <a:lstStyle/>
          <a:p>
            <a:r>
              <a:rPr lang="et-EE"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Shard 1</a:t>
            </a:r>
            <a:endParaRPr lang="et-EE" b="1" dirty="0"/>
          </a:p>
        </p:txBody>
      </p:sp>
      <p:sp>
        <p:nvSpPr>
          <p:cNvPr id="39" name="Rectangle 38"/>
          <p:cNvSpPr/>
          <p:nvPr/>
        </p:nvSpPr>
        <p:spPr>
          <a:xfrm>
            <a:off x="9772978" y="2472967"/>
            <a:ext cx="922240" cy="369332"/>
          </a:xfrm>
          <a:prstGeom prst="rect">
            <a:avLst/>
          </a:prstGeom>
        </p:spPr>
        <p:txBody>
          <a:bodyPr wrap="none">
            <a:spAutoFit/>
          </a:bodyPr>
          <a:lstStyle/>
          <a:p>
            <a:r>
              <a:rPr lang="et-EE"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Shard 2</a:t>
            </a:r>
            <a:endParaRPr lang="et-EE" b="1" dirty="0"/>
          </a:p>
        </p:txBody>
      </p:sp>
    </p:spTree>
    <p:extLst>
      <p:ext uri="{BB962C8B-B14F-4D97-AF65-F5344CB8AC3E}">
        <p14:creationId xmlns:p14="http://schemas.microsoft.com/office/powerpoint/2010/main" val="388932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t-EE" sz="2400" kern="0" dirty="0">
                <a:solidFill>
                  <a:schemeClr val="bg1"/>
                </a:solidFill>
                <a:latin typeface="Segoe UI Light" panose="020B0502040204020203" pitchFamily="34" charset="0"/>
                <a:cs typeface="Segoe UI Light" panose="020B0502040204020203" pitchFamily="34" charset="0"/>
              </a:rPr>
              <a:t>Basics of aggregation (IP based)</a:t>
            </a:r>
            <a:endParaRPr kumimoji="0" lang="et-EE"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endParaRP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sp>
        <p:nvSpPr>
          <p:cNvPr id="32" name="Rectangle 31"/>
          <p:cNvSpPr/>
          <p:nvPr/>
        </p:nvSpPr>
        <p:spPr>
          <a:xfrm>
            <a:off x="342258" y="890764"/>
            <a:ext cx="11503378" cy="560701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cxnSp>
        <p:nvCxnSpPr>
          <p:cNvPr id="35" name="Straight Connector 34"/>
          <p:cNvCxnSpPr>
            <a:stCxn id="32" idx="0"/>
            <a:endCxn id="32" idx="2"/>
          </p:cNvCxnSpPr>
          <p:nvPr/>
        </p:nvCxnSpPr>
        <p:spPr>
          <a:xfrm>
            <a:off x="6093947" y="890764"/>
            <a:ext cx="0" cy="5607018"/>
          </a:xfrm>
          <a:prstGeom prst="line">
            <a:avLst/>
          </a:prstGeom>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2677064" y="891294"/>
            <a:ext cx="1082078" cy="369332"/>
          </a:xfrm>
          <a:prstGeom prst="rect">
            <a:avLst/>
          </a:prstGeom>
        </p:spPr>
        <p:txBody>
          <a:bodyPr wrap="square">
            <a:spAutoFit/>
          </a:bodyPr>
          <a:lstStyle/>
          <a:p>
            <a:r>
              <a:rPr lang="et-EE"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Shard 1</a:t>
            </a:r>
            <a:endParaRPr lang="et-EE" b="1" dirty="0"/>
          </a:p>
        </p:txBody>
      </p:sp>
      <p:sp>
        <p:nvSpPr>
          <p:cNvPr id="37" name="Rectangle 36"/>
          <p:cNvSpPr/>
          <p:nvPr/>
        </p:nvSpPr>
        <p:spPr>
          <a:xfrm>
            <a:off x="8453008" y="891294"/>
            <a:ext cx="1033568" cy="369332"/>
          </a:xfrm>
          <a:prstGeom prst="rect">
            <a:avLst/>
          </a:prstGeom>
        </p:spPr>
        <p:txBody>
          <a:bodyPr wrap="square">
            <a:spAutoFit/>
          </a:bodyPr>
          <a:lstStyle/>
          <a:p>
            <a:r>
              <a:rPr lang="et-EE"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Shard 1</a:t>
            </a:r>
            <a:endParaRPr lang="et-EE" b="1" dirty="0"/>
          </a:p>
        </p:txBody>
      </p:sp>
      <p:graphicFrame>
        <p:nvGraphicFramePr>
          <p:cNvPr id="13" name="Table 12"/>
          <p:cNvGraphicFramePr>
            <a:graphicFrameLocks noGrp="1"/>
          </p:cNvGraphicFramePr>
          <p:nvPr>
            <p:extLst>
              <p:ext uri="{D42A27DB-BD31-4B8C-83A1-F6EECF244321}">
                <p14:modId xmlns:p14="http://schemas.microsoft.com/office/powerpoint/2010/main" val="404025332"/>
              </p:ext>
            </p:extLst>
          </p:nvPr>
        </p:nvGraphicFramePr>
        <p:xfrm>
          <a:off x="493856" y="1467066"/>
          <a:ext cx="5448494" cy="1854200"/>
        </p:xfrm>
        <a:graphic>
          <a:graphicData uri="http://schemas.openxmlformats.org/drawingml/2006/table">
            <a:tbl>
              <a:tblPr firstRow="1" bandRow="1">
                <a:tableStyleId>{5C22544A-7EE6-4342-B048-85BDC9FD1C3A}</a:tableStyleId>
              </a:tblPr>
              <a:tblGrid>
                <a:gridCol w="1637119">
                  <a:extLst>
                    <a:ext uri="{9D8B030D-6E8A-4147-A177-3AD203B41FA5}">
                      <a16:colId xmlns:a16="http://schemas.microsoft.com/office/drawing/2014/main" val="1277733763"/>
                    </a:ext>
                  </a:extLst>
                </a:gridCol>
                <a:gridCol w="1705924">
                  <a:extLst>
                    <a:ext uri="{9D8B030D-6E8A-4147-A177-3AD203B41FA5}">
                      <a16:colId xmlns:a16="http://schemas.microsoft.com/office/drawing/2014/main" val="1144842664"/>
                    </a:ext>
                  </a:extLst>
                </a:gridCol>
                <a:gridCol w="1135633">
                  <a:extLst>
                    <a:ext uri="{9D8B030D-6E8A-4147-A177-3AD203B41FA5}">
                      <a16:colId xmlns:a16="http://schemas.microsoft.com/office/drawing/2014/main" val="2797458156"/>
                    </a:ext>
                  </a:extLst>
                </a:gridCol>
                <a:gridCol w="969818">
                  <a:extLst>
                    <a:ext uri="{9D8B030D-6E8A-4147-A177-3AD203B41FA5}">
                      <a16:colId xmlns:a16="http://schemas.microsoft.com/office/drawing/2014/main" val="2376921024"/>
                    </a:ext>
                  </a:extLst>
                </a:gridCol>
              </a:tblGrid>
              <a:tr h="370840">
                <a:tc gridSpan="4">
                  <a:txBody>
                    <a:bodyPr/>
                    <a:lstStyle/>
                    <a:p>
                      <a:pPr algn="ctr"/>
                      <a:r>
                        <a:rPr lang="et-EE" dirty="0"/>
                        <a:t>CALL (raw data)</a:t>
                      </a:r>
                    </a:p>
                  </a:txBody>
                  <a:tcPr/>
                </a:tc>
                <a:tc hMerge="1">
                  <a:txBody>
                    <a:bodyPr/>
                    <a:lstStyle/>
                    <a:p>
                      <a:pPr algn="ctr"/>
                      <a:endParaRPr lang="et-EE" dirty="0"/>
                    </a:p>
                  </a:txBody>
                  <a:tcPr/>
                </a:tc>
                <a:tc hMerge="1">
                  <a:txBody>
                    <a:bodyPr/>
                    <a:lstStyle/>
                    <a:p>
                      <a:pPr algn="ctr"/>
                      <a:endParaRPr lang="et-EE" dirty="0"/>
                    </a:p>
                  </a:txBody>
                  <a:tcPr/>
                </a:tc>
                <a:tc hMerge="1">
                  <a:txBody>
                    <a:bodyPr/>
                    <a:lstStyle/>
                    <a:p>
                      <a:pPr algn="ctr"/>
                      <a:endParaRPr lang="et-EE" dirty="0"/>
                    </a:p>
                  </a:txBody>
                  <a:tcPr/>
                </a:tc>
                <a:extLst>
                  <a:ext uri="{0D108BD9-81ED-4DB2-BD59-A6C34878D82A}">
                    <a16:rowId xmlns:a16="http://schemas.microsoft.com/office/drawing/2014/main" val="1990649527"/>
                  </a:ext>
                </a:extLst>
              </a:tr>
              <a:tr h="370840">
                <a:tc>
                  <a:txBody>
                    <a:bodyPr/>
                    <a:lstStyle/>
                    <a:p>
                      <a:r>
                        <a:rPr lang="et-EE" dirty="0"/>
                        <a:t>User</a:t>
                      </a:r>
                    </a:p>
                  </a:txBody>
                  <a:tcPr/>
                </a:tc>
                <a:tc>
                  <a:txBody>
                    <a:bodyPr/>
                    <a:lstStyle/>
                    <a:p>
                      <a:r>
                        <a:rPr lang="et-EE" dirty="0"/>
                        <a:t>IP</a:t>
                      </a:r>
                    </a:p>
                  </a:txBody>
                  <a:tcPr/>
                </a:tc>
                <a:tc>
                  <a:txBody>
                    <a:bodyPr/>
                    <a:lstStyle/>
                    <a:p>
                      <a:r>
                        <a:rPr lang="et-EE" dirty="0"/>
                        <a:t>Duration</a:t>
                      </a:r>
                    </a:p>
                  </a:txBody>
                  <a:tcPr/>
                </a:tc>
                <a:tc>
                  <a:txBody>
                    <a:bodyPr/>
                    <a:lstStyle/>
                    <a:p>
                      <a:r>
                        <a:rPr lang="et-EE" dirty="0"/>
                        <a:t>Cost</a:t>
                      </a:r>
                    </a:p>
                  </a:txBody>
                  <a:tcPr/>
                </a:tc>
                <a:extLst>
                  <a:ext uri="{0D108BD9-81ED-4DB2-BD59-A6C34878D82A}">
                    <a16:rowId xmlns:a16="http://schemas.microsoft.com/office/drawing/2014/main" val="26619888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testuser1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10.12.35.103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00:10:00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0.27</a:t>
                      </a:r>
                    </a:p>
                  </a:txBody>
                  <a:tcPr/>
                </a:tc>
                <a:extLst>
                  <a:ext uri="{0D108BD9-81ED-4DB2-BD59-A6C34878D82A}">
                    <a16:rowId xmlns:a16="http://schemas.microsoft.com/office/drawing/2014/main" val="1626855976"/>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testuser2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10.12.35.103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00:30:00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1.00</a:t>
                      </a:r>
                    </a:p>
                  </a:txBody>
                  <a:tcPr/>
                </a:tc>
                <a:extLst>
                  <a:ext uri="{0D108BD9-81ED-4DB2-BD59-A6C34878D82A}">
                    <a16:rowId xmlns:a16="http://schemas.microsoft.com/office/drawing/2014/main" val="3318128489"/>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testuser2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20.22.15.100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00:20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2.00</a:t>
                      </a:r>
                    </a:p>
                  </a:txBody>
                  <a:tcPr/>
                </a:tc>
                <a:extLst>
                  <a:ext uri="{0D108BD9-81ED-4DB2-BD59-A6C34878D82A}">
                    <a16:rowId xmlns:a16="http://schemas.microsoft.com/office/drawing/2014/main" val="1349814456"/>
                  </a:ext>
                </a:extLst>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3331909057"/>
              </p:ext>
            </p:extLst>
          </p:nvPr>
        </p:nvGraphicFramePr>
        <p:xfrm>
          <a:off x="965724" y="4333487"/>
          <a:ext cx="4478676" cy="1854200"/>
        </p:xfrm>
        <a:graphic>
          <a:graphicData uri="http://schemas.openxmlformats.org/drawingml/2006/table">
            <a:tbl>
              <a:tblPr firstRow="1" bandRow="1">
                <a:tableStyleId>{5C22544A-7EE6-4342-B048-85BDC9FD1C3A}</a:tableStyleId>
              </a:tblPr>
              <a:tblGrid>
                <a:gridCol w="1637119">
                  <a:extLst>
                    <a:ext uri="{9D8B030D-6E8A-4147-A177-3AD203B41FA5}">
                      <a16:colId xmlns:a16="http://schemas.microsoft.com/office/drawing/2014/main" val="1277733763"/>
                    </a:ext>
                  </a:extLst>
                </a:gridCol>
                <a:gridCol w="1705924">
                  <a:extLst>
                    <a:ext uri="{9D8B030D-6E8A-4147-A177-3AD203B41FA5}">
                      <a16:colId xmlns:a16="http://schemas.microsoft.com/office/drawing/2014/main" val="1144842664"/>
                    </a:ext>
                  </a:extLst>
                </a:gridCol>
                <a:gridCol w="1135633">
                  <a:extLst>
                    <a:ext uri="{9D8B030D-6E8A-4147-A177-3AD203B41FA5}">
                      <a16:colId xmlns:a16="http://schemas.microsoft.com/office/drawing/2014/main" val="2797458156"/>
                    </a:ext>
                  </a:extLst>
                </a:gridCol>
              </a:tblGrid>
              <a:tr h="370840">
                <a:tc gridSpan="3">
                  <a:txBody>
                    <a:bodyPr/>
                    <a:lstStyle/>
                    <a:p>
                      <a:pPr algn="ctr"/>
                      <a:r>
                        <a:rPr lang="et-EE" dirty="0"/>
                        <a:t>LINK</a:t>
                      </a:r>
                    </a:p>
                  </a:txBody>
                  <a:tcPr/>
                </a:tc>
                <a:tc hMerge="1">
                  <a:txBody>
                    <a:bodyPr/>
                    <a:lstStyle/>
                    <a:p>
                      <a:pPr algn="ctr"/>
                      <a:endParaRPr lang="et-EE" dirty="0"/>
                    </a:p>
                  </a:txBody>
                  <a:tcPr/>
                </a:tc>
                <a:tc hMerge="1">
                  <a:txBody>
                    <a:bodyPr/>
                    <a:lstStyle/>
                    <a:p>
                      <a:pPr algn="ctr"/>
                      <a:endParaRPr lang="et-EE" dirty="0"/>
                    </a:p>
                  </a:txBody>
                  <a:tcPr/>
                </a:tc>
                <a:extLst>
                  <a:ext uri="{0D108BD9-81ED-4DB2-BD59-A6C34878D82A}">
                    <a16:rowId xmlns:a16="http://schemas.microsoft.com/office/drawing/2014/main" val="1990649527"/>
                  </a:ext>
                </a:extLst>
              </a:tr>
              <a:tr h="370840">
                <a:tc>
                  <a:txBody>
                    <a:bodyPr/>
                    <a:lstStyle/>
                    <a:p>
                      <a:r>
                        <a:rPr lang="et-EE" dirty="0"/>
                        <a:t>Object</a:t>
                      </a:r>
                    </a:p>
                  </a:txBody>
                  <a:tcPr/>
                </a:tc>
                <a:tc>
                  <a:txBody>
                    <a:bodyPr/>
                    <a:lstStyle/>
                    <a:p>
                      <a:r>
                        <a:rPr lang="et-EE" dirty="0"/>
                        <a:t>User</a:t>
                      </a:r>
                    </a:p>
                  </a:txBody>
                  <a:tcPr/>
                </a:tc>
                <a:tc>
                  <a:txBody>
                    <a:bodyPr/>
                    <a:lstStyle/>
                    <a:p>
                      <a:r>
                        <a:rPr lang="et-EE" dirty="0"/>
                        <a:t>Count</a:t>
                      </a:r>
                    </a:p>
                  </a:txBody>
                  <a:tcPr/>
                </a:tc>
                <a:extLst>
                  <a:ext uri="{0D108BD9-81ED-4DB2-BD59-A6C34878D82A}">
                    <a16:rowId xmlns:a16="http://schemas.microsoft.com/office/drawing/2014/main" val="26619888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10.12.35.103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testuser1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1</a:t>
                      </a:r>
                    </a:p>
                  </a:txBody>
                  <a:tcPr/>
                </a:tc>
                <a:extLst>
                  <a:ext uri="{0D108BD9-81ED-4DB2-BD59-A6C34878D82A}">
                    <a16:rowId xmlns:a16="http://schemas.microsoft.com/office/drawing/2014/main" val="1626855976"/>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10.12.35.103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testuser2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1</a:t>
                      </a:r>
                    </a:p>
                  </a:txBody>
                  <a:tcPr/>
                </a:tc>
                <a:extLst>
                  <a:ext uri="{0D108BD9-81ED-4DB2-BD59-A6C34878D82A}">
                    <a16:rowId xmlns:a16="http://schemas.microsoft.com/office/drawing/2014/main" val="3318128489"/>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20.22.15.100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testuser2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1</a:t>
                      </a:r>
                    </a:p>
                  </a:txBody>
                  <a:tcPr/>
                </a:tc>
                <a:extLst>
                  <a:ext uri="{0D108BD9-81ED-4DB2-BD59-A6C34878D82A}">
                    <a16:rowId xmlns:a16="http://schemas.microsoft.com/office/drawing/2014/main" val="4072167347"/>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3246739530"/>
              </p:ext>
            </p:extLst>
          </p:nvPr>
        </p:nvGraphicFramePr>
        <p:xfrm>
          <a:off x="7487923" y="1837906"/>
          <a:ext cx="2963737" cy="1112520"/>
        </p:xfrm>
        <a:graphic>
          <a:graphicData uri="http://schemas.openxmlformats.org/drawingml/2006/table">
            <a:tbl>
              <a:tblPr firstRow="1" bandRow="1">
                <a:tableStyleId>{5C22544A-7EE6-4342-B048-85BDC9FD1C3A}</a:tableStyleId>
              </a:tblPr>
              <a:tblGrid>
                <a:gridCol w="1682029">
                  <a:extLst>
                    <a:ext uri="{9D8B030D-6E8A-4147-A177-3AD203B41FA5}">
                      <a16:colId xmlns:a16="http://schemas.microsoft.com/office/drawing/2014/main" val="1277733763"/>
                    </a:ext>
                  </a:extLst>
                </a:gridCol>
                <a:gridCol w="1281708">
                  <a:extLst>
                    <a:ext uri="{9D8B030D-6E8A-4147-A177-3AD203B41FA5}">
                      <a16:colId xmlns:a16="http://schemas.microsoft.com/office/drawing/2014/main" val="646889127"/>
                    </a:ext>
                  </a:extLst>
                </a:gridCol>
              </a:tblGrid>
              <a:tr h="370840">
                <a:tc gridSpan="2">
                  <a:txBody>
                    <a:bodyPr/>
                    <a:lstStyle/>
                    <a:p>
                      <a:pPr algn="ctr"/>
                      <a:r>
                        <a:rPr lang="et-EE" dirty="0"/>
                        <a:t>STATS</a:t>
                      </a:r>
                    </a:p>
                  </a:txBody>
                  <a:tcPr/>
                </a:tc>
                <a:tc hMerge="1">
                  <a:txBody>
                    <a:bodyPr/>
                    <a:lstStyle/>
                    <a:p>
                      <a:pPr algn="ctr"/>
                      <a:endParaRPr lang="et-EE" dirty="0"/>
                    </a:p>
                  </a:txBody>
                  <a:tcPr/>
                </a:tc>
                <a:extLst>
                  <a:ext uri="{0D108BD9-81ED-4DB2-BD59-A6C34878D82A}">
                    <a16:rowId xmlns:a16="http://schemas.microsoft.com/office/drawing/2014/main" val="1990649527"/>
                  </a:ext>
                </a:extLst>
              </a:tr>
              <a:tr h="370840">
                <a:tc>
                  <a:txBody>
                    <a:bodyPr/>
                    <a:lstStyle/>
                    <a:p>
                      <a:r>
                        <a:rPr lang="et-EE" dirty="0"/>
                        <a:t>Object</a:t>
                      </a:r>
                    </a:p>
                  </a:txBody>
                  <a:tcPr/>
                </a:tc>
                <a:tc>
                  <a:txBody>
                    <a:bodyPr/>
                    <a:lstStyle/>
                    <a:p>
                      <a:r>
                        <a:rPr lang="et-EE" dirty="0"/>
                        <a:t>User count</a:t>
                      </a:r>
                    </a:p>
                  </a:txBody>
                  <a:tcPr/>
                </a:tc>
                <a:extLst>
                  <a:ext uri="{0D108BD9-81ED-4DB2-BD59-A6C34878D82A}">
                    <a16:rowId xmlns:a16="http://schemas.microsoft.com/office/drawing/2014/main" val="26619888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10.12.35.103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2</a:t>
                      </a:r>
                    </a:p>
                  </a:txBody>
                  <a:tcPr/>
                </a:tc>
                <a:extLst>
                  <a:ext uri="{0D108BD9-81ED-4DB2-BD59-A6C34878D82A}">
                    <a16:rowId xmlns:a16="http://schemas.microsoft.com/office/drawing/2014/main" val="3378093198"/>
                  </a:ext>
                </a:extLst>
              </a:tr>
            </a:tbl>
          </a:graphicData>
        </a:graphic>
      </p:graphicFrame>
      <p:sp>
        <p:nvSpPr>
          <p:cNvPr id="4" name="Down Arrow 3"/>
          <p:cNvSpPr/>
          <p:nvPr/>
        </p:nvSpPr>
        <p:spPr>
          <a:xfrm>
            <a:off x="2990316" y="3321266"/>
            <a:ext cx="429491" cy="87640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sp>
        <p:nvSpPr>
          <p:cNvPr id="5" name="Right Arrow 4"/>
          <p:cNvSpPr/>
          <p:nvPr/>
        </p:nvSpPr>
        <p:spPr>
          <a:xfrm>
            <a:off x="6189731" y="2159146"/>
            <a:ext cx="1198344" cy="47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cxnSp>
        <p:nvCxnSpPr>
          <p:cNvPr id="7" name="Straight Connector 6"/>
          <p:cNvCxnSpPr>
            <a:endCxn id="32" idx="3"/>
          </p:cNvCxnSpPr>
          <p:nvPr/>
        </p:nvCxnSpPr>
        <p:spPr>
          <a:xfrm>
            <a:off x="6093947" y="3694273"/>
            <a:ext cx="5751689" cy="0"/>
          </a:xfrm>
          <a:prstGeom prst="line">
            <a:avLst/>
          </a:prstGeom>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8453008" y="3781248"/>
            <a:ext cx="1033568" cy="369332"/>
          </a:xfrm>
          <a:prstGeom prst="rect">
            <a:avLst/>
          </a:prstGeom>
        </p:spPr>
        <p:txBody>
          <a:bodyPr wrap="square">
            <a:spAutoFit/>
          </a:bodyPr>
          <a:lstStyle/>
          <a:p>
            <a:r>
              <a:rPr lang="et-EE"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Shard 2</a:t>
            </a:r>
            <a:endParaRPr lang="et-EE" b="1" dirty="0"/>
          </a:p>
        </p:txBody>
      </p:sp>
      <p:graphicFrame>
        <p:nvGraphicFramePr>
          <p:cNvPr id="27" name="Table 26"/>
          <p:cNvGraphicFramePr>
            <a:graphicFrameLocks noGrp="1"/>
          </p:cNvGraphicFramePr>
          <p:nvPr>
            <p:extLst>
              <p:ext uri="{D42A27DB-BD31-4B8C-83A1-F6EECF244321}">
                <p14:modId xmlns:p14="http://schemas.microsoft.com/office/powerpoint/2010/main" val="4078389794"/>
              </p:ext>
            </p:extLst>
          </p:nvPr>
        </p:nvGraphicFramePr>
        <p:xfrm>
          <a:off x="7487923" y="4317469"/>
          <a:ext cx="2963737" cy="1112520"/>
        </p:xfrm>
        <a:graphic>
          <a:graphicData uri="http://schemas.openxmlformats.org/drawingml/2006/table">
            <a:tbl>
              <a:tblPr firstRow="1" bandRow="1">
                <a:tableStyleId>{5C22544A-7EE6-4342-B048-85BDC9FD1C3A}</a:tableStyleId>
              </a:tblPr>
              <a:tblGrid>
                <a:gridCol w="1682029">
                  <a:extLst>
                    <a:ext uri="{9D8B030D-6E8A-4147-A177-3AD203B41FA5}">
                      <a16:colId xmlns:a16="http://schemas.microsoft.com/office/drawing/2014/main" val="1277733763"/>
                    </a:ext>
                  </a:extLst>
                </a:gridCol>
                <a:gridCol w="1281708">
                  <a:extLst>
                    <a:ext uri="{9D8B030D-6E8A-4147-A177-3AD203B41FA5}">
                      <a16:colId xmlns:a16="http://schemas.microsoft.com/office/drawing/2014/main" val="646889127"/>
                    </a:ext>
                  </a:extLst>
                </a:gridCol>
              </a:tblGrid>
              <a:tr h="370840">
                <a:tc gridSpan="2">
                  <a:txBody>
                    <a:bodyPr/>
                    <a:lstStyle/>
                    <a:p>
                      <a:pPr algn="ctr"/>
                      <a:r>
                        <a:rPr lang="et-EE" dirty="0"/>
                        <a:t>STATS</a:t>
                      </a:r>
                    </a:p>
                  </a:txBody>
                  <a:tcPr/>
                </a:tc>
                <a:tc hMerge="1">
                  <a:txBody>
                    <a:bodyPr/>
                    <a:lstStyle/>
                    <a:p>
                      <a:pPr algn="ctr"/>
                      <a:endParaRPr lang="et-EE" dirty="0"/>
                    </a:p>
                  </a:txBody>
                  <a:tcPr/>
                </a:tc>
                <a:extLst>
                  <a:ext uri="{0D108BD9-81ED-4DB2-BD59-A6C34878D82A}">
                    <a16:rowId xmlns:a16="http://schemas.microsoft.com/office/drawing/2014/main" val="1990649527"/>
                  </a:ext>
                </a:extLst>
              </a:tr>
              <a:tr h="370840">
                <a:tc>
                  <a:txBody>
                    <a:bodyPr/>
                    <a:lstStyle/>
                    <a:p>
                      <a:r>
                        <a:rPr lang="et-EE" dirty="0"/>
                        <a:t>Object</a:t>
                      </a:r>
                    </a:p>
                  </a:txBody>
                  <a:tcPr/>
                </a:tc>
                <a:tc>
                  <a:txBody>
                    <a:bodyPr/>
                    <a:lstStyle/>
                    <a:p>
                      <a:r>
                        <a:rPr lang="et-EE" dirty="0"/>
                        <a:t>User count</a:t>
                      </a:r>
                    </a:p>
                  </a:txBody>
                  <a:tcPr/>
                </a:tc>
                <a:extLst>
                  <a:ext uri="{0D108BD9-81ED-4DB2-BD59-A6C34878D82A}">
                    <a16:rowId xmlns:a16="http://schemas.microsoft.com/office/drawing/2014/main" val="26619888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20.22.15.100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1</a:t>
                      </a:r>
                    </a:p>
                  </a:txBody>
                  <a:tcPr/>
                </a:tc>
                <a:extLst>
                  <a:ext uri="{0D108BD9-81ED-4DB2-BD59-A6C34878D82A}">
                    <a16:rowId xmlns:a16="http://schemas.microsoft.com/office/drawing/2014/main" val="3378093198"/>
                  </a:ext>
                </a:extLst>
              </a:tr>
            </a:tbl>
          </a:graphicData>
        </a:graphic>
      </p:graphicFrame>
      <p:sp>
        <p:nvSpPr>
          <p:cNvPr id="28" name="Right Arrow 27"/>
          <p:cNvSpPr/>
          <p:nvPr/>
        </p:nvSpPr>
        <p:spPr>
          <a:xfrm>
            <a:off x="6189731" y="4638709"/>
            <a:ext cx="1198344" cy="47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spTree>
    <p:extLst>
      <p:ext uri="{BB962C8B-B14F-4D97-AF65-F5344CB8AC3E}">
        <p14:creationId xmlns:p14="http://schemas.microsoft.com/office/powerpoint/2010/main" val="4194230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500" fill="hold"/>
                                        <p:tgtEl>
                                          <p:spTgt spid="14"/>
                                        </p:tgtEl>
                                        <p:attrNameLst>
                                          <p:attrName>ppt_x</p:attrName>
                                        </p:attrNameLst>
                                      </p:cBhvr>
                                      <p:tavLst>
                                        <p:tav tm="0">
                                          <p:val>
                                            <p:strVal val="#ppt_x"/>
                                          </p:val>
                                        </p:tav>
                                        <p:tav tm="100000">
                                          <p:val>
                                            <p:strVal val="#ppt_x"/>
                                          </p:val>
                                        </p:tav>
                                      </p:tavLst>
                                    </p:anim>
                                    <p:anim calcmode="lin" valueType="num">
                                      <p:cBhvr additive="base">
                                        <p:cTn id="1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1000"/>
                                        <p:tgtEl>
                                          <p:spTgt spid="15"/>
                                        </p:tgtEl>
                                      </p:cBhvr>
                                    </p:animEffect>
                                    <p:anim calcmode="lin" valueType="num">
                                      <p:cBhvr>
                                        <p:cTn id="23" dur="1000" fill="hold"/>
                                        <p:tgtEl>
                                          <p:spTgt spid="15"/>
                                        </p:tgtEl>
                                        <p:attrNameLst>
                                          <p:attrName>ppt_x</p:attrName>
                                        </p:attrNameLst>
                                      </p:cBhvr>
                                      <p:tavLst>
                                        <p:tav tm="0">
                                          <p:val>
                                            <p:strVal val="#ppt_x"/>
                                          </p:val>
                                        </p:tav>
                                        <p:tav tm="100000">
                                          <p:val>
                                            <p:strVal val="#ppt_x"/>
                                          </p:val>
                                        </p:tav>
                                      </p:tavLst>
                                    </p:anim>
                                    <p:anim calcmode="lin" valueType="num">
                                      <p:cBhvr>
                                        <p:cTn id="24"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28"/>
                                        </p:tgtEl>
                                        <p:attrNameLst>
                                          <p:attrName>style.visibility</p:attrName>
                                        </p:attrNameLst>
                                      </p:cBhvr>
                                      <p:to>
                                        <p:strVal val="visible"/>
                                      </p:to>
                                    </p:set>
                                    <p:animEffect transition="in" filter="fade">
                                      <p:cBhvr>
                                        <p:cTn id="29" dur="1000"/>
                                        <p:tgtEl>
                                          <p:spTgt spid="28"/>
                                        </p:tgtEl>
                                      </p:cBhvr>
                                    </p:animEffect>
                                    <p:anim calcmode="lin" valueType="num">
                                      <p:cBhvr>
                                        <p:cTn id="30" dur="1000" fill="hold"/>
                                        <p:tgtEl>
                                          <p:spTgt spid="28"/>
                                        </p:tgtEl>
                                        <p:attrNameLst>
                                          <p:attrName>ppt_x</p:attrName>
                                        </p:attrNameLst>
                                      </p:cBhvr>
                                      <p:tavLst>
                                        <p:tav tm="0">
                                          <p:val>
                                            <p:strVal val="#ppt_x"/>
                                          </p:val>
                                        </p:tav>
                                        <p:tav tm="100000">
                                          <p:val>
                                            <p:strVal val="#ppt_x"/>
                                          </p:val>
                                        </p:tav>
                                      </p:tavLst>
                                    </p:anim>
                                    <p:anim calcmode="lin" valueType="num">
                                      <p:cBhvr>
                                        <p:cTn id="31" dur="1000" fill="hold"/>
                                        <p:tgtEl>
                                          <p:spTgt spid="28"/>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7"/>
                                        </p:tgtEl>
                                        <p:attrNameLst>
                                          <p:attrName>style.visibility</p:attrName>
                                        </p:attrNameLst>
                                      </p:cBhvr>
                                      <p:to>
                                        <p:strVal val="visible"/>
                                      </p:to>
                                    </p:set>
                                    <p:animEffect transition="in" filter="fade">
                                      <p:cBhvr>
                                        <p:cTn id="34" dur="1000"/>
                                        <p:tgtEl>
                                          <p:spTgt spid="27"/>
                                        </p:tgtEl>
                                      </p:cBhvr>
                                    </p:animEffect>
                                    <p:anim calcmode="lin" valueType="num">
                                      <p:cBhvr>
                                        <p:cTn id="35" dur="1000" fill="hold"/>
                                        <p:tgtEl>
                                          <p:spTgt spid="27"/>
                                        </p:tgtEl>
                                        <p:attrNameLst>
                                          <p:attrName>ppt_x</p:attrName>
                                        </p:attrNameLst>
                                      </p:cBhvr>
                                      <p:tavLst>
                                        <p:tav tm="0">
                                          <p:val>
                                            <p:strVal val="#ppt_x"/>
                                          </p:val>
                                        </p:tav>
                                        <p:tav tm="100000">
                                          <p:val>
                                            <p:strVal val="#ppt_x"/>
                                          </p:val>
                                        </p:tav>
                                      </p:tavLst>
                                    </p:anim>
                                    <p:anim calcmode="lin" valueType="num">
                                      <p:cBhvr>
                                        <p:cTn id="36"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2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t-EE"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rPr>
              <a:t>Basics of queueing (pgq component)</a:t>
            </a: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sp>
        <p:nvSpPr>
          <p:cNvPr id="3" name="Flowchart: Magnetic Disk 2"/>
          <p:cNvSpPr/>
          <p:nvPr/>
        </p:nvSpPr>
        <p:spPr>
          <a:xfrm>
            <a:off x="821240" y="3005486"/>
            <a:ext cx="1498589" cy="1062840"/>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dirty="0"/>
              <a:t>PostgreSQL</a:t>
            </a:r>
          </a:p>
        </p:txBody>
      </p:sp>
      <p:sp>
        <p:nvSpPr>
          <p:cNvPr id="6" name="Right Arrow 5"/>
          <p:cNvSpPr/>
          <p:nvPr/>
        </p:nvSpPr>
        <p:spPr>
          <a:xfrm>
            <a:off x="2717873" y="2769486"/>
            <a:ext cx="1036708" cy="472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dirty="0"/>
              <a:t>Insert</a:t>
            </a:r>
          </a:p>
        </p:txBody>
      </p:sp>
      <p:sp>
        <p:nvSpPr>
          <p:cNvPr id="24" name="Right Arrow 23"/>
          <p:cNvSpPr/>
          <p:nvPr/>
        </p:nvSpPr>
        <p:spPr>
          <a:xfrm>
            <a:off x="2717873" y="3300906"/>
            <a:ext cx="1036708" cy="472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dirty="0"/>
              <a:t>Update</a:t>
            </a:r>
          </a:p>
        </p:txBody>
      </p:sp>
      <p:sp>
        <p:nvSpPr>
          <p:cNvPr id="26" name="Right Arrow 25"/>
          <p:cNvSpPr/>
          <p:nvPr/>
        </p:nvSpPr>
        <p:spPr>
          <a:xfrm>
            <a:off x="2717873" y="3832326"/>
            <a:ext cx="1036708" cy="472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dirty="0"/>
              <a:t>Delete</a:t>
            </a:r>
          </a:p>
        </p:txBody>
      </p:sp>
      <p:graphicFrame>
        <p:nvGraphicFramePr>
          <p:cNvPr id="27" name="Table 26"/>
          <p:cNvGraphicFramePr>
            <a:graphicFrameLocks noGrp="1"/>
          </p:cNvGraphicFramePr>
          <p:nvPr>
            <p:extLst>
              <p:ext uri="{D42A27DB-BD31-4B8C-83A1-F6EECF244321}">
                <p14:modId xmlns:p14="http://schemas.microsoft.com/office/powerpoint/2010/main" val="4270257959"/>
              </p:ext>
            </p:extLst>
          </p:nvPr>
        </p:nvGraphicFramePr>
        <p:xfrm>
          <a:off x="4070647" y="3005487"/>
          <a:ext cx="2931924" cy="1112520"/>
        </p:xfrm>
        <a:graphic>
          <a:graphicData uri="http://schemas.openxmlformats.org/drawingml/2006/table">
            <a:tbl>
              <a:tblPr firstRow="1" bandRow="1">
                <a:tableStyleId>{5C22544A-7EE6-4342-B048-85BDC9FD1C3A}</a:tableStyleId>
              </a:tblPr>
              <a:tblGrid>
                <a:gridCol w="2931924">
                  <a:extLst>
                    <a:ext uri="{9D8B030D-6E8A-4147-A177-3AD203B41FA5}">
                      <a16:colId xmlns:a16="http://schemas.microsoft.com/office/drawing/2014/main" val="1277733763"/>
                    </a:ext>
                  </a:extLst>
                </a:gridCol>
              </a:tblGrid>
              <a:tr h="370840">
                <a:tc>
                  <a:txBody>
                    <a:bodyPr/>
                    <a:lstStyle/>
                    <a:p>
                      <a:pPr algn="ctr"/>
                      <a:r>
                        <a:rPr lang="et-EE" dirty="0"/>
                        <a:t>EVENT QUEUE</a:t>
                      </a:r>
                    </a:p>
                  </a:txBody>
                  <a:tcPr/>
                </a:tc>
                <a:extLst>
                  <a:ext uri="{0D108BD9-81ED-4DB2-BD59-A6C34878D82A}">
                    <a16:rowId xmlns:a16="http://schemas.microsoft.com/office/drawing/2014/main" val="1990649527"/>
                  </a:ext>
                </a:extLst>
              </a:tr>
              <a:tr h="370840">
                <a:tc>
                  <a:txBody>
                    <a:bodyPr/>
                    <a:lstStyle/>
                    <a:p>
                      <a:r>
                        <a:rPr lang="et-EE" dirty="0"/>
                        <a:t>Event type (ins/upd/del)</a:t>
                      </a:r>
                    </a:p>
                  </a:txBody>
                  <a:tcPr/>
                </a:tc>
                <a:extLst>
                  <a:ext uri="{0D108BD9-81ED-4DB2-BD59-A6C34878D82A}">
                    <a16:rowId xmlns:a16="http://schemas.microsoft.com/office/drawing/2014/main" val="26619888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Event data</a:t>
                      </a:r>
                    </a:p>
                  </a:txBody>
                  <a:tcPr/>
                </a:tc>
                <a:extLst>
                  <a:ext uri="{0D108BD9-81ED-4DB2-BD59-A6C34878D82A}">
                    <a16:rowId xmlns:a16="http://schemas.microsoft.com/office/drawing/2014/main" val="3378093198"/>
                  </a:ext>
                </a:extLst>
              </a:tr>
            </a:tbl>
          </a:graphicData>
        </a:graphic>
      </p:graphicFrame>
      <p:sp>
        <p:nvSpPr>
          <p:cNvPr id="40" name="Right Arrow 39"/>
          <p:cNvSpPr/>
          <p:nvPr/>
        </p:nvSpPr>
        <p:spPr>
          <a:xfrm>
            <a:off x="7318637" y="3294574"/>
            <a:ext cx="1036708" cy="472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dirty="0"/>
              <a:t>Select</a:t>
            </a:r>
          </a:p>
        </p:txBody>
      </p:sp>
      <p:sp>
        <p:nvSpPr>
          <p:cNvPr id="7" name="Flowchart: Punched Tape 6"/>
          <p:cNvSpPr/>
          <p:nvPr/>
        </p:nvSpPr>
        <p:spPr>
          <a:xfrm>
            <a:off x="8811491" y="3005486"/>
            <a:ext cx="2549236" cy="1062840"/>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dirty="0"/>
              <a:t>Script</a:t>
            </a:r>
          </a:p>
        </p:txBody>
      </p:sp>
    </p:spTree>
    <p:extLst>
      <p:ext uri="{BB962C8B-B14F-4D97-AF65-F5344CB8AC3E}">
        <p14:creationId xmlns:p14="http://schemas.microsoft.com/office/powerpoint/2010/main" val="980177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4" grpId="0" animBg="1"/>
      <p:bldP spid="26" grpId="0" animBg="1"/>
      <p:bldP spid="40"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t-EE" sz="2400" kern="0" dirty="0">
                <a:solidFill>
                  <a:schemeClr val="bg1"/>
                </a:solidFill>
                <a:latin typeface="Segoe UI Light" panose="020B0502040204020203" pitchFamily="34" charset="0"/>
                <a:cs typeface="Segoe UI Light" panose="020B0502040204020203" pitchFamily="34" charset="0"/>
              </a:rPr>
              <a:t>Schematics – whole history aggregation / time series</a:t>
            </a:r>
            <a:endParaRPr kumimoji="0" lang="et-EE"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endParaRP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graphicFrame>
        <p:nvGraphicFramePr>
          <p:cNvPr id="27" name="Table 26"/>
          <p:cNvGraphicFramePr>
            <a:graphicFrameLocks noGrp="1"/>
          </p:cNvGraphicFramePr>
          <p:nvPr>
            <p:extLst>
              <p:ext uri="{D42A27DB-BD31-4B8C-83A1-F6EECF244321}">
                <p14:modId xmlns:p14="http://schemas.microsoft.com/office/powerpoint/2010/main" val="1628823800"/>
              </p:ext>
            </p:extLst>
          </p:nvPr>
        </p:nvGraphicFramePr>
        <p:xfrm>
          <a:off x="776635" y="4791001"/>
          <a:ext cx="1471171" cy="1112520"/>
        </p:xfrm>
        <a:graphic>
          <a:graphicData uri="http://schemas.openxmlformats.org/drawingml/2006/table">
            <a:tbl>
              <a:tblPr firstRow="1" bandRow="1">
                <a:tableStyleId>{5C22544A-7EE6-4342-B048-85BDC9FD1C3A}</a:tableStyleId>
              </a:tblPr>
              <a:tblGrid>
                <a:gridCol w="1471171">
                  <a:extLst>
                    <a:ext uri="{9D8B030D-6E8A-4147-A177-3AD203B41FA5}">
                      <a16:colId xmlns:a16="http://schemas.microsoft.com/office/drawing/2014/main" val="1277733763"/>
                    </a:ext>
                  </a:extLst>
                </a:gridCol>
              </a:tblGrid>
              <a:tr h="370840">
                <a:tc>
                  <a:txBody>
                    <a:bodyPr/>
                    <a:lstStyle/>
                    <a:p>
                      <a:pPr algn="ctr"/>
                      <a:r>
                        <a:rPr lang="et-EE" dirty="0"/>
                        <a:t>QUEUE</a:t>
                      </a:r>
                    </a:p>
                  </a:txBody>
                  <a:tcPr/>
                </a:tc>
                <a:extLst>
                  <a:ext uri="{0D108BD9-81ED-4DB2-BD59-A6C34878D82A}">
                    <a16:rowId xmlns:a16="http://schemas.microsoft.com/office/drawing/2014/main" val="1990649527"/>
                  </a:ext>
                </a:extLst>
              </a:tr>
              <a:tr h="370840">
                <a:tc>
                  <a:txBody>
                    <a:bodyPr/>
                    <a:lstStyle/>
                    <a:p>
                      <a:endParaRPr lang="et-EE" dirty="0"/>
                    </a:p>
                  </a:txBody>
                  <a:tcPr/>
                </a:tc>
                <a:extLst>
                  <a:ext uri="{0D108BD9-81ED-4DB2-BD59-A6C34878D82A}">
                    <a16:rowId xmlns:a16="http://schemas.microsoft.com/office/drawing/2014/main" val="26619888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t-EE" dirty="0"/>
                    </a:p>
                  </a:txBody>
                  <a:tcPr/>
                </a:tc>
                <a:extLst>
                  <a:ext uri="{0D108BD9-81ED-4DB2-BD59-A6C34878D82A}">
                    <a16:rowId xmlns:a16="http://schemas.microsoft.com/office/drawing/2014/main" val="3378093198"/>
                  </a:ext>
                </a:extLst>
              </a:tr>
            </a:tbl>
          </a:graphicData>
        </a:graphic>
      </p:graphicFrame>
      <p:sp>
        <p:nvSpPr>
          <p:cNvPr id="12" name="Rectangle 11"/>
          <p:cNvSpPr/>
          <p:nvPr/>
        </p:nvSpPr>
        <p:spPr>
          <a:xfrm>
            <a:off x="2466513" y="3142903"/>
            <a:ext cx="1505744" cy="1112520"/>
          </a:xfrm>
          <a:prstGeom prst="rect">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nchor="ctr" anchorCtr="0"/>
          <a:lstStyle/>
          <a:p>
            <a:pPr algn="ctr"/>
            <a:r>
              <a:rPr lang="et-EE" dirty="0"/>
              <a:t>Aggregator</a:t>
            </a:r>
          </a:p>
          <a:p>
            <a:pPr algn="ctr"/>
            <a:r>
              <a:rPr lang="et-EE" dirty="0"/>
              <a:t>Worker 1</a:t>
            </a:r>
          </a:p>
        </p:txBody>
      </p:sp>
      <p:sp>
        <p:nvSpPr>
          <p:cNvPr id="15" name="Rectangle 14"/>
          <p:cNvSpPr/>
          <p:nvPr/>
        </p:nvSpPr>
        <p:spPr>
          <a:xfrm>
            <a:off x="443345" y="942109"/>
            <a:ext cx="11104161" cy="551410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cxnSp>
        <p:nvCxnSpPr>
          <p:cNvPr id="18" name="Straight Connector 17"/>
          <p:cNvCxnSpPr>
            <a:stCxn id="15" idx="0"/>
            <a:endCxn id="15" idx="2"/>
          </p:cNvCxnSpPr>
          <p:nvPr/>
        </p:nvCxnSpPr>
        <p:spPr>
          <a:xfrm>
            <a:off x="5995426" y="942109"/>
            <a:ext cx="0" cy="5514109"/>
          </a:xfrm>
          <a:prstGeom prst="line">
            <a:avLst/>
          </a:prstGeom>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2776700" y="996946"/>
            <a:ext cx="885371" cy="369332"/>
          </a:xfrm>
          <a:prstGeom prst="rect">
            <a:avLst/>
          </a:prstGeom>
        </p:spPr>
        <p:txBody>
          <a:bodyPr wrap="none">
            <a:spAutoFit/>
          </a:bodyPr>
          <a:lstStyle/>
          <a:p>
            <a:r>
              <a:rPr lang="et-EE"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Shard 1</a:t>
            </a:r>
            <a:endParaRPr lang="et-EE" b="1" dirty="0"/>
          </a:p>
        </p:txBody>
      </p:sp>
      <p:sp>
        <p:nvSpPr>
          <p:cNvPr id="20" name="Rectangle 19"/>
          <p:cNvSpPr/>
          <p:nvPr/>
        </p:nvSpPr>
        <p:spPr>
          <a:xfrm>
            <a:off x="8291912" y="996946"/>
            <a:ext cx="922240" cy="369332"/>
          </a:xfrm>
          <a:prstGeom prst="rect">
            <a:avLst/>
          </a:prstGeom>
        </p:spPr>
        <p:txBody>
          <a:bodyPr wrap="none">
            <a:spAutoFit/>
          </a:bodyPr>
          <a:lstStyle/>
          <a:p>
            <a:r>
              <a:rPr lang="et-EE"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Shard 2</a:t>
            </a:r>
            <a:endParaRPr lang="et-EE" b="1" dirty="0"/>
          </a:p>
        </p:txBody>
      </p:sp>
      <p:sp>
        <p:nvSpPr>
          <p:cNvPr id="21" name="Rectangle 20"/>
          <p:cNvSpPr/>
          <p:nvPr/>
        </p:nvSpPr>
        <p:spPr>
          <a:xfrm>
            <a:off x="776635" y="1477687"/>
            <a:ext cx="1505744" cy="1112520"/>
          </a:xfrm>
          <a:prstGeom prst="rect">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nchor="ctr" anchorCtr="0"/>
          <a:lstStyle/>
          <a:p>
            <a:pPr algn="ctr"/>
            <a:r>
              <a:rPr lang="et-EE" dirty="0"/>
              <a:t>Config</a:t>
            </a:r>
          </a:p>
        </p:txBody>
      </p:sp>
      <p:graphicFrame>
        <p:nvGraphicFramePr>
          <p:cNvPr id="29" name="Table 28"/>
          <p:cNvGraphicFramePr>
            <a:graphicFrameLocks noGrp="1"/>
          </p:cNvGraphicFramePr>
          <p:nvPr>
            <p:extLst>
              <p:ext uri="{D42A27DB-BD31-4B8C-83A1-F6EECF244321}">
                <p14:modId xmlns:p14="http://schemas.microsoft.com/office/powerpoint/2010/main" val="39967060"/>
              </p:ext>
            </p:extLst>
          </p:nvPr>
        </p:nvGraphicFramePr>
        <p:xfrm>
          <a:off x="4093163" y="1477687"/>
          <a:ext cx="1471171" cy="1112520"/>
        </p:xfrm>
        <a:graphic>
          <a:graphicData uri="http://schemas.openxmlformats.org/drawingml/2006/table">
            <a:tbl>
              <a:tblPr firstRow="1" bandRow="1">
                <a:tableStyleId>{5C22544A-7EE6-4342-B048-85BDC9FD1C3A}</a:tableStyleId>
              </a:tblPr>
              <a:tblGrid>
                <a:gridCol w="1471171">
                  <a:extLst>
                    <a:ext uri="{9D8B030D-6E8A-4147-A177-3AD203B41FA5}">
                      <a16:colId xmlns:a16="http://schemas.microsoft.com/office/drawing/2014/main" val="1277733763"/>
                    </a:ext>
                  </a:extLst>
                </a:gridCol>
              </a:tblGrid>
              <a:tr h="370840">
                <a:tc>
                  <a:txBody>
                    <a:bodyPr/>
                    <a:lstStyle/>
                    <a:p>
                      <a:pPr algn="ctr"/>
                      <a:r>
                        <a:rPr lang="et-EE" dirty="0"/>
                        <a:t>STATS</a:t>
                      </a:r>
                    </a:p>
                  </a:txBody>
                  <a:tcPr/>
                </a:tc>
                <a:extLst>
                  <a:ext uri="{0D108BD9-81ED-4DB2-BD59-A6C34878D82A}">
                    <a16:rowId xmlns:a16="http://schemas.microsoft.com/office/drawing/2014/main" val="1990649527"/>
                  </a:ext>
                </a:extLst>
              </a:tr>
              <a:tr h="370840">
                <a:tc>
                  <a:txBody>
                    <a:bodyPr/>
                    <a:lstStyle/>
                    <a:p>
                      <a:endParaRPr lang="et-EE" dirty="0"/>
                    </a:p>
                  </a:txBody>
                  <a:tcPr/>
                </a:tc>
                <a:extLst>
                  <a:ext uri="{0D108BD9-81ED-4DB2-BD59-A6C34878D82A}">
                    <a16:rowId xmlns:a16="http://schemas.microsoft.com/office/drawing/2014/main" val="26619888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t-EE" dirty="0"/>
                    </a:p>
                  </a:txBody>
                  <a:tcPr/>
                </a:tc>
                <a:extLst>
                  <a:ext uri="{0D108BD9-81ED-4DB2-BD59-A6C34878D82A}">
                    <a16:rowId xmlns:a16="http://schemas.microsoft.com/office/drawing/2014/main" val="3378093198"/>
                  </a:ext>
                </a:extLst>
              </a:tr>
            </a:tbl>
          </a:graphicData>
        </a:graphic>
      </p:graphicFrame>
      <p:graphicFrame>
        <p:nvGraphicFramePr>
          <p:cNvPr id="30" name="Table 29"/>
          <p:cNvGraphicFramePr>
            <a:graphicFrameLocks noGrp="1"/>
          </p:cNvGraphicFramePr>
          <p:nvPr>
            <p:extLst>
              <p:ext uri="{D42A27DB-BD31-4B8C-83A1-F6EECF244321}">
                <p14:modId xmlns:p14="http://schemas.microsoft.com/office/powerpoint/2010/main" val="1541861418"/>
              </p:ext>
            </p:extLst>
          </p:nvPr>
        </p:nvGraphicFramePr>
        <p:xfrm>
          <a:off x="4093163" y="4813270"/>
          <a:ext cx="1471171" cy="1112520"/>
        </p:xfrm>
        <a:graphic>
          <a:graphicData uri="http://schemas.openxmlformats.org/drawingml/2006/table">
            <a:tbl>
              <a:tblPr firstRow="1" bandRow="1">
                <a:tableStyleId>{5C22544A-7EE6-4342-B048-85BDC9FD1C3A}</a:tableStyleId>
              </a:tblPr>
              <a:tblGrid>
                <a:gridCol w="1471171">
                  <a:extLst>
                    <a:ext uri="{9D8B030D-6E8A-4147-A177-3AD203B41FA5}">
                      <a16:colId xmlns:a16="http://schemas.microsoft.com/office/drawing/2014/main" val="1277733763"/>
                    </a:ext>
                  </a:extLst>
                </a:gridCol>
              </a:tblGrid>
              <a:tr h="370840">
                <a:tc>
                  <a:txBody>
                    <a:bodyPr/>
                    <a:lstStyle/>
                    <a:p>
                      <a:pPr algn="ctr"/>
                      <a:r>
                        <a:rPr lang="et-EE" dirty="0"/>
                        <a:t>LINK</a:t>
                      </a:r>
                    </a:p>
                  </a:txBody>
                  <a:tcPr/>
                </a:tc>
                <a:extLst>
                  <a:ext uri="{0D108BD9-81ED-4DB2-BD59-A6C34878D82A}">
                    <a16:rowId xmlns:a16="http://schemas.microsoft.com/office/drawing/2014/main" val="1990649527"/>
                  </a:ext>
                </a:extLst>
              </a:tr>
              <a:tr h="370840">
                <a:tc>
                  <a:txBody>
                    <a:bodyPr/>
                    <a:lstStyle/>
                    <a:p>
                      <a:endParaRPr lang="et-EE" dirty="0"/>
                    </a:p>
                  </a:txBody>
                  <a:tcPr/>
                </a:tc>
                <a:extLst>
                  <a:ext uri="{0D108BD9-81ED-4DB2-BD59-A6C34878D82A}">
                    <a16:rowId xmlns:a16="http://schemas.microsoft.com/office/drawing/2014/main" val="26619888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t-EE" dirty="0"/>
                    </a:p>
                  </a:txBody>
                  <a:tcPr/>
                </a:tc>
                <a:extLst>
                  <a:ext uri="{0D108BD9-81ED-4DB2-BD59-A6C34878D82A}">
                    <a16:rowId xmlns:a16="http://schemas.microsoft.com/office/drawing/2014/main" val="3378093198"/>
                  </a:ext>
                </a:extLst>
              </a:tr>
            </a:tbl>
          </a:graphicData>
        </a:graphic>
      </p:graphicFrame>
      <p:graphicFrame>
        <p:nvGraphicFramePr>
          <p:cNvPr id="36" name="Table 35"/>
          <p:cNvGraphicFramePr>
            <a:graphicFrameLocks noGrp="1"/>
          </p:cNvGraphicFramePr>
          <p:nvPr>
            <p:extLst>
              <p:ext uri="{D42A27DB-BD31-4B8C-83A1-F6EECF244321}">
                <p14:modId xmlns:p14="http://schemas.microsoft.com/office/powerpoint/2010/main" val="1755456478"/>
              </p:ext>
            </p:extLst>
          </p:nvPr>
        </p:nvGraphicFramePr>
        <p:xfrm>
          <a:off x="6363289" y="1477687"/>
          <a:ext cx="1471171" cy="1112520"/>
        </p:xfrm>
        <a:graphic>
          <a:graphicData uri="http://schemas.openxmlformats.org/drawingml/2006/table">
            <a:tbl>
              <a:tblPr firstRow="1" bandRow="1">
                <a:tableStyleId>{5C22544A-7EE6-4342-B048-85BDC9FD1C3A}</a:tableStyleId>
              </a:tblPr>
              <a:tblGrid>
                <a:gridCol w="1471171">
                  <a:extLst>
                    <a:ext uri="{9D8B030D-6E8A-4147-A177-3AD203B41FA5}">
                      <a16:colId xmlns:a16="http://schemas.microsoft.com/office/drawing/2014/main" val="1277733763"/>
                    </a:ext>
                  </a:extLst>
                </a:gridCol>
              </a:tblGrid>
              <a:tr h="370840">
                <a:tc>
                  <a:txBody>
                    <a:bodyPr/>
                    <a:lstStyle/>
                    <a:p>
                      <a:pPr algn="ctr"/>
                      <a:r>
                        <a:rPr lang="et-EE" dirty="0"/>
                        <a:t>STATS</a:t>
                      </a:r>
                    </a:p>
                  </a:txBody>
                  <a:tcPr/>
                </a:tc>
                <a:extLst>
                  <a:ext uri="{0D108BD9-81ED-4DB2-BD59-A6C34878D82A}">
                    <a16:rowId xmlns:a16="http://schemas.microsoft.com/office/drawing/2014/main" val="1990649527"/>
                  </a:ext>
                </a:extLst>
              </a:tr>
              <a:tr h="370840">
                <a:tc>
                  <a:txBody>
                    <a:bodyPr/>
                    <a:lstStyle/>
                    <a:p>
                      <a:endParaRPr lang="et-EE" dirty="0"/>
                    </a:p>
                  </a:txBody>
                  <a:tcPr/>
                </a:tc>
                <a:extLst>
                  <a:ext uri="{0D108BD9-81ED-4DB2-BD59-A6C34878D82A}">
                    <a16:rowId xmlns:a16="http://schemas.microsoft.com/office/drawing/2014/main" val="26619888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t-EE" dirty="0"/>
                    </a:p>
                  </a:txBody>
                  <a:tcPr/>
                </a:tc>
                <a:extLst>
                  <a:ext uri="{0D108BD9-81ED-4DB2-BD59-A6C34878D82A}">
                    <a16:rowId xmlns:a16="http://schemas.microsoft.com/office/drawing/2014/main" val="3378093198"/>
                  </a:ext>
                </a:extLst>
              </a:tr>
            </a:tbl>
          </a:graphicData>
        </a:graphic>
      </p:graphicFrame>
      <p:sp>
        <p:nvSpPr>
          <p:cNvPr id="37" name="Rectangle 36"/>
          <p:cNvSpPr/>
          <p:nvPr/>
        </p:nvSpPr>
        <p:spPr>
          <a:xfrm>
            <a:off x="7993282" y="3142903"/>
            <a:ext cx="1505744" cy="1112520"/>
          </a:xfrm>
          <a:prstGeom prst="rect">
            <a:avLst/>
          </a:prstGeom>
          <a:solidFill>
            <a:srgbClr val="92D050"/>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nchor="ctr" anchorCtr="0"/>
          <a:lstStyle/>
          <a:p>
            <a:pPr algn="ctr"/>
            <a:r>
              <a:rPr lang="et-EE" dirty="0"/>
              <a:t>Aggregator</a:t>
            </a:r>
          </a:p>
          <a:p>
            <a:pPr algn="ctr"/>
            <a:r>
              <a:rPr lang="et-EE" dirty="0"/>
              <a:t>Worker 2</a:t>
            </a:r>
          </a:p>
        </p:txBody>
      </p:sp>
      <p:sp>
        <p:nvSpPr>
          <p:cNvPr id="38" name="Rectangle 37"/>
          <p:cNvSpPr/>
          <p:nvPr/>
        </p:nvSpPr>
        <p:spPr>
          <a:xfrm>
            <a:off x="9708474" y="1477687"/>
            <a:ext cx="1505744" cy="1112520"/>
          </a:xfrm>
          <a:prstGeom prst="rect">
            <a:avLst/>
          </a:prstGeom>
          <a:solidFill>
            <a:srgbClr val="92D050"/>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nchor="ctr" anchorCtr="0"/>
          <a:lstStyle/>
          <a:p>
            <a:pPr algn="ctr"/>
            <a:r>
              <a:rPr lang="et-EE" dirty="0"/>
              <a:t>Config</a:t>
            </a:r>
          </a:p>
        </p:txBody>
      </p:sp>
      <p:graphicFrame>
        <p:nvGraphicFramePr>
          <p:cNvPr id="44" name="Table 43"/>
          <p:cNvGraphicFramePr>
            <a:graphicFrameLocks noGrp="1"/>
          </p:cNvGraphicFramePr>
          <p:nvPr>
            <p:extLst>
              <p:ext uri="{D42A27DB-BD31-4B8C-83A1-F6EECF244321}">
                <p14:modId xmlns:p14="http://schemas.microsoft.com/office/powerpoint/2010/main" val="3218714281"/>
              </p:ext>
            </p:extLst>
          </p:nvPr>
        </p:nvGraphicFramePr>
        <p:xfrm>
          <a:off x="9738091" y="4813270"/>
          <a:ext cx="1471171" cy="1112520"/>
        </p:xfrm>
        <a:graphic>
          <a:graphicData uri="http://schemas.openxmlformats.org/drawingml/2006/table">
            <a:tbl>
              <a:tblPr firstRow="1" bandRow="1">
                <a:tableStyleId>{5C22544A-7EE6-4342-B048-85BDC9FD1C3A}</a:tableStyleId>
              </a:tblPr>
              <a:tblGrid>
                <a:gridCol w="1471171">
                  <a:extLst>
                    <a:ext uri="{9D8B030D-6E8A-4147-A177-3AD203B41FA5}">
                      <a16:colId xmlns:a16="http://schemas.microsoft.com/office/drawing/2014/main" val="1277733763"/>
                    </a:ext>
                  </a:extLst>
                </a:gridCol>
              </a:tblGrid>
              <a:tr h="370840">
                <a:tc>
                  <a:txBody>
                    <a:bodyPr/>
                    <a:lstStyle/>
                    <a:p>
                      <a:pPr algn="ctr"/>
                      <a:r>
                        <a:rPr lang="et-EE" dirty="0"/>
                        <a:t>QUEUE</a:t>
                      </a:r>
                    </a:p>
                  </a:txBody>
                  <a:tcPr/>
                </a:tc>
                <a:extLst>
                  <a:ext uri="{0D108BD9-81ED-4DB2-BD59-A6C34878D82A}">
                    <a16:rowId xmlns:a16="http://schemas.microsoft.com/office/drawing/2014/main" val="1990649527"/>
                  </a:ext>
                </a:extLst>
              </a:tr>
              <a:tr h="370840">
                <a:tc>
                  <a:txBody>
                    <a:bodyPr/>
                    <a:lstStyle/>
                    <a:p>
                      <a:endParaRPr lang="et-EE" dirty="0"/>
                    </a:p>
                  </a:txBody>
                  <a:tcPr/>
                </a:tc>
                <a:extLst>
                  <a:ext uri="{0D108BD9-81ED-4DB2-BD59-A6C34878D82A}">
                    <a16:rowId xmlns:a16="http://schemas.microsoft.com/office/drawing/2014/main" val="26619888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t-EE" dirty="0"/>
                    </a:p>
                  </a:txBody>
                  <a:tcPr/>
                </a:tc>
                <a:extLst>
                  <a:ext uri="{0D108BD9-81ED-4DB2-BD59-A6C34878D82A}">
                    <a16:rowId xmlns:a16="http://schemas.microsoft.com/office/drawing/2014/main" val="3378093198"/>
                  </a:ext>
                </a:extLst>
              </a:tr>
            </a:tbl>
          </a:graphicData>
        </a:graphic>
      </p:graphicFrame>
      <p:graphicFrame>
        <p:nvGraphicFramePr>
          <p:cNvPr id="45" name="Table 44"/>
          <p:cNvGraphicFramePr>
            <a:graphicFrameLocks noGrp="1"/>
          </p:cNvGraphicFramePr>
          <p:nvPr>
            <p:extLst>
              <p:ext uri="{D42A27DB-BD31-4B8C-83A1-F6EECF244321}">
                <p14:modId xmlns:p14="http://schemas.microsoft.com/office/powerpoint/2010/main" val="4035614204"/>
              </p:ext>
            </p:extLst>
          </p:nvPr>
        </p:nvGraphicFramePr>
        <p:xfrm>
          <a:off x="6364024" y="4813270"/>
          <a:ext cx="1471171" cy="1112520"/>
        </p:xfrm>
        <a:graphic>
          <a:graphicData uri="http://schemas.openxmlformats.org/drawingml/2006/table">
            <a:tbl>
              <a:tblPr firstRow="1" bandRow="1">
                <a:tableStyleId>{5C22544A-7EE6-4342-B048-85BDC9FD1C3A}</a:tableStyleId>
              </a:tblPr>
              <a:tblGrid>
                <a:gridCol w="1471171">
                  <a:extLst>
                    <a:ext uri="{9D8B030D-6E8A-4147-A177-3AD203B41FA5}">
                      <a16:colId xmlns:a16="http://schemas.microsoft.com/office/drawing/2014/main" val="1277733763"/>
                    </a:ext>
                  </a:extLst>
                </a:gridCol>
              </a:tblGrid>
              <a:tr h="370840">
                <a:tc>
                  <a:txBody>
                    <a:bodyPr/>
                    <a:lstStyle/>
                    <a:p>
                      <a:pPr algn="ctr"/>
                      <a:r>
                        <a:rPr lang="et-EE" dirty="0"/>
                        <a:t>LINK</a:t>
                      </a:r>
                    </a:p>
                  </a:txBody>
                  <a:tcPr/>
                </a:tc>
                <a:extLst>
                  <a:ext uri="{0D108BD9-81ED-4DB2-BD59-A6C34878D82A}">
                    <a16:rowId xmlns:a16="http://schemas.microsoft.com/office/drawing/2014/main" val="1990649527"/>
                  </a:ext>
                </a:extLst>
              </a:tr>
              <a:tr h="370840">
                <a:tc>
                  <a:txBody>
                    <a:bodyPr/>
                    <a:lstStyle/>
                    <a:p>
                      <a:endParaRPr lang="et-EE" dirty="0"/>
                    </a:p>
                  </a:txBody>
                  <a:tcPr/>
                </a:tc>
                <a:extLst>
                  <a:ext uri="{0D108BD9-81ED-4DB2-BD59-A6C34878D82A}">
                    <a16:rowId xmlns:a16="http://schemas.microsoft.com/office/drawing/2014/main" val="26619888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t-EE" dirty="0"/>
                    </a:p>
                  </a:txBody>
                  <a:tcPr/>
                </a:tc>
                <a:extLst>
                  <a:ext uri="{0D108BD9-81ED-4DB2-BD59-A6C34878D82A}">
                    <a16:rowId xmlns:a16="http://schemas.microsoft.com/office/drawing/2014/main" val="3378093198"/>
                  </a:ext>
                </a:extLst>
              </a:tr>
            </a:tbl>
          </a:graphicData>
        </a:graphic>
      </p:graphicFrame>
      <p:cxnSp>
        <p:nvCxnSpPr>
          <p:cNvPr id="47" name="Elbow Connector 46"/>
          <p:cNvCxnSpPr>
            <a:stCxn id="21" idx="2"/>
            <a:endCxn id="12" idx="1"/>
          </p:cNvCxnSpPr>
          <p:nvPr/>
        </p:nvCxnSpPr>
        <p:spPr>
          <a:xfrm rot="16200000" flipH="1">
            <a:off x="1443532" y="2676182"/>
            <a:ext cx="1108956" cy="937006"/>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48" name="Elbow Connector 47"/>
          <p:cNvCxnSpPr/>
          <p:nvPr/>
        </p:nvCxnSpPr>
        <p:spPr>
          <a:xfrm rot="5400000" flipH="1" flipV="1">
            <a:off x="1745380" y="4069869"/>
            <a:ext cx="930345" cy="511920"/>
          </a:xfrm>
          <a:prstGeom prst="bentConnector3">
            <a:avLst>
              <a:gd name="adj1" fmla="val 100633"/>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56" name="Elbow Connector 55"/>
          <p:cNvCxnSpPr>
            <a:stCxn id="12" idx="3"/>
            <a:endCxn id="29" idx="2"/>
          </p:cNvCxnSpPr>
          <p:nvPr/>
        </p:nvCxnSpPr>
        <p:spPr>
          <a:xfrm flipV="1">
            <a:off x="3972257" y="2590207"/>
            <a:ext cx="856491" cy="1108956"/>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62" name="Elbow Connector 61"/>
          <p:cNvCxnSpPr>
            <a:stCxn id="12" idx="2"/>
            <a:endCxn id="30" idx="0"/>
          </p:cNvCxnSpPr>
          <p:nvPr/>
        </p:nvCxnSpPr>
        <p:spPr>
          <a:xfrm rot="16200000" flipH="1">
            <a:off x="3745143" y="3729664"/>
            <a:ext cx="557847" cy="1609363"/>
          </a:xfrm>
          <a:prstGeom prst="bentConnector3">
            <a:avLst>
              <a:gd name="adj1" fmla="val 50000"/>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4" name="Elbow Connector 63"/>
          <p:cNvCxnSpPr>
            <a:endCxn id="36" idx="2"/>
          </p:cNvCxnSpPr>
          <p:nvPr/>
        </p:nvCxnSpPr>
        <p:spPr>
          <a:xfrm flipV="1">
            <a:off x="3972257" y="2590207"/>
            <a:ext cx="3126617" cy="984266"/>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68" name="Elbow Connector 67"/>
          <p:cNvCxnSpPr>
            <a:stCxn id="37" idx="2"/>
            <a:endCxn id="45" idx="0"/>
          </p:cNvCxnSpPr>
          <p:nvPr/>
        </p:nvCxnSpPr>
        <p:spPr>
          <a:xfrm rot="5400000">
            <a:off x="7643959" y="3711074"/>
            <a:ext cx="557847" cy="1646545"/>
          </a:xfrm>
          <a:prstGeom prst="bentConnector3">
            <a:avLst>
              <a:gd name="adj1" fmla="val 50000"/>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4" name="Elbow Connector 73"/>
          <p:cNvCxnSpPr>
            <a:stCxn id="37" idx="1"/>
          </p:cNvCxnSpPr>
          <p:nvPr/>
        </p:nvCxnSpPr>
        <p:spPr>
          <a:xfrm rot="10800000">
            <a:off x="7308322" y="2590801"/>
            <a:ext cx="684960" cy="1108363"/>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82" name="Elbow Connector 81"/>
          <p:cNvCxnSpPr/>
          <p:nvPr/>
        </p:nvCxnSpPr>
        <p:spPr>
          <a:xfrm rot="10800000">
            <a:off x="5140036" y="2585057"/>
            <a:ext cx="2853248" cy="1275601"/>
          </a:xfrm>
          <a:prstGeom prst="bentConnector3">
            <a:avLst>
              <a:gd name="adj1" fmla="val 100014"/>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cxnSp>
        <p:nvCxnSpPr>
          <p:cNvPr id="90" name="Elbow Connector 89"/>
          <p:cNvCxnSpPr>
            <a:stCxn id="38" idx="2"/>
            <a:endCxn id="37" idx="3"/>
          </p:cNvCxnSpPr>
          <p:nvPr/>
        </p:nvCxnSpPr>
        <p:spPr>
          <a:xfrm rot="5400000">
            <a:off x="9425708" y="2663525"/>
            <a:ext cx="1108956" cy="962320"/>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2" name="Elbow Connector 91"/>
          <p:cNvCxnSpPr/>
          <p:nvPr/>
        </p:nvCxnSpPr>
        <p:spPr>
          <a:xfrm rot="10800000">
            <a:off x="9481742" y="3860655"/>
            <a:ext cx="979605" cy="952614"/>
          </a:xfrm>
          <a:prstGeom prst="bent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8394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7"/>
                                        </p:tgtEl>
                                        <p:attrNameLst>
                                          <p:attrName>style.visibility</p:attrName>
                                        </p:attrNameLst>
                                      </p:cBhvr>
                                      <p:to>
                                        <p:strVal val="visible"/>
                                      </p:to>
                                    </p:set>
                                    <p:anim calcmode="lin" valueType="num">
                                      <p:cBhvr>
                                        <p:cTn id="7" dur="500" fill="hold"/>
                                        <p:tgtEl>
                                          <p:spTgt spid="47"/>
                                        </p:tgtEl>
                                        <p:attrNameLst>
                                          <p:attrName>ppt_w</p:attrName>
                                        </p:attrNameLst>
                                      </p:cBhvr>
                                      <p:tavLst>
                                        <p:tav tm="0">
                                          <p:val>
                                            <p:fltVal val="0"/>
                                          </p:val>
                                        </p:tav>
                                        <p:tav tm="100000">
                                          <p:val>
                                            <p:strVal val="#ppt_w"/>
                                          </p:val>
                                        </p:tav>
                                      </p:tavLst>
                                    </p:anim>
                                    <p:anim calcmode="lin" valueType="num">
                                      <p:cBhvr>
                                        <p:cTn id="8" dur="500" fill="hold"/>
                                        <p:tgtEl>
                                          <p:spTgt spid="47"/>
                                        </p:tgtEl>
                                        <p:attrNameLst>
                                          <p:attrName>ppt_h</p:attrName>
                                        </p:attrNameLst>
                                      </p:cBhvr>
                                      <p:tavLst>
                                        <p:tav tm="0">
                                          <p:val>
                                            <p:fltVal val="0"/>
                                          </p:val>
                                        </p:tav>
                                        <p:tav tm="100000">
                                          <p:val>
                                            <p:strVal val="#ppt_h"/>
                                          </p:val>
                                        </p:tav>
                                      </p:tavLst>
                                    </p:anim>
                                    <p:animEffect transition="in" filter="fade">
                                      <p:cBhvr>
                                        <p:cTn id="9" dur="500"/>
                                        <p:tgtEl>
                                          <p:spTgt spid="4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8"/>
                                        </p:tgtEl>
                                        <p:attrNameLst>
                                          <p:attrName>style.visibility</p:attrName>
                                        </p:attrNameLst>
                                      </p:cBhvr>
                                      <p:to>
                                        <p:strVal val="visible"/>
                                      </p:to>
                                    </p:set>
                                    <p:anim calcmode="lin" valueType="num">
                                      <p:cBhvr>
                                        <p:cTn id="14" dur="500" fill="hold"/>
                                        <p:tgtEl>
                                          <p:spTgt spid="48"/>
                                        </p:tgtEl>
                                        <p:attrNameLst>
                                          <p:attrName>ppt_w</p:attrName>
                                        </p:attrNameLst>
                                      </p:cBhvr>
                                      <p:tavLst>
                                        <p:tav tm="0">
                                          <p:val>
                                            <p:fltVal val="0"/>
                                          </p:val>
                                        </p:tav>
                                        <p:tav tm="100000">
                                          <p:val>
                                            <p:strVal val="#ppt_w"/>
                                          </p:val>
                                        </p:tav>
                                      </p:tavLst>
                                    </p:anim>
                                    <p:anim calcmode="lin" valueType="num">
                                      <p:cBhvr>
                                        <p:cTn id="15" dur="500" fill="hold"/>
                                        <p:tgtEl>
                                          <p:spTgt spid="48"/>
                                        </p:tgtEl>
                                        <p:attrNameLst>
                                          <p:attrName>ppt_h</p:attrName>
                                        </p:attrNameLst>
                                      </p:cBhvr>
                                      <p:tavLst>
                                        <p:tav tm="0">
                                          <p:val>
                                            <p:fltVal val="0"/>
                                          </p:val>
                                        </p:tav>
                                        <p:tav tm="100000">
                                          <p:val>
                                            <p:strVal val="#ppt_h"/>
                                          </p:val>
                                        </p:tav>
                                      </p:tavLst>
                                    </p:anim>
                                    <p:animEffect transition="in" filter="fade">
                                      <p:cBhvr>
                                        <p:cTn id="16" dur="500"/>
                                        <p:tgtEl>
                                          <p:spTgt spid="48"/>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62"/>
                                        </p:tgtEl>
                                        <p:attrNameLst>
                                          <p:attrName>style.visibility</p:attrName>
                                        </p:attrNameLst>
                                      </p:cBhvr>
                                      <p:to>
                                        <p:strVal val="visible"/>
                                      </p:to>
                                    </p:set>
                                    <p:anim calcmode="lin" valueType="num">
                                      <p:cBhvr>
                                        <p:cTn id="21" dur="500" fill="hold"/>
                                        <p:tgtEl>
                                          <p:spTgt spid="62"/>
                                        </p:tgtEl>
                                        <p:attrNameLst>
                                          <p:attrName>ppt_w</p:attrName>
                                        </p:attrNameLst>
                                      </p:cBhvr>
                                      <p:tavLst>
                                        <p:tav tm="0">
                                          <p:val>
                                            <p:fltVal val="0"/>
                                          </p:val>
                                        </p:tav>
                                        <p:tav tm="100000">
                                          <p:val>
                                            <p:strVal val="#ppt_w"/>
                                          </p:val>
                                        </p:tav>
                                      </p:tavLst>
                                    </p:anim>
                                    <p:anim calcmode="lin" valueType="num">
                                      <p:cBhvr>
                                        <p:cTn id="22" dur="500" fill="hold"/>
                                        <p:tgtEl>
                                          <p:spTgt spid="62"/>
                                        </p:tgtEl>
                                        <p:attrNameLst>
                                          <p:attrName>ppt_h</p:attrName>
                                        </p:attrNameLst>
                                      </p:cBhvr>
                                      <p:tavLst>
                                        <p:tav tm="0">
                                          <p:val>
                                            <p:fltVal val="0"/>
                                          </p:val>
                                        </p:tav>
                                        <p:tav tm="100000">
                                          <p:val>
                                            <p:strVal val="#ppt_h"/>
                                          </p:val>
                                        </p:tav>
                                      </p:tavLst>
                                    </p:anim>
                                    <p:animEffect transition="in" filter="fade">
                                      <p:cBhvr>
                                        <p:cTn id="23" dur="500"/>
                                        <p:tgtEl>
                                          <p:spTgt spid="62"/>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6"/>
                                        </p:tgtEl>
                                        <p:attrNameLst>
                                          <p:attrName>style.visibility</p:attrName>
                                        </p:attrNameLst>
                                      </p:cBhvr>
                                      <p:to>
                                        <p:strVal val="visible"/>
                                      </p:to>
                                    </p:set>
                                    <p:anim calcmode="lin" valueType="num">
                                      <p:cBhvr>
                                        <p:cTn id="28" dur="500" fill="hold"/>
                                        <p:tgtEl>
                                          <p:spTgt spid="56"/>
                                        </p:tgtEl>
                                        <p:attrNameLst>
                                          <p:attrName>ppt_w</p:attrName>
                                        </p:attrNameLst>
                                      </p:cBhvr>
                                      <p:tavLst>
                                        <p:tav tm="0">
                                          <p:val>
                                            <p:fltVal val="0"/>
                                          </p:val>
                                        </p:tav>
                                        <p:tav tm="100000">
                                          <p:val>
                                            <p:strVal val="#ppt_w"/>
                                          </p:val>
                                        </p:tav>
                                      </p:tavLst>
                                    </p:anim>
                                    <p:anim calcmode="lin" valueType="num">
                                      <p:cBhvr>
                                        <p:cTn id="29" dur="500" fill="hold"/>
                                        <p:tgtEl>
                                          <p:spTgt spid="56"/>
                                        </p:tgtEl>
                                        <p:attrNameLst>
                                          <p:attrName>ppt_h</p:attrName>
                                        </p:attrNameLst>
                                      </p:cBhvr>
                                      <p:tavLst>
                                        <p:tav tm="0">
                                          <p:val>
                                            <p:fltVal val="0"/>
                                          </p:val>
                                        </p:tav>
                                        <p:tav tm="100000">
                                          <p:val>
                                            <p:strVal val="#ppt_h"/>
                                          </p:val>
                                        </p:tav>
                                      </p:tavLst>
                                    </p:anim>
                                    <p:animEffect transition="in" filter="fade">
                                      <p:cBhvr>
                                        <p:cTn id="30" dur="500"/>
                                        <p:tgtEl>
                                          <p:spTgt spid="56"/>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64"/>
                                        </p:tgtEl>
                                        <p:attrNameLst>
                                          <p:attrName>style.visibility</p:attrName>
                                        </p:attrNameLst>
                                      </p:cBhvr>
                                      <p:to>
                                        <p:strVal val="visible"/>
                                      </p:to>
                                    </p:set>
                                    <p:anim calcmode="lin" valueType="num">
                                      <p:cBhvr>
                                        <p:cTn id="35" dur="500" fill="hold"/>
                                        <p:tgtEl>
                                          <p:spTgt spid="64"/>
                                        </p:tgtEl>
                                        <p:attrNameLst>
                                          <p:attrName>ppt_w</p:attrName>
                                        </p:attrNameLst>
                                      </p:cBhvr>
                                      <p:tavLst>
                                        <p:tav tm="0">
                                          <p:val>
                                            <p:fltVal val="0"/>
                                          </p:val>
                                        </p:tav>
                                        <p:tav tm="100000">
                                          <p:val>
                                            <p:strVal val="#ppt_w"/>
                                          </p:val>
                                        </p:tav>
                                      </p:tavLst>
                                    </p:anim>
                                    <p:anim calcmode="lin" valueType="num">
                                      <p:cBhvr>
                                        <p:cTn id="36" dur="500" fill="hold"/>
                                        <p:tgtEl>
                                          <p:spTgt spid="64"/>
                                        </p:tgtEl>
                                        <p:attrNameLst>
                                          <p:attrName>ppt_h</p:attrName>
                                        </p:attrNameLst>
                                      </p:cBhvr>
                                      <p:tavLst>
                                        <p:tav tm="0">
                                          <p:val>
                                            <p:fltVal val="0"/>
                                          </p:val>
                                        </p:tav>
                                        <p:tav tm="100000">
                                          <p:val>
                                            <p:strVal val="#ppt_h"/>
                                          </p:val>
                                        </p:tav>
                                      </p:tavLst>
                                    </p:anim>
                                    <p:animEffect transition="in" filter="fade">
                                      <p:cBhvr>
                                        <p:cTn id="37" dur="500"/>
                                        <p:tgtEl>
                                          <p:spTgt spid="64"/>
                                        </p:tgtEl>
                                      </p:cBhvr>
                                    </p:animEffect>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90"/>
                                        </p:tgtEl>
                                        <p:attrNameLst>
                                          <p:attrName>style.visibility</p:attrName>
                                        </p:attrNameLst>
                                      </p:cBhvr>
                                      <p:to>
                                        <p:strVal val="visible"/>
                                      </p:to>
                                    </p:set>
                                    <p:animEffect transition="in" filter="fade">
                                      <p:cBhvr>
                                        <p:cTn id="42" dur="1000"/>
                                        <p:tgtEl>
                                          <p:spTgt spid="90"/>
                                        </p:tgtEl>
                                      </p:cBhvr>
                                    </p:animEffect>
                                    <p:anim calcmode="lin" valueType="num">
                                      <p:cBhvr>
                                        <p:cTn id="43" dur="1000" fill="hold"/>
                                        <p:tgtEl>
                                          <p:spTgt spid="90"/>
                                        </p:tgtEl>
                                        <p:attrNameLst>
                                          <p:attrName>ppt_x</p:attrName>
                                        </p:attrNameLst>
                                      </p:cBhvr>
                                      <p:tavLst>
                                        <p:tav tm="0">
                                          <p:val>
                                            <p:strVal val="#ppt_x"/>
                                          </p:val>
                                        </p:tav>
                                        <p:tav tm="100000">
                                          <p:val>
                                            <p:strVal val="#ppt_x"/>
                                          </p:val>
                                        </p:tav>
                                      </p:tavLst>
                                    </p:anim>
                                    <p:anim calcmode="lin" valueType="num">
                                      <p:cBhvr>
                                        <p:cTn id="44" dur="1000" fill="hold"/>
                                        <p:tgtEl>
                                          <p:spTgt spid="90"/>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92"/>
                                        </p:tgtEl>
                                        <p:attrNameLst>
                                          <p:attrName>style.visibility</p:attrName>
                                        </p:attrNameLst>
                                      </p:cBhvr>
                                      <p:to>
                                        <p:strVal val="visible"/>
                                      </p:to>
                                    </p:set>
                                    <p:animEffect transition="in" filter="fade">
                                      <p:cBhvr>
                                        <p:cTn id="49" dur="1000"/>
                                        <p:tgtEl>
                                          <p:spTgt spid="92"/>
                                        </p:tgtEl>
                                      </p:cBhvr>
                                    </p:animEffect>
                                    <p:anim calcmode="lin" valueType="num">
                                      <p:cBhvr>
                                        <p:cTn id="50" dur="1000" fill="hold"/>
                                        <p:tgtEl>
                                          <p:spTgt spid="92"/>
                                        </p:tgtEl>
                                        <p:attrNameLst>
                                          <p:attrName>ppt_x</p:attrName>
                                        </p:attrNameLst>
                                      </p:cBhvr>
                                      <p:tavLst>
                                        <p:tav tm="0">
                                          <p:val>
                                            <p:strVal val="#ppt_x"/>
                                          </p:val>
                                        </p:tav>
                                        <p:tav tm="100000">
                                          <p:val>
                                            <p:strVal val="#ppt_x"/>
                                          </p:val>
                                        </p:tav>
                                      </p:tavLst>
                                    </p:anim>
                                    <p:anim calcmode="lin" valueType="num">
                                      <p:cBhvr>
                                        <p:cTn id="51" dur="1000" fill="hold"/>
                                        <p:tgtEl>
                                          <p:spTgt spid="92"/>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68"/>
                                        </p:tgtEl>
                                        <p:attrNameLst>
                                          <p:attrName>style.visibility</p:attrName>
                                        </p:attrNameLst>
                                      </p:cBhvr>
                                      <p:to>
                                        <p:strVal val="visible"/>
                                      </p:to>
                                    </p:set>
                                    <p:animEffect transition="in" filter="fade">
                                      <p:cBhvr>
                                        <p:cTn id="56" dur="1000"/>
                                        <p:tgtEl>
                                          <p:spTgt spid="68"/>
                                        </p:tgtEl>
                                      </p:cBhvr>
                                    </p:animEffect>
                                    <p:anim calcmode="lin" valueType="num">
                                      <p:cBhvr>
                                        <p:cTn id="57" dur="1000" fill="hold"/>
                                        <p:tgtEl>
                                          <p:spTgt spid="68"/>
                                        </p:tgtEl>
                                        <p:attrNameLst>
                                          <p:attrName>ppt_x</p:attrName>
                                        </p:attrNameLst>
                                      </p:cBhvr>
                                      <p:tavLst>
                                        <p:tav tm="0">
                                          <p:val>
                                            <p:strVal val="#ppt_x"/>
                                          </p:val>
                                        </p:tav>
                                        <p:tav tm="100000">
                                          <p:val>
                                            <p:strVal val="#ppt_x"/>
                                          </p:val>
                                        </p:tav>
                                      </p:tavLst>
                                    </p:anim>
                                    <p:anim calcmode="lin" valueType="num">
                                      <p:cBhvr>
                                        <p:cTn id="58" dur="1000" fill="hold"/>
                                        <p:tgtEl>
                                          <p:spTgt spid="68"/>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74"/>
                                        </p:tgtEl>
                                        <p:attrNameLst>
                                          <p:attrName>style.visibility</p:attrName>
                                        </p:attrNameLst>
                                      </p:cBhvr>
                                      <p:to>
                                        <p:strVal val="visible"/>
                                      </p:to>
                                    </p:set>
                                    <p:animEffect transition="in" filter="fade">
                                      <p:cBhvr>
                                        <p:cTn id="63" dur="1000"/>
                                        <p:tgtEl>
                                          <p:spTgt spid="74"/>
                                        </p:tgtEl>
                                      </p:cBhvr>
                                    </p:animEffect>
                                    <p:anim calcmode="lin" valueType="num">
                                      <p:cBhvr>
                                        <p:cTn id="64" dur="1000" fill="hold"/>
                                        <p:tgtEl>
                                          <p:spTgt spid="74"/>
                                        </p:tgtEl>
                                        <p:attrNameLst>
                                          <p:attrName>ppt_x</p:attrName>
                                        </p:attrNameLst>
                                      </p:cBhvr>
                                      <p:tavLst>
                                        <p:tav tm="0">
                                          <p:val>
                                            <p:strVal val="#ppt_x"/>
                                          </p:val>
                                        </p:tav>
                                        <p:tav tm="100000">
                                          <p:val>
                                            <p:strVal val="#ppt_x"/>
                                          </p:val>
                                        </p:tav>
                                      </p:tavLst>
                                    </p:anim>
                                    <p:anim calcmode="lin" valueType="num">
                                      <p:cBhvr>
                                        <p:cTn id="65" dur="1000" fill="hold"/>
                                        <p:tgtEl>
                                          <p:spTgt spid="74"/>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82"/>
                                        </p:tgtEl>
                                        <p:attrNameLst>
                                          <p:attrName>style.visibility</p:attrName>
                                        </p:attrNameLst>
                                      </p:cBhvr>
                                      <p:to>
                                        <p:strVal val="visible"/>
                                      </p:to>
                                    </p:set>
                                    <p:animEffect transition="in" filter="fade">
                                      <p:cBhvr>
                                        <p:cTn id="70" dur="1000"/>
                                        <p:tgtEl>
                                          <p:spTgt spid="82"/>
                                        </p:tgtEl>
                                      </p:cBhvr>
                                    </p:animEffect>
                                    <p:anim calcmode="lin" valueType="num">
                                      <p:cBhvr>
                                        <p:cTn id="71" dur="1000" fill="hold"/>
                                        <p:tgtEl>
                                          <p:spTgt spid="82"/>
                                        </p:tgtEl>
                                        <p:attrNameLst>
                                          <p:attrName>ppt_x</p:attrName>
                                        </p:attrNameLst>
                                      </p:cBhvr>
                                      <p:tavLst>
                                        <p:tav tm="0">
                                          <p:val>
                                            <p:strVal val="#ppt_x"/>
                                          </p:val>
                                        </p:tav>
                                        <p:tav tm="100000">
                                          <p:val>
                                            <p:strVal val="#ppt_x"/>
                                          </p:val>
                                        </p:tav>
                                      </p:tavLst>
                                    </p:anim>
                                    <p:anim calcmode="lin" valueType="num">
                                      <p:cBhvr>
                                        <p:cTn id="72" dur="1000" fill="hold"/>
                                        <p:tgtEl>
                                          <p:spTgt spid="8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t-EE" sz="2400" kern="0" dirty="0">
                <a:solidFill>
                  <a:schemeClr val="bg1"/>
                </a:solidFill>
                <a:latin typeface="Segoe UI Light" panose="020B0502040204020203" pitchFamily="34" charset="0"/>
                <a:cs typeface="Segoe UI Light" panose="020B0502040204020203" pitchFamily="34" charset="0"/>
              </a:rPr>
              <a:t>Dynamic configuration</a:t>
            </a:r>
            <a:endParaRPr kumimoji="0" lang="et-EE"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endParaRP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sp>
        <p:nvSpPr>
          <p:cNvPr id="40" name="Right Arrow 39"/>
          <p:cNvSpPr/>
          <p:nvPr/>
        </p:nvSpPr>
        <p:spPr>
          <a:xfrm rot="5400000">
            <a:off x="5229903" y="3396782"/>
            <a:ext cx="1157999" cy="472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dirty="0"/>
          </a:p>
        </p:txBody>
      </p:sp>
      <p:graphicFrame>
        <p:nvGraphicFramePr>
          <p:cNvPr id="11" name="Table 10"/>
          <p:cNvGraphicFramePr>
            <a:graphicFrameLocks noGrp="1"/>
          </p:cNvGraphicFramePr>
          <p:nvPr>
            <p:extLst>
              <p:ext uri="{D42A27DB-BD31-4B8C-83A1-F6EECF244321}">
                <p14:modId xmlns:p14="http://schemas.microsoft.com/office/powerpoint/2010/main" val="4018745966"/>
              </p:ext>
            </p:extLst>
          </p:nvPr>
        </p:nvGraphicFramePr>
        <p:xfrm>
          <a:off x="3084656" y="1029749"/>
          <a:ext cx="5448494" cy="1854200"/>
        </p:xfrm>
        <a:graphic>
          <a:graphicData uri="http://schemas.openxmlformats.org/drawingml/2006/table">
            <a:tbl>
              <a:tblPr firstRow="1" bandRow="1">
                <a:tableStyleId>{5C22544A-7EE6-4342-B048-85BDC9FD1C3A}</a:tableStyleId>
              </a:tblPr>
              <a:tblGrid>
                <a:gridCol w="1637119">
                  <a:extLst>
                    <a:ext uri="{9D8B030D-6E8A-4147-A177-3AD203B41FA5}">
                      <a16:colId xmlns:a16="http://schemas.microsoft.com/office/drawing/2014/main" val="1277733763"/>
                    </a:ext>
                  </a:extLst>
                </a:gridCol>
                <a:gridCol w="1705924">
                  <a:extLst>
                    <a:ext uri="{9D8B030D-6E8A-4147-A177-3AD203B41FA5}">
                      <a16:colId xmlns:a16="http://schemas.microsoft.com/office/drawing/2014/main" val="1144842664"/>
                    </a:ext>
                  </a:extLst>
                </a:gridCol>
                <a:gridCol w="1135633">
                  <a:extLst>
                    <a:ext uri="{9D8B030D-6E8A-4147-A177-3AD203B41FA5}">
                      <a16:colId xmlns:a16="http://schemas.microsoft.com/office/drawing/2014/main" val="2797458156"/>
                    </a:ext>
                  </a:extLst>
                </a:gridCol>
                <a:gridCol w="969818">
                  <a:extLst>
                    <a:ext uri="{9D8B030D-6E8A-4147-A177-3AD203B41FA5}">
                      <a16:colId xmlns:a16="http://schemas.microsoft.com/office/drawing/2014/main" val="2376921024"/>
                    </a:ext>
                  </a:extLst>
                </a:gridCol>
              </a:tblGrid>
              <a:tr h="370840">
                <a:tc gridSpan="4">
                  <a:txBody>
                    <a:bodyPr/>
                    <a:lstStyle/>
                    <a:p>
                      <a:pPr algn="ctr"/>
                      <a:r>
                        <a:rPr lang="et-EE" dirty="0"/>
                        <a:t>CALL</a:t>
                      </a:r>
                    </a:p>
                  </a:txBody>
                  <a:tcPr/>
                </a:tc>
                <a:tc hMerge="1">
                  <a:txBody>
                    <a:bodyPr/>
                    <a:lstStyle/>
                    <a:p>
                      <a:pPr algn="ctr"/>
                      <a:endParaRPr lang="et-EE" dirty="0"/>
                    </a:p>
                  </a:txBody>
                  <a:tcPr/>
                </a:tc>
                <a:tc hMerge="1">
                  <a:txBody>
                    <a:bodyPr/>
                    <a:lstStyle/>
                    <a:p>
                      <a:pPr algn="ctr"/>
                      <a:endParaRPr lang="et-EE" dirty="0"/>
                    </a:p>
                  </a:txBody>
                  <a:tcPr/>
                </a:tc>
                <a:tc hMerge="1">
                  <a:txBody>
                    <a:bodyPr/>
                    <a:lstStyle/>
                    <a:p>
                      <a:pPr algn="ctr"/>
                      <a:endParaRPr lang="et-EE" dirty="0"/>
                    </a:p>
                  </a:txBody>
                  <a:tcPr/>
                </a:tc>
                <a:extLst>
                  <a:ext uri="{0D108BD9-81ED-4DB2-BD59-A6C34878D82A}">
                    <a16:rowId xmlns:a16="http://schemas.microsoft.com/office/drawing/2014/main" val="1990649527"/>
                  </a:ext>
                </a:extLst>
              </a:tr>
              <a:tr h="370840">
                <a:tc>
                  <a:txBody>
                    <a:bodyPr/>
                    <a:lstStyle/>
                    <a:p>
                      <a:r>
                        <a:rPr lang="et-EE" dirty="0"/>
                        <a:t>User</a:t>
                      </a:r>
                    </a:p>
                  </a:txBody>
                  <a:tcPr/>
                </a:tc>
                <a:tc>
                  <a:txBody>
                    <a:bodyPr/>
                    <a:lstStyle/>
                    <a:p>
                      <a:r>
                        <a:rPr lang="et-EE" dirty="0"/>
                        <a:t>IP</a:t>
                      </a:r>
                    </a:p>
                  </a:txBody>
                  <a:tcPr/>
                </a:tc>
                <a:tc>
                  <a:txBody>
                    <a:bodyPr/>
                    <a:lstStyle/>
                    <a:p>
                      <a:r>
                        <a:rPr lang="et-EE" dirty="0"/>
                        <a:t>Length</a:t>
                      </a:r>
                    </a:p>
                  </a:txBody>
                  <a:tcPr/>
                </a:tc>
                <a:tc>
                  <a:txBody>
                    <a:bodyPr/>
                    <a:lstStyle/>
                    <a:p>
                      <a:r>
                        <a:rPr lang="et-EE" dirty="0"/>
                        <a:t>Cost</a:t>
                      </a:r>
                    </a:p>
                  </a:txBody>
                  <a:tcPr/>
                </a:tc>
                <a:extLst>
                  <a:ext uri="{0D108BD9-81ED-4DB2-BD59-A6C34878D82A}">
                    <a16:rowId xmlns:a16="http://schemas.microsoft.com/office/drawing/2014/main" val="26619888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testuser1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10.12.35.103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00:10:00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0.27</a:t>
                      </a:r>
                    </a:p>
                  </a:txBody>
                  <a:tcPr/>
                </a:tc>
                <a:extLst>
                  <a:ext uri="{0D108BD9-81ED-4DB2-BD59-A6C34878D82A}">
                    <a16:rowId xmlns:a16="http://schemas.microsoft.com/office/drawing/2014/main" val="1626855976"/>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testuser2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10.12.35.103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00:30:00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1.00</a:t>
                      </a:r>
                    </a:p>
                  </a:txBody>
                  <a:tcPr/>
                </a:tc>
                <a:extLst>
                  <a:ext uri="{0D108BD9-81ED-4DB2-BD59-A6C34878D82A}">
                    <a16:rowId xmlns:a16="http://schemas.microsoft.com/office/drawing/2014/main" val="3318128489"/>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testuser2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20.22.15.100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00:20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2.00</a:t>
                      </a:r>
                    </a:p>
                  </a:txBody>
                  <a:tcPr/>
                </a:tc>
                <a:extLst>
                  <a:ext uri="{0D108BD9-81ED-4DB2-BD59-A6C34878D82A}">
                    <a16:rowId xmlns:a16="http://schemas.microsoft.com/office/drawing/2014/main" val="1349814456"/>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1485034054"/>
              </p:ext>
            </p:extLst>
          </p:nvPr>
        </p:nvGraphicFramePr>
        <p:xfrm>
          <a:off x="3084656" y="4381618"/>
          <a:ext cx="5448494" cy="1112520"/>
        </p:xfrm>
        <a:graphic>
          <a:graphicData uri="http://schemas.openxmlformats.org/drawingml/2006/table">
            <a:tbl>
              <a:tblPr firstRow="1" bandRow="1">
                <a:tableStyleId>{5C22544A-7EE6-4342-B048-85BDC9FD1C3A}</a:tableStyleId>
              </a:tblPr>
              <a:tblGrid>
                <a:gridCol w="1612035">
                  <a:extLst>
                    <a:ext uri="{9D8B030D-6E8A-4147-A177-3AD203B41FA5}">
                      <a16:colId xmlns:a16="http://schemas.microsoft.com/office/drawing/2014/main" val="1277733763"/>
                    </a:ext>
                  </a:extLst>
                </a:gridCol>
                <a:gridCol w="1759527">
                  <a:extLst>
                    <a:ext uri="{9D8B030D-6E8A-4147-A177-3AD203B41FA5}">
                      <a16:colId xmlns:a16="http://schemas.microsoft.com/office/drawing/2014/main" val="646889127"/>
                    </a:ext>
                  </a:extLst>
                </a:gridCol>
                <a:gridCol w="1136073">
                  <a:extLst>
                    <a:ext uri="{9D8B030D-6E8A-4147-A177-3AD203B41FA5}">
                      <a16:colId xmlns:a16="http://schemas.microsoft.com/office/drawing/2014/main" val="775699004"/>
                    </a:ext>
                  </a:extLst>
                </a:gridCol>
                <a:gridCol w="940859">
                  <a:extLst>
                    <a:ext uri="{9D8B030D-6E8A-4147-A177-3AD203B41FA5}">
                      <a16:colId xmlns:a16="http://schemas.microsoft.com/office/drawing/2014/main" val="3782078345"/>
                    </a:ext>
                  </a:extLst>
                </a:gridCol>
              </a:tblGrid>
              <a:tr h="370840">
                <a:tc gridSpan="4">
                  <a:txBody>
                    <a:bodyPr/>
                    <a:lstStyle/>
                    <a:p>
                      <a:pPr algn="ctr"/>
                      <a:r>
                        <a:rPr lang="et-EE" dirty="0"/>
                        <a:t>STATS</a:t>
                      </a:r>
                    </a:p>
                  </a:txBody>
                  <a:tcPr/>
                </a:tc>
                <a:tc hMerge="1">
                  <a:txBody>
                    <a:bodyPr/>
                    <a:lstStyle/>
                    <a:p>
                      <a:pPr algn="ctr"/>
                      <a:endParaRPr lang="et-EE" dirty="0"/>
                    </a:p>
                  </a:txBody>
                  <a:tcPr/>
                </a:tc>
                <a:tc hMerge="1">
                  <a:txBody>
                    <a:bodyPr/>
                    <a:lstStyle/>
                    <a:p>
                      <a:pPr algn="ctr"/>
                      <a:endParaRPr lang="et-EE" dirty="0"/>
                    </a:p>
                  </a:txBody>
                  <a:tcPr/>
                </a:tc>
                <a:tc hMerge="1">
                  <a:txBody>
                    <a:bodyPr/>
                    <a:lstStyle/>
                    <a:p>
                      <a:pPr algn="ctr"/>
                      <a:endParaRPr lang="et-EE" dirty="0"/>
                    </a:p>
                  </a:txBody>
                  <a:tcPr/>
                </a:tc>
                <a:extLst>
                  <a:ext uri="{0D108BD9-81ED-4DB2-BD59-A6C34878D82A}">
                    <a16:rowId xmlns:a16="http://schemas.microsoft.com/office/drawing/2014/main" val="1990649527"/>
                  </a:ext>
                </a:extLst>
              </a:tr>
              <a:tr h="370840">
                <a:tc>
                  <a:txBody>
                    <a:bodyPr/>
                    <a:lstStyle/>
                    <a:p>
                      <a:r>
                        <a:rPr lang="et-EE" dirty="0"/>
                        <a:t>Object</a:t>
                      </a:r>
                    </a:p>
                  </a:txBody>
                  <a:tcPr/>
                </a:tc>
                <a:tc>
                  <a:txBody>
                    <a:bodyPr/>
                    <a:lstStyle/>
                    <a:p>
                      <a:r>
                        <a:rPr lang="et-EE" dirty="0"/>
                        <a:t>Linked object</a:t>
                      </a:r>
                    </a:p>
                  </a:txBody>
                  <a:tcPr/>
                </a:tc>
                <a:tc>
                  <a:txBody>
                    <a:bodyPr/>
                    <a:lstStyle/>
                    <a:p>
                      <a:r>
                        <a:rPr lang="et-EE" dirty="0"/>
                        <a:t>Duration</a:t>
                      </a:r>
                    </a:p>
                  </a:txBody>
                  <a:tcPr/>
                </a:tc>
                <a:tc>
                  <a:txBody>
                    <a:bodyPr/>
                    <a:lstStyle/>
                    <a:p>
                      <a:r>
                        <a:rPr lang="et-EE" dirty="0"/>
                        <a:t>Price</a:t>
                      </a:r>
                    </a:p>
                  </a:txBody>
                  <a:tcPr/>
                </a:tc>
                <a:extLst>
                  <a:ext uri="{0D108BD9-81ED-4DB2-BD59-A6C34878D82A}">
                    <a16:rowId xmlns:a16="http://schemas.microsoft.com/office/drawing/2014/main" val="26619888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user</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ip</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length</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cost</a:t>
                      </a:r>
                    </a:p>
                  </a:txBody>
                  <a:tcPr/>
                </a:tc>
                <a:extLst>
                  <a:ext uri="{0D108BD9-81ED-4DB2-BD59-A6C34878D82A}">
                    <a16:rowId xmlns:a16="http://schemas.microsoft.com/office/drawing/2014/main" val="3378093198"/>
                  </a:ext>
                </a:extLst>
              </a:tr>
            </a:tbl>
          </a:graphicData>
        </a:graphic>
      </p:graphicFrame>
    </p:spTree>
    <p:extLst>
      <p:ext uri="{BB962C8B-B14F-4D97-AF65-F5344CB8AC3E}">
        <p14:creationId xmlns:p14="http://schemas.microsoft.com/office/powerpoint/2010/main" val="731384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0"/>
                                        </p:tgtEl>
                                        <p:attrNameLst>
                                          <p:attrName>style.visibility</p:attrName>
                                        </p:attrNameLst>
                                      </p:cBhvr>
                                      <p:to>
                                        <p:strVal val="visible"/>
                                      </p:to>
                                    </p:set>
                                    <p:anim calcmode="lin" valueType="num">
                                      <p:cBhvr additive="base">
                                        <p:cTn id="11" dur="500" fill="hold"/>
                                        <p:tgtEl>
                                          <p:spTgt spid="40"/>
                                        </p:tgtEl>
                                        <p:attrNameLst>
                                          <p:attrName>ppt_x</p:attrName>
                                        </p:attrNameLst>
                                      </p:cBhvr>
                                      <p:tavLst>
                                        <p:tav tm="0">
                                          <p:val>
                                            <p:strVal val="#ppt_x"/>
                                          </p:val>
                                        </p:tav>
                                        <p:tav tm="100000">
                                          <p:val>
                                            <p:strVal val="#ppt_x"/>
                                          </p:val>
                                        </p:tav>
                                      </p:tavLst>
                                    </p:anim>
                                    <p:anim calcmode="lin" valueType="num">
                                      <p:cBhvr additive="base">
                                        <p:cTn id="12"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t-EE" sz="2400" kern="0" dirty="0">
                <a:solidFill>
                  <a:schemeClr val="bg1"/>
                </a:solidFill>
                <a:latin typeface="Segoe UI Light" panose="020B0502040204020203" pitchFamily="34" charset="0"/>
                <a:cs typeface="Segoe UI Light" panose="020B0502040204020203" pitchFamily="34" charset="0"/>
              </a:rPr>
              <a:t>Schematics – sliding window aggregation</a:t>
            </a:r>
            <a:endParaRPr kumimoji="0" lang="et-EE"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endParaRP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graphicFrame>
        <p:nvGraphicFramePr>
          <p:cNvPr id="27" name="Table 26"/>
          <p:cNvGraphicFramePr>
            <a:graphicFrameLocks noGrp="1"/>
          </p:cNvGraphicFramePr>
          <p:nvPr>
            <p:extLst>
              <p:ext uri="{D42A27DB-BD31-4B8C-83A1-F6EECF244321}">
                <p14:modId xmlns:p14="http://schemas.microsoft.com/office/powerpoint/2010/main" val="565969415"/>
              </p:ext>
            </p:extLst>
          </p:nvPr>
        </p:nvGraphicFramePr>
        <p:xfrm>
          <a:off x="9299967" y="2090584"/>
          <a:ext cx="1471171" cy="1107440"/>
        </p:xfrm>
        <a:graphic>
          <a:graphicData uri="http://schemas.openxmlformats.org/drawingml/2006/table">
            <a:tbl>
              <a:tblPr firstRow="1" bandRow="1">
                <a:tableStyleId>{5C22544A-7EE6-4342-B048-85BDC9FD1C3A}</a:tableStyleId>
              </a:tblPr>
              <a:tblGrid>
                <a:gridCol w="1471171">
                  <a:extLst>
                    <a:ext uri="{9D8B030D-6E8A-4147-A177-3AD203B41FA5}">
                      <a16:colId xmlns:a16="http://schemas.microsoft.com/office/drawing/2014/main" val="1277733763"/>
                    </a:ext>
                  </a:extLst>
                </a:gridCol>
              </a:tblGrid>
              <a:tr h="296818">
                <a:tc>
                  <a:txBody>
                    <a:bodyPr/>
                    <a:lstStyle/>
                    <a:p>
                      <a:pPr algn="ctr"/>
                      <a:r>
                        <a:rPr lang="et-EE" dirty="0"/>
                        <a:t>TRACKER</a:t>
                      </a:r>
                    </a:p>
                  </a:txBody>
                  <a:tcPr/>
                </a:tc>
                <a:extLst>
                  <a:ext uri="{0D108BD9-81ED-4DB2-BD59-A6C34878D82A}">
                    <a16:rowId xmlns:a16="http://schemas.microsoft.com/office/drawing/2014/main" val="1990649527"/>
                  </a:ext>
                </a:extLst>
              </a:tr>
              <a:tr h="370840">
                <a:tc>
                  <a:txBody>
                    <a:bodyPr/>
                    <a:lstStyle/>
                    <a:p>
                      <a:r>
                        <a:rPr lang="et-EE" dirty="0"/>
                        <a:t>aggr</a:t>
                      </a:r>
                      <a:r>
                        <a:rPr lang="et-EE" baseline="0" dirty="0"/>
                        <a:t> fields</a:t>
                      </a:r>
                      <a:endParaRPr lang="et-EE" dirty="0"/>
                    </a:p>
                  </a:txBody>
                  <a:tcPr/>
                </a:tc>
                <a:extLst>
                  <a:ext uri="{0D108BD9-81ED-4DB2-BD59-A6C34878D82A}">
                    <a16:rowId xmlns:a16="http://schemas.microsoft.com/office/drawing/2014/main" val="26619888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date</a:t>
                      </a:r>
                    </a:p>
                  </a:txBody>
                  <a:tcPr/>
                </a:tc>
                <a:extLst>
                  <a:ext uri="{0D108BD9-81ED-4DB2-BD59-A6C34878D82A}">
                    <a16:rowId xmlns:a16="http://schemas.microsoft.com/office/drawing/2014/main" val="3378093198"/>
                  </a:ext>
                </a:extLst>
              </a:tr>
            </a:tbl>
          </a:graphicData>
        </a:graphic>
      </p:graphicFrame>
      <p:sp>
        <p:nvSpPr>
          <p:cNvPr id="12" name="Rectangle 11"/>
          <p:cNvSpPr/>
          <p:nvPr/>
        </p:nvSpPr>
        <p:spPr>
          <a:xfrm>
            <a:off x="4251139" y="3752503"/>
            <a:ext cx="1505744" cy="1112520"/>
          </a:xfrm>
          <a:prstGeom prst="rect">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nchor="ctr" anchorCtr="0"/>
          <a:lstStyle/>
          <a:p>
            <a:pPr algn="ctr"/>
            <a:r>
              <a:rPr lang="et-EE" dirty="0"/>
              <a:t>Aggregator</a:t>
            </a:r>
          </a:p>
          <a:p>
            <a:pPr algn="ctr"/>
            <a:r>
              <a:rPr lang="et-EE" dirty="0"/>
              <a:t>worker</a:t>
            </a:r>
          </a:p>
        </p:txBody>
      </p:sp>
      <p:graphicFrame>
        <p:nvGraphicFramePr>
          <p:cNvPr id="29" name="Table 28"/>
          <p:cNvGraphicFramePr>
            <a:graphicFrameLocks noGrp="1"/>
          </p:cNvGraphicFramePr>
          <p:nvPr>
            <p:extLst>
              <p:ext uri="{D42A27DB-BD31-4B8C-83A1-F6EECF244321}">
                <p14:modId xmlns:p14="http://schemas.microsoft.com/office/powerpoint/2010/main" val="3353488982"/>
              </p:ext>
            </p:extLst>
          </p:nvPr>
        </p:nvGraphicFramePr>
        <p:xfrm>
          <a:off x="878955" y="2085504"/>
          <a:ext cx="1471171" cy="1112520"/>
        </p:xfrm>
        <a:graphic>
          <a:graphicData uri="http://schemas.openxmlformats.org/drawingml/2006/table">
            <a:tbl>
              <a:tblPr firstRow="1" bandRow="1">
                <a:tableStyleId>{5C22544A-7EE6-4342-B048-85BDC9FD1C3A}</a:tableStyleId>
              </a:tblPr>
              <a:tblGrid>
                <a:gridCol w="1471171">
                  <a:extLst>
                    <a:ext uri="{9D8B030D-6E8A-4147-A177-3AD203B41FA5}">
                      <a16:colId xmlns:a16="http://schemas.microsoft.com/office/drawing/2014/main" val="1277733763"/>
                    </a:ext>
                  </a:extLst>
                </a:gridCol>
              </a:tblGrid>
              <a:tr h="370840">
                <a:tc>
                  <a:txBody>
                    <a:bodyPr/>
                    <a:lstStyle/>
                    <a:p>
                      <a:pPr algn="ctr"/>
                      <a:r>
                        <a:rPr lang="et-EE" dirty="0"/>
                        <a:t>STATS</a:t>
                      </a:r>
                    </a:p>
                  </a:txBody>
                  <a:tcPr/>
                </a:tc>
                <a:extLst>
                  <a:ext uri="{0D108BD9-81ED-4DB2-BD59-A6C34878D82A}">
                    <a16:rowId xmlns:a16="http://schemas.microsoft.com/office/drawing/2014/main" val="1990649527"/>
                  </a:ext>
                </a:extLst>
              </a:tr>
              <a:tr h="370840">
                <a:tc>
                  <a:txBody>
                    <a:bodyPr/>
                    <a:lstStyle/>
                    <a:p>
                      <a:endParaRPr lang="et-EE" dirty="0"/>
                    </a:p>
                  </a:txBody>
                  <a:tcPr/>
                </a:tc>
                <a:extLst>
                  <a:ext uri="{0D108BD9-81ED-4DB2-BD59-A6C34878D82A}">
                    <a16:rowId xmlns:a16="http://schemas.microsoft.com/office/drawing/2014/main" val="26619888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t-EE" dirty="0"/>
                    </a:p>
                  </a:txBody>
                  <a:tcPr/>
                </a:tc>
                <a:extLst>
                  <a:ext uri="{0D108BD9-81ED-4DB2-BD59-A6C34878D82A}">
                    <a16:rowId xmlns:a16="http://schemas.microsoft.com/office/drawing/2014/main" val="3378093198"/>
                  </a:ext>
                </a:extLst>
              </a:tr>
            </a:tbl>
          </a:graphicData>
        </a:graphic>
      </p:graphicFrame>
      <p:graphicFrame>
        <p:nvGraphicFramePr>
          <p:cNvPr id="30" name="Table 29"/>
          <p:cNvGraphicFramePr>
            <a:graphicFrameLocks noGrp="1"/>
          </p:cNvGraphicFramePr>
          <p:nvPr>
            <p:extLst>
              <p:ext uri="{D42A27DB-BD31-4B8C-83A1-F6EECF244321}">
                <p14:modId xmlns:p14="http://schemas.microsoft.com/office/powerpoint/2010/main" val="1072593446"/>
              </p:ext>
            </p:extLst>
          </p:nvPr>
        </p:nvGraphicFramePr>
        <p:xfrm>
          <a:off x="2881556" y="2087287"/>
          <a:ext cx="1471171" cy="1112520"/>
        </p:xfrm>
        <a:graphic>
          <a:graphicData uri="http://schemas.openxmlformats.org/drawingml/2006/table">
            <a:tbl>
              <a:tblPr firstRow="1" bandRow="1">
                <a:tableStyleId>{5C22544A-7EE6-4342-B048-85BDC9FD1C3A}</a:tableStyleId>
              </a:tblPr>
              <a:tblGrid>
                <a:gridCol w="1471171">
                  <a:extLst>
                    <a:ext uri="{9D8B030D-6E8A-4147-A177-3AD203B41FA5}">
                      <a16:colId xmlns:a16="http://schemas.microsoft.com/office/drawing/2014/main" val="1277733763"/>
                    </a:ext>
                  </a:extLst>
                </a:gridCol>
              </a:tblGrid>
              <a:tr h="370840">
                <a:tc>
                  <a:txBody>
                    <a:bodyPr/>
                    <a:lstStyle/>
                    <a:p>
                      <a:pPr algn="ctr"/>
                      <a:r>
                        <a:rPr lang="et-EE" dirty="0"/>
                        <a:t>LINK</a:t>
                      </a:r>
                    </a:p>
                  </a:txBody>
                  <a:tcPr/>
                </a:tc>
                <a:extLst>
                  <a:ext uri="{0D108BD9-81ED-4DB2-BD59-A6C34878D82A}">
                    <a16:rowId xmlns:a16="http://schemas.microsoft.com/office/drawing/2014/main" val="1990649527"/>
                  </a:ext>
                </a:extLst>
              </a:tr>
              <a:tr h="370840">
                <a:tc>
                  <a:txBody>
                    <a:bodyPr/>
                    <a:lstStyle/>
                    <a:p>
                      <a:endParaRPr lang="et-EE" dirty="0"/>
                    </a:p>
                  </a:txBody>
                  <a:tcPr/>
                </a:tc>
                <a:extLst>
                  <a:ext uri="{0D108BD9-81ED-4DB2-BD59-A6C34878D82A}">
                    <a16:rowId xmlns:a16="http://schemas.microsoft.com/office/drawing/2014/main" val="26619888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t-EE" dirty="0"/>
                    </a:p>
                  </a:txBody>
                  <a:tcPr/>
                </a:tc>
                <a:extLst>
                  <a:ext uri="{0D108BD9-81ED-4DB2-BD59-A6C34878D82A}">
                    <a16:rowId xmlns:a16="http://schemas.microsoft.com/office/drawing/2014/main" val="3378093198"/>
                  </a:ext>
                </a:extLst>
              </a:tr>
            </a:tbl>
          </a:graphicData>
        </a:graphic>
      </p:graphicFrame>
      <p:cxnSp>
        <p:nvCxnSpPr>
          <p:cNvPr id="48" name="Elbow Connector 47"/>
          <p:cNvCxnSpPr>
            <a:endCxn id="27" idx="2"/>
          </p:cNvCxnSpPr>
          <p:nvPr/>
        </p:nvCxnSpPr>
        <p:spPr>
          <a:xfrm flipV="1">
            <a:off x="7601744" y="3198024"/>
            <a:ext cx="2433808" cy="1110741"/>
          </a:xfrm>
          <a:prstGeom prst="bentConnector2">
            <a:avLst/>
          </a:prstGeom>
          <a:ln w="38100">
            <a:headEnd type="triangle"/>
            <a:tailEnd type="none"/>
          </a:ln>
        </p:spPr>
        <p:style>
          <a:lnRef idx="1">
            <a:schemeClr val="accent1"/>
          </a:lnRef>
          <a:fillRef idx="0">
            <a:schemeClr val="accent1"/>
          </a:fillRef>
          <a:effectRef idx="0">
            <a:schemeClr val="accent1"/>
          </a:effectRef>
          <a:fontRef idx="minor">
            <a:schemeClr val="tx1"/>
          </a:fontRef>
        </p:style>
      </p:cxnSp>
      <p:cxnSp>
        <p:nvCxnSpPr>
          <p:cNvPr id="56" name="Elbow Connector 55"/>
          <p:cNvCxnSpPr>
            <a:stCxn id="12" idx="1"/>
            <a:endCxn id="29" idx="2"/>
          </p:cNvCxnSpPr>
          <p:nvPr/>
        </p:nvCxnSpPr>
        <p:spPr>
          <a:xfrm rot="10800000">
            <a:off x="1614541" y="3198025"/>
            <a:ext cx="2636599" cy="1110739"/>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62" name="Elbow Connector 61"/>
          <p:cNvCxnSpPr>
            <a:endCxn id="30" idx="3"/>
          </p:cNvCxnSpPr>
          <p:nvPr/>
        </p:nvCxnSpPr>
        <p:spPr>
          <a:xfrm rot="16200000" flipV="1">
            <a:off x="4001681" y="2994594"/>
            <a:ext cx="1108955" cy="406861"/>
          </a:xfrm>
          <a:prstGeom prst="bentConnector2">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sp>
        <p:nvSpPr>
          <p:cNvPr id="42" name="Rectangle 41"/>
          <p:cNvSpPr/>
          <p:nvPr/>
        </p:nvSpPr>
        <p:spPr>
          <a:xfrm>
            <a:off x="6096000" y="3752503"/>
            <a:ext cx="1505744" cy="1112520"/>
          </a:xfrm>
          <a:prstGeom prst="rect">
            <a:avLst/>
          </a:prstGeom>
          <a:solidFill>
            <a:srgbClr val="92D050"/>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nchor="ctr" anchorCtr="0"/>
          <a:lstStyle/>
          <a:p>
            <a:pPr algn="ctr"/>
            <a:r>
              <a:rPr lang="et-EE" dirty="0"/>
              <a:t>Data destruction worker</a:t>
            </a:r>
          </a:p>
        </p:txBody>
      </p:sp>
      <p:graphicFrame>
        <p:nvGraphicFramePr>
          <p:cNvPr id="59" name="Table 58"/>
          <p:cNvGraphicFramePr>
            <a:graphicFrameLocks noGrp="1"/>
          </p:cNvGraphicFramePr>
          <p:nvPr>
            <p:extLst>
              <p:ext uri="{D42A27DB-BD31-4B8C-83A1-F6EECF244321}">
                <p14:modId xmlns:p14="http://schemas.microsoft.com/office/powerpoint/2010/main" val="3078692987"/>
              </p:ext>
            </p:extLst>
          </p:nvPr>
        </p:nvGraphicFramePr>
        <p:xfrm>
          <a:off x="7463184" y="2090584"/>
          <a:ext cx="1471171" cy="1107440"/>
        </p:xfrm>
        <a:graphic>
          <a:graphicData uri="http://schemas.openxmlformats.org/drawingml/2006/table">
            <a:tbl>
              <a:tblPr firstRow="1" bandRow="1">
                <a:tableStyleId>{5C22544A-7EE6-4342-B048-85BDC9FD1C3A}</a:tableStyleId>
              </a:tblPr>
              <a:tblGrid>
                <a:gridCol w="1471171">
                  <a:extLst>
                    <a:ext uri="{9D8B030D-6E8A-4147-A177-3AD203B41FA5}">
                      <a16:colId xmlns:a16="http://schemas.microsoft.com/office/drawing/2014/main" val="1277733763"/>
                    </a:ext>
                  </a:extLst>
                </a:gridCol>
              </a:tblGrid>
              <a:tr h="296818">
                <a:tc>
                  <a:txBody>
                    <a:bodyPr/>
                    <a:lstStyle/>
                    <a:p>
                      <a:pPr algn="ctr"/>
                      <a:r>
                        <a:rPr lang="et-EE" dirty="0"/>
                        <a:t>QUEUE</a:t>
                      </a:r>
                    </a:p>
                  </a:txBody>
                  <a:tcPr/>
                </a:tc>
                <a:extLst>
                  <a:ext uri="{0D108BD9-81ED-4DB2-BD59-A6C34878D82A}">
                    <a16:rowId xmlns:a16="http://schemas.microsoft.com/office/drawing/2014/main" val="1990649527"/>
                  </a:ext>
                </a:extLst>
              </a:tr>
              <a:tr h="370840">
                <a:tc>
                  <a:txBody>
                    <a:bodyPr/>
                    <a:lstStyle/>
                    <a:p>
                      <a:endParaRPr lang="et-EE" dirty="0"/>
                    </a:p>
                  </a:txBody>
                  <a:tcPr/>
                </a:tc>
                <a:extLst>
                  <a:ext uri="{0D108BD9-81ED-4DB2-BD59-A6C34878D82A}">
                    <a16:rowId xmlns:a16="http://schemas.microsoft.com/office/drawing/2014/main" val="26619888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t-EE" dirty="0"/>
                    </a:p>
                  </a:txBody>
                  <a:tcPr/>
                </a:tc>
                <a:extLst>
                  <a:ext uri="{0D108BD9-81ED-4DB2-BD59-A6C34878D82A}">
                    <a16:rowId xmlns:a16="http://schemas.microsoft.com/office/drawing/2014/main" val="3378093198"/>
                  </a:ext>
                </a:extLst>
              </a:tr>
            </a:tbl>
          </a:graphicData>
        </a:graphic>
      </p:graphicFrame>
      <p:cxnSp>
        <p:nvCxnSpPr>
          <p:cNvPr id="65" name="Elbow Connector 64"/>
          <p:cNvCxnSpPr>
            <a:stCxn id="42" idx="0"/>
            <a:endCxn id="59" idx="2"/>
          </p:cNvCxnSpPr>
          <p:nvPr/>
        </p:nvCxnSpPr>
        <p:spPr>
          <a:xfrm rot="5400000" flipH="1" flipV="1">
            <a:off x="7246581" y="2800316"/>
            <a:ext cx="554479" cy="1349897"/>
          </a:xfrm>
          <a:prstGeom prst="bent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69" name="Elbow Connector 68"/>
          <p:cNvCxnSpPr/>
          <p:nvPr/>
        </p:nvCxnSpPr>
        <p:spPr>
          <a:xfrm rot="10800000" flipV="1">
            <a:off x="5254610" y="2604265"/>
            <a:ext cx="2179351" cy="1108199"/>
          </a:xfrm>
          <a:prstGeom prst="bentConnector3">
            <a:avLst>
              <a:gd name="adj1" fmla="val 100222"/>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75" name="Rectangle 74"/>
          <p:cNvSpPr/>
          <p:nvPr/>
        </p:nvSpPr>
        <p:spPr>
          <a:xfrm>
            <a:off x="8375962" y="4484818"/>
            <a:ext cx="1715534" cy="369332"/>
          </a:xfrm>
          <a:prstGeom prst="rect">
            <a:avLst/>
          </a:prstGeom>
        </p:spPr>
        <p:txBody>
          <a:bodyPr wrap="none">
            <a:spAutoFit/>
          </a:bodyPr>
          <a:lstStyle/>
          <a:p>
            <a:r>
              <a:rPr lang="et-EE"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Find old objects</a:t>
            </a:r>
            <a:endParaRPr lang="et-EE" b="1" dirty="0"/>
          </a:p>
        </p:txBody>
      </p:sp>
      <p:sp>
        <p:nvSpPr>
          <p:cNvPr id="76" name="Rectangle 75"/>
          <p:cNvSpPr/>
          <p:nvPr/>
        </p:nvSpPr>
        <p:spPr>
          <a:xfrm>
            <a:off x="7612256" y="3476635"/>
            <a:ext cx="2151551" cy="369332"/>
          </a:xfrm>
          <a:prstGeom prst="rect">
            <a:avLst/>
          </a:prstGeom>
        </p:spPr>
        <p:txBody>
          <a:bodyPr wrap="none">
            <a:spAutoFit/>
          </a:bodyPr>
          <a:lstStyle/>
          <a:p>
            <a:r>
              <a:rPr lang="et-EE"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Send negative event</a:t>
            </a:r>
            <a:endParaRPr lang="et-EE" b="1" dirty="0"/>
          </a:p>
        </p:txBody>
      </p:sp>
      <p:sp>
        <p:nvSpPr>
          <p:cNvPr id="77" name="Rectangle 76"/>
          <p:cNvSpPr/>
          <p:nvPr/>
        </p:nvSpPr>
        <p:spPr>
          <a:xfrm>
            <a:off x="5222467" y="2194895"/>
            <a:ext cx="1540999" cy="369332"/>
          </a:xfrm>
          <a:prstGeom prst="rect">
            <a:avLst/>
          </a:prstGeom>
        </p:spPr>
        <p:txBody>
          <a:bodyPr wrap="none">
            <a:spAutoFit/>
          </a:bodyPr>
          <a:lstStyle/>
          <a:p>
            <a:r>
              <a:rPr lang="et-EE"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De-aggregate</a:t>
            </a:r>
            <a:endParaRPr lang="et-EE" b="1" dirty="0"/>
          </a:p>
        </p:txBody>
      </p:sp>
      <p:cxnSp>
        <p:nvCxnSpPr>
          <p:cNvPr id="78" name="Elbow Connector 77"/>
          <p:cNvCxnSpPr>
            <a:stCxn id="42" idx="2"/>
            <a:endCxn id="27" idx="3"/>
          </p:cNvCxnSpPr>
          <p:nvPr/>
        </p:nvCxnSpPr>
        <p:spPr>
          <a:xfrm rot="5400000" flipH="1" flipV="1">
            <a:off x="7699645" y="1793531"/>
            <a:ext cx="2220719" cy="3922266"/>
          </a:xfrm>
          <a:prstGeom prst="bentConnector4">
            <a:avLst>
              <a:gd name="adj1" fmla="val -10294"/>
              <a:gd name="adj2" fmla="val 105828"/>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sp>
        <p:nvSpPr>
          <p:cNvPr id="81" name="Rectangle 80"/>
          <p:cNvSpPr/>
          <p:nvPr/>
        </p:nvSpPr>
        <p:spPr>
          <a:xfrm>
            <a:off x="8375962" y="5220727"/>
            <a:ext cx="1930337" cy="369332"/>
          </a:xfrm>
          <a:prstGeom prst="rect">
            <a:avLst/>
          </a:prstGeom>
        </p:spPr>
        <p:txBody>
          <a:bodyPr wrap="none">
            <a:spAutoFit/>
          </a:bodyPr>
          <a:lstStyle/>
          <a:p>
            <a:r>
              <a:rPr lang="et-EE"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Delete old objects</a:t>
            </a:r>
            <a:endParaRPr lang="et-EE" b="1" dirty="0"/>
          </a:p>
        </p:txBody>
      </p:sp>
      <p:cxnSp>
        <p:nvCxnSpPr>
          <p:cNvPr id="83" name="Elbow Connector 82"/>
          <p:cNvCxnSpPr>
            <a:stCxn id="12" idx="0"/>
            <a:endCxn id="27" idx="0"/>
          </p:cNvCxnSpPr>
          <p:nvPr/>
        </p:nvCxnSpPr>
        <p:spPr>
          <a:xfrm rot="5400000" flipH="1" flipV="1">
            <a:off x="6688822" y="405774"/>
            <a:ext cx="1661919" cy="5031541"/>
          </a:xfrm>
          <a:prstGeom prst="bentConnector3">
            <a:avLst>
              <a:gd name="adj1" fmla="val 113755"/>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86" name="Rectangle 85"/>
          <p:cNvSpPr/>
          <p:nvPr/>
        </p:nvSpPr>
        <p:spPr>
          <a:xfrm>
            <a:off x="6657770" y="1362765"/>
            <a:ext cx="1892826" cy="369332"/>
          </a:xfrm>
          <a:prstGeom prst="rect">
            <a:avLst/>
          </a:prstGeom>
        </p:spPr>
        <p:txBody>
          <a:bodyPr wrap="none">
            <a:spAutoFit/>
          </a:bodyPr>
          <a:lstStyle/>
          <a:p>
            <a:r>
              <a:rPr lang="et-EE"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Store event’s data</a:t>
            </a:r>
            <a:endParaRPr lang="et-EE" b="1" dirty="0"/>
          </a:p>
        </p:txBody>
      </p:sp>
    </p:spTree>
    <p:extLst>
      <p:ext uri="{BB962C8B-B14F-4D97-AF65-F5344CB8AC3E}">
        <p14:creationId xmlns:p14="http://schemas.microsoft.com/office/powerpoint/2010/main" val="2931040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wipe(down)">
                                      <p:cBhvr>
                                        <p:cTn id="7" dur="500"/>
                                        <p:tgtEl>
                                          <p:spTgt spid="56"/>
                                        </p:tgtEl>
                                      </p:cBhvr>
                                    </p:animEffect>
                                  </p:childTnLst>
                                </p:cTn>
                              </p:par>
                              <p:par>
                                <p:cTn id="8" presetID="22" presetClass="entr" presetSubtype="4" fill="hold" nodeType="withEffect">
                                  <p:stCondLst>
                                    <p:cond delay="0"/>
                                  </p:stCondLst>
                                  <p:childTnLst>
                                    <p:set>
                                      <p:cBhvr>
                                        <p:cTn id="9" dur="1" fill="hold">
                                          <p:stCondLst>
                                            <p:cond delay="0"/>
                                          </p:stCondLst>
                                        </p:cTn>
                                        <p:tgtEl>
                                          <p:spTgt spid="62"/>
                                        </p:tgtEl>
                                        <p:attrNameLst>
                                          <p:attrName>style.visibility</p:attrName>
                                        </p:attrNameLst>
                                      </p:cBhvr>
                                      <p:to>
                                        <p:strVal val="visible"/>
                                      </p:to>
                                    </p:set>
                                    <p:animEffect transition="in" filter="wipe(down)">
                                      <p:cBhvr>
                                        <p:cTn id="10" dur="500"/>
                                        <p:tgtEl>
                                          <p:spTgt spid="62"/>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83"/>
                                        </p:tgtEl>
                                        <p:attrNameLst>
                                          <p:attrName>style.visibility</p:attrName>
                                        </p:attrNameLst>
                                      </p:cBhvr>
                                      <p:to>
                                        <p:strVal val="visible"/>
                                      </p:to>
                                    </p:set>
                                    <p:animEffect transition="in" filter="wipe(down)">
                                      <p:cBhvr>
                                        <p:cTn id="15" dur="500"/>
                                        <p:tgtEl>
                                          <p:spTgt spid="83"/>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86"/>
                                        </p:tgtEl>
                                        <p:attrNameLst>
                                          <p:attrName>style.visibility</p:attrName>
                                        </p:attrNameLst>
                                      </p:cBhvr>
                                      <p:to>
                                        <p:strVal val="visible"/>
                                      </p:to>
                                    </p:set>
                                    <p:animEffect transition="in" filter="wipe(down)">
                                      <p:cBhvr>
                                        <p:cTn id="18" dur="500"/>
                                        <p:tgtEl>
                                          <p:spTgt spid="86"/>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48"/>
                                        </p:tgtEl>
                                        <p:attrNameLst>
                                          <p:attrName>style.visibility</p:attrName>
                                        </p:attrNameLst>
                                      </p:cBhvr>
                                      <p:to>
                                        <p:strVal val="visible"/>
                                      </p:to>
                                    </p:set>
                                    <p:animEffect transition="in" filter="wipe(down)">
                                      <p:cBhvr>
                                        <p:cTn id="23" dur="500"/>
                                        <p:tgtEl>
                                          <p:spTgt spid="48"/>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75"/>
                                        </p:tgtEl>
                                        <p:attrNameLst>
                                          <p:attrName>style.visibility</p:attrName>
                                        </p:attrNameLst>
                                      </p:cBhvr>
                                      <p:to>
                                        <p:strVal val="visible"/>
                                      </p:to>
                                    </p:set>
                                    <p:animEffect transition="in" filter="wipe(down)">
                                      <p:cBhvr>
                                        <p:cTn id="26" dur="500"/>
                                        <p:tgtEl>
                                          <p:spTgt spid="75"/>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65"/>
                                        </p:tgtEl>
                                        <p:attrNameLst>
                                          <p:attrName>style.visibility</p:attrName>
                                        </p:attrNameLst>
                                      </p:cBhvr>
                                      <p:to>
                                        <p:strVal val="visible"/>
                                      </p:to>
                                    </p:set>
                                    <p:animEffect transition="in" filter="wipe(down)">
                                      <p:cBhvr>
                                        <p:cTn id="31" dur="500"/>
                                        <p:tgtEl>
                                          <p:spTgt spid="65"/>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76"/>
                                        </p:tgtEl>
                                        <p:attrNameLst>
                                          <p:attrName>style.visibility</p:attrName>
                                        </p:attrNameLst>
                                      </p:cBhvr>
                                      <p:to>
                                        <p:strVal val="visible"/>
                                      </p:to>
                                    </p:set>
                                    <p:animEffect transition="in" filter="wipe(down)">
                                      <p:cBhvr>
                                        <p:cTn id="34" dur="500"/>
                                        <p:tgtEl>
                                          <p:spTgt spid="76"/>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78"/>
                                        </p:tgtEl>
                                        <p:attrNameLst>
                                          <p:attrName>style.visibility</p:attrName>
                                        </p:attrNameLst>
                                      </p:cBhvr>
                                      <p:to>
                                        <p:strVal val="visible"/>
                                      </p:to>
                                    </p:set>
                                    <p:animEffect transition="in" filter="wipe(down)">
                                      <p:cBhvr>
                                        <p:cTn id="39" dur="500"/>
                                        <p:tgtEl>
                                          <p:spTgt spid="78"/>
                                        </p:tgtEl>
                                      </p:cBhvr>
                                    </p:animEffect>
                                  </p:childTnLst>
                                </p:cTn>
                              </p:par>
                              <p:par>
                                <p:cTn id="40" presetID="22" presetClass="entr" presetSubtype="4" fill="hold" grpId="0" nodeType="withEffect">
                                  <p:stCondLst>
                                    <p:cond delay="0"/>
                                  </p:stCondLst>
                                  <p:childTnLst>
                                    <p:set>
                                      <p:cBhvr>
                                        <p:cTn id="41" dur="1" fill="hold">
                                          <p:stCondLst>
                                            <p:cond delay="0"/>
                                          </p:stCondLst>
                                        </p:cTn>
                                        <p:tgtEl>
                                          <p:spTgt spid="81"/>
                                        </p:tgtEl>
                                        <p:attrNameLst>
                                          <p:attrName>style.visibility</p:attrName>
                                        </p:attrNameLst>
                                      </p:cBhvr>
                                      <p:to>
                                        <p:strVal val="visible"/>
                                      </p:to>
                                    </p:set>
                                    <p:animEffect transition="in" filter="wipe(down)">
                                      <p:cBhvr>
                                        <p:cTn id="42" dur="500"/>
                                        <p:tgtEl>
                                          <p:spTgt spid="81"/>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69"/>
                                        </p:tgtEl>
                                        <p:attrNameLst>
                                          <p:attrName>style.visibility</p:attrName>
                                        </p:attrNameLst>
                                      </p:cBhvr>
                                      <p:to>
                                        <p:strVal val="visible"/>
                                      </p:to>
                                    </p:set>
                                    <p:animEffect transition="in" filter="wipe(down)">
                                      <p:cBhvr>
                                        <p:cTn id="47" dur="500"/>
                                        <p:tgtEl>
                                          <p:spTgt spid="69"/>
                                        </p:tgtEl>
                                      </p:cBhvr>
                                    </p:animEffect>
                                  </p:childTnLst>
                                </p:cTn>
                              </p:par>
                              <p:par>
                                <p:cTn id="48" presetID="22" presetClass="entr" presetSubtype="4" fill="hold" grpId="0" nodeType="withEffect">
                                  <p:stCondLst>
                                    <p:cond delay="0"/>
                                  </p:stCondLst>
                                  <p:childTnLst>
                                    <p:set>
                                      <p:cBhvr>
                                        <p:cTn id="49" dur="1" fill="hold">
                                          <p:stCondLst>
                                            <p:cond delay="0"/>
                                          </p:stCondLst>
                                        </p:cTn>
                                        <p:tgtEl>
                                          <p:spTgt spid="77"/>
                                        </p:tgtEl>
                                        <p:attrNameLst>
                                          <p:attrName>style.visibility</p:attrName>
                                        </p:attrNameLst>
                                      </p:cBhvr>
                                      <p:to>
                                        <p:strVal val="visible"/>
                                      </p:to>
                                    </p:set>
                                    <p:animEffect transition="in" filter="wipe(down)">
                                      <p:cBhvr>
                                        <p:cTn id="50" dur="500"/>
                                        <p:tgtEl>
                                          <p:spTgt spid="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p:bldP spid="76" grpId="0"/>
      <p:bldP spid="77" grpId="0"/>
      <p:bldP spid="81" grpId="0"/>
      <p:bldP spid="8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t-EE" sz="2400" kern="0" dirty="0">
                <a:solidFill>
                  <a:schemeClr val="bg1"/>
                </a:solidFill>
                <a:latin typeface="Segoe UI Light" panose="020B0502040204020203" pitchFamily="34" charset="0"/>
                <a:cs typeface="Segoe UI Light" panose="020B0502040204020203" pitchFamily="34" charset="0"/>
              </a:rPr>
              <a:t>Simplified examples of used functions</a:t>
            </a:r>
            <a:endParaRPr kumimoji="0" lang="et-EE"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endParaRP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sp>
        <p:nvSpPr>
          <p:cNvPr id="4" name="TextBox 3"/>
          <p:cNvSpPr txBox="1"/>
          <p:nvPr/>
        </p:nvSpPr>
        <p:spPr>
          <a:xfrm>
            <a:off x="739668" y="619124"/>
            <a:ext cx="3863558" cy="6001643"/>
          </a:xfrm>
          <a:prstGeom prst="rect">
            <a:avLst/>
          </a:prstGeom>
          <a:noFill/>
          <a:ln>
            <a:noFill/>
          </a:ln>
        </p:spPr>
        <p:txBody>
          <a:bodyPr wrap="none" rtlCol="0" anchor="t">
            <a:spAutoFit/>
          </a:bodyPr>
          <a:lstStyle/>
          <a:p>
            <a:pPr>
              <a:lnSpc>
                <a:spcPct val="150000"/>
              </a:lnSpc>
            </a:pP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UPDATE </a:t>
            </a: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aggr_ip_calls_link</a:t>
            </a:r>
          </a:p>
          <a:p>
            <a:pPr>
              <a:lnSpc>
                <a:spcPct val="150000"/>
              </a:lnSpc>
            </a:pP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SET</a:t>
            </a:r>
          </a:p>
          <a:p>
            <a:pPr>
              <a:lnSpc>
                <a:spcPct val="150000"/>
              </a:lnSpc>
            </a:pP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count = count + 1,</a:t>
            </a:r>
          </a:p>
          <a:p>
            <a:pPr>
              <a:lnSpc>
                <a:spcPct val="150000"/>
              </a:lnSpc>
            </a:pP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cost = cost + </a:t>
            </a: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&lt;event cost&gt;</a:t>
            </a: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a:t>
            </a:r>
          </a:p>
          <a:p>
            <a:pPr>
              <a:lnSpc>
                <a:spcPct val="150000"/>
              </a:lnSpc>
            </a:pP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duration = duration + </a:t>
            </a: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&lt;event duration&gt;</a:t>
            </a:r>
          </a:p>
          <a:p>
            <a:pPr>
              <a:lnSpc>
                <a:spcPct val="150000"/>
              </a:lnSpc>
            </a:pP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WHERE</a:t>
            </a: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ip =</a:t>
            </a: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&lt;event ip&gt;</a:t>
            </a:r>
          </a:p>
          <a:p>
            <a:pPr>
              <a:lnSpc>
                <a:spcPct val="150000"/>
              </a:lnSpc>
            </a:pP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AND </a:t>
            </a: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user = &lt;event user&gt;</a:t>
            </a: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a:t>
            </a: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a:t>
            </a:r>
          </a:p>
          <a:p>
            <a:pPr>
              <a:lnSpc>
                <a:spcPct val="150000"/>
              </a:lnSpc>
            </a:pPr>
            <a:endPar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endParaRPr>
          </a:p>
          <a:p>
            <a:pPr>
              <a:lnSpc>
                <a:spcPct val="150000"/>
              </a:lnSpc>
            </a:pP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IF</a:t>
            </a: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NOT FOUND </a:t>
            </a: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THEN</a:t>
            </a:r>
          </a:p>
          <a:p>
            <a:pPr>
              <a:lnSpc>
                <a:spcPct val="150000"/>
              </a:lnSpc>
            </a:pP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INSERT INTO </a:t>
            </a: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aggr_ip_calls_link ....</a:t>
            </a:r>
          </a:p>
          <a:p>
            <a:pPr>
              <a:lnSpc>
                <a:spcPct val="150000"/>
              </a:lnSpc>
            </a:pPr>
            <a:endPar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endParaRPr>
          </a:p>
          <a:p>
            <a:pPr>
              <a:lnSpc>
                <a:spcPct val="150000"/>
              </a:lnSpc>
            </a:pP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 Now we know user is distinct to this IP</a:t>
            </a:r>
          </a:p>
          <a:p>
            <a:pPr>
              <a:lnSpc>
                <a:spcPct val="150000"/>
              </a:lnSpc>
            </a:pP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a:t>
            </a:r>
            <a:r>
              <a:rPr lang="et-EE" sz="1600" b="1" dirty="0">
                <a:solidFill>
                  <a:srgbClr val="FF0000"/>
                </a:solidFill>
                <a:latin typeface="Segoe UI Light" panose="020B0502040204020203" pitchFamily="34" charset="0"/>
                <a:cs typeface="Segoe UI Light" panose="020B0502040204020203" pitchFamily="34" charset="0"/>
              </a:rPr>
              <a:t>new_user_count = 1;</a:t>
            </a:r>
          </a:p>
          <a:p>
            <a:pPr>
              <a:lnSpc>
                <a:spcPct val="150000"/>
              </a:lnSpc>
            </a:pP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END IF;</a:t>
            </a:r>
          </a:p>
          <a:p>
            <a:pPr>
              <a:lnSpc>
                <a:spcPct val="150000"/>
              </a:lnSpc>
            </a:pPr>
            <a:endPar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endParaRPr>
          </a:p>
          <a:p>
            <a:pPr>
              <a:lnSpc>
                <a:spcPct val="150000"/>
              </a:lnSpc>
            </a:pP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RETURN &lt;values for stats table&gt;</a:t>
            </a:r>
          </a:p>
        </p:txBody>
      </p:sp>
      <p:sp>
        <p:nvSpPr>
          <p:cNvPr id="7" name="TextBox 6"/>
          <p:cNvSpPr txBox="1"/>
          <p:nvPr/>
        </p:nvSpPr>
        <p:spPr>
          <a:xfrm>
            <a:off x="6433886" y="647417"/>
            <a:ext cx="4413388" cy="4154984"/>
          </a:xfrm>
          <a:prstGeom prst="rect">
            <a:avLst/>
          </a:prstGeom>
          <a:noFill/>
          <a:ln>
            <a:noFill/>
          </a:ln>
        </p:spPr>
        <p:txBody>
          <a:bodyPr wrap="none" rtlCol="0" anchor="t">
            <a:spAutoFit/>
          </a:bodyPr>
          <a:lstStyle/>
          <a:p>
            <a:pPr>
              <a:lnSpc>
                <a:spcPct val="150000"/>
              </a:lnSpc>
            </a:pP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UPDATE </a:t>
            </a: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aggr_ip_calls</a:t>
            </a:r>
          </a:p>
          <a:p>
            <a:pPr>
              <a:lnSpc>
                <a:spcPct val="150000"/>
              </a:lnSpc>
            </a:pP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SET</a:t>
            </a:r>
          </a:p>
          <a:p>
            <a:pPr>
              <a:lnSpc>
                <a:spcPct val="150000"/>
              </a:lnSpc>
            </a:pP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count = count + &lt;count&gt;,</a:t>
            </a:r>
          </a:p>
          <a:p>
            <a:pPr>
              <a:lnSpc>
                <a:spcPct val="150000"/>
              </a:lnSpc>
            </a:pP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cost = cost + </a:t>
            </a: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&lt;cost&gt;</a:t>
            </a: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a:t>
            </a:r>
          </a:p>
          <a:p>
            <a:pPr>
              <a:lnSpc>
                <a:spcPct val="150000"/>
              </a:lnSpc>
            </a:pP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duration = duration + </a:t>
            </a: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&lt;duration&gt;,</a:t>
            </a:r>
          </a:p>
          <a:p>
            <a:pPr>
              <a:lnSpc>
                <a:spcPct val="150000"/>
              </a:lnSpc>
            </a:pP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a:t>
            </a:r>
            <a:r>
              <a:rPr lang="et-EE" sz="1600" b="1" dirty="0">
                <a:solidFill>
                  <a:srgbClr val="FF0000"/>
                </a:solidFill>
                <a:latin typeface="Segoe UI Light" panose="020B0502040204020203" pitchFamily="34" charset="0"/>
                <a:cs typeface="Segoe UI Light" panose="020B0502040204020203" pitchFamily="34" charset="0"/>
              </a:rPr>
              <a:t>user_count = user_count + &lt;new_user_count&gt;</a:t>
            </a:r>
          </a:p>
          <a:p>
            <a:pPr>
              <a:lnSpc>
                <a:spcPct val="150000"/>
              </a:lnSpc>
            </a:pP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WHERE</a:t>
            </a: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ip =</a:t>
            </a: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&lt;ip&gt;</a:t>
            </a: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a:t>
            </a:r>
          </a:p>
          <a:p>
            <a:pPr>
              <a:lnSpc>
                <a:spcPct val="150000"/>
              </a:lnSpc>
            </a:pPr>
            <a:endPar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endParaRPr>
          </a:p>
          <a:p>
            <a:pPr>
              <a:lnSpc>
                <a:spcPct val="150000"/>
              </a:lnSpc>
            </a:pP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IF</a:t>
            </a: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NOT FOUND </a:t>
            </a: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THEN</a:t>
            </a:r>
          </a:p>
          <a:p>
            <a:pPr>
              <a:lnSpc>
                <a:spcPct val="150000"/>
              </a:lnSpc>
            </a:pP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INSERT INTO </a:t>
            </a: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aggr_ip_calls ....</a:t>
            </a:r>
          </a:p>
          <a:p>
            <a:pPr>
              <a:lnSpc>
                <a:spcPct val="150000"/>
              </a:lnSpc>
            </a:pP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END IF;</a:t>
            </a:r>
          </a:p>
        </p:txBody>
      </p:sp>
    </p:spTree>
    <p:extLst>
      <p:ext uri="{BB962C8B-B14F-4D97-AF65-F5344CB8AC3E}">
        <p14:creationId xmlns:p14="http://schemas.microsoft.com/office/powerpoint/2010/main" val="2100411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t-EE" sz="2400" kern="0" dirty="0">
                <a:solidFill>
                  <a:schemeClr val="bg1"/>
                </a:solidFill>
                <a:latin typeface="Segoe UI Light" panose="020B0502040204020203" pitchFamily="34" charset="0"/>
                <a:cs typeface="Segoe UI Light" panose="020B0502040204020203" pitchFamily="34" charset="0"/>
              </a:rPr>
              <a:t>So simple only?</a:t>
            </a:r>
            <a:endParaRPr kumimoji="0" lang="et-EE"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endParaRP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sp>
        <p:nvSpPr>
          <p:cNvPr id="8" name="Rectangle 7"/>
          <p:cNvSpPr/>
          <p:nvPr/>
        </p:nvSpPr>
        <p:spPr>
          <a:xfrm>
            <a:off x="1787577" y="2983511"/>
            <a:ext cx="8616846" cy="590931"/>
          </a:xfrm>
          <a:prstGeom prst="rect">
            <a:avLst/>
          </a:prstGeom>
        </p:spPr>
        <p:txBody>
          <a:bodyPr wrap="none">
            <a:spAutoFit/>
          </a:bodyPr>
          <a:lstStyle/>
          <a:p>
            <a:pPr>
              <a:lnSpc>
                <a:spcPct val="90000"/>
              </a:lnSpc>
            </a:pPr>
            <a:r>
              <a:rPr lang="et-EE" sz="3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Can we aggregate only one table at a time?</a:t>
            </a:r>
          </a:p>
        </p:txBody>
      </p:sp>
    </p:spTree>
    <p:extLst>
      <p:ext uri="{BB962C8B-B14F-4D97-AF65-F5344CB8AC3E}">
        <p14:creationId xmlns:p14="http://schemas.microsoft.com/office/powerpoint/2010/main" val="97574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a:solidFill>
                  <a:schemeClr val="bg1"/>
                </a:solidFill>
                <a:latin typeface="Segoe UI Light" panose="020B0502040204020203" pitchFamily="34" charset="0"/>
                <a:cs typeface="Segoe UI Light" panose="020B0502040204020203" pitchFamily="34" charset="0"/>
              </a:rPr>
              <a:t>Agenda</a:t>
            </a:r>
            <a:endParaRPr kumimoji="0" lang="en-US"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endParaRP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sp>
        <p:nvSpPr>
          <p:cNvPr id="4" name="TextBox 3"/>
          <p:cNvSpPr txBox="1"/>
          <p:nvPr/>
        </p:nvSpPr>
        <p:spPr>
          <a:xfrm>
            <a:off x="729405" y="1325490"/>
            <a:ext cx="7599837" cy="3970318"/>
          </a:xfrm>
          <a:prstGeom prst="rect">
            <a:avLst/>
          </a:prstGeom>
          <a:noFill/>
        </p:spPr>
        <p:txBody>
          <a:bodyPr wrap="none" rtlCol="0" anchor="t">
            <a:spAutoFit/>
          </a:bodyPr>
          <a:lstStyle/>
          <a:p>
            <a:pPr marL="342900" indent="-342900">
              <a:lnSpc>
                <a:spcPct val="150000"/>
              </a:lnSpc>
              <a:buFont typeface="+mj-lt"/>
              <a:buAutoNum type="arabicPeriod"/>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Introduction of the problem</a:t>
            </a:r>
          </a:p>
          <a:p>
            <a:pPr marL="342900" indent="-342900">
              <a:lnSpc>
                <a:spcPct val="150000"/>
              </a:lnSpc>
              <a:buFont typeface="+mj-lt"/>
              <a:buAutoNum type="arabicPeriod"/>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Basics of aggregation / architecture components</a:t>
            </a:r>
          </a:p>
          <a:p>
            <a:pPr marL="342900" indent="-342900">
              <a:lnSpc>
                <a:spcPct val="150000"/>
              </a:lnSpc>
              <a:buFont typeface="+mj-lt"/>
              <a:buAutoNum type="arabicPeriod"/>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Types of data aggregations</a:t>
            </a:r>
          </a:p>
          <a:p>
            <a:pPr marL="342900" indent="-342900">
              <a:lnSpc>
                <a:spcPct val="150000"/>
              </a:lnSpc>
              <a:buFont typeface="+mj-lt"/>
              <a:buAutoNum type="arabicPeriod"/>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Aggregation system explained</a:t>
            </a:r>
          </a:p>
          <a:p>
            <a:pPr marL="342900" indent="-342900">
              <a:lnSpc>
                <a:spcPct val="150000"/>
              </a:lnSpc>
              <a:buFont typeface="+mj-lt"/>
              <a:buAutoNum type="arabicPeriod"/>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„Poor man’s“ SQL Streaming</a:t>
            </a:r>
          </a:p>
          <a:p>
            <a:pPr marL="342900" indent="-342900">
              <a:lnSpc>
                <a:spcPct val="150000"/>
              </a:lnSpc>
              <a:buFont typeface="+mj-lt"/>
              <a:buAutoNum type="arabicPeriod"/>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Examples of use cases / some facts about performance</a:t>
            </a:r>
          </a:p>
          <a:p>
            <a:pPr marL="342900" indent="-342900">
              <a:lnSpc>
                <a:spcPct val="150000"/>
              </a:lnSpc>
              <a:buFont typeface="+mj-lt"/>
              <a:buAutoNum type="arabicPeriod"/>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Q&amp;A</a:t>
            </a:r>
          </a:p>
        </p:txBody>
      </p:sp>
    </p:spTree>
    <p:extLst>
      <p:ext uri="{BB962C8B-B14F-4D97-AF65-F5344CB8AC3E}">
        <p14:creationId xmlns:p14="http://schemas.microsoft.com/office/powerpoint/2010/main" val="1345245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t-EE" sz="2400" kern="0" dirty="0">
                <a:solidFill>
                  <a:schemeClr val="bg1"/>
                </a:solidFill>
                <a:latin typeface="Segoe UI Light" panose="020B0502040204020203" pitchFamily="34" charset="0"/>
                <a:cs typeface="Segoe UI Light" panose="020B0502040204020203" pitchFamily="34" charset="0"/>
              </a:rPr>
              <a:t>Poor man’s SQL streaming (users who bought same product)</a:t>
            </a:r>
            <a:endParaRPr kumimoji="0" lang="et-EE"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endParaRP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graphicFrame>
        <p:nvGraphicFramePr>
          <p:cNvPr id="13" name="Table 12"/>
          <p:cNvGraphicFramePr>
            <a:graphicFrameLocks noGrp="1"/>
          </p:cNvGraphicFramePr>
          <p:nvPr>
            <p:extLst>
              <p:ext uri="{D42A27DB-BD31-4B8C-83A1-F6EECF244321}">
                <p14:modId xmlns:p14="http://schemas.microsoft.com/office/powerpoint/2010/main" val="3762169088"/>
              </p:ext>
            </p:extLst>
          </p:nvPr>
        </p:nvGraphicFramePr>
        <p:xfrm>
          <a:off x="6289136" y="1028316"/>
          <a:ext cx="4770871" cy="1483360"/>
        </p:xfrm>
        <a:graphic>
          <a:graphicData uri="http://schemas.openxmlformats.org/drawingml/2006/table">
            <a:tbl>
              <a:tblPr firstRow="1" bandRow="1">
                <a:tableStyleId>{5C22544A-7EE6-4342-B048-85BDC9FD1C3A}</a:tableStyleId>
              </a:tblPr>
              <a:tblGrid>
                <a:gridCol w="2336340">
                  <a:extLst>
                    <a:ext uri="{9D8B030D-6E8A-4147-A177-3AD203B41FA5}">
                      <a16:colId xmlns:a16="http://schemas.microsoft.com/office/drawing/2014/main" val="1277733763"/>
                    </a:ext>
                  </a:extLst>
                </a:gridCol>
                <a:gridCol w="2434531">
                  <a:extLst>
                    <a:ext uri="{9D8B030D-6E8A-4147-A177-3AD203B41FA5}">
                      <a16:colId xmlns:a16="http://schemas.microsoft.com/office/drawing/2014/main" val="1144842664"/>
                    </a:ext>
                  </a:extLst>
                </a:gridCol>
              </a:tblGrid>
              <a:tr h="370840">
                <a:tc gridSpan="2">
                  <a:txBody>
                    <a:bodyPr/>
                    <a:lstStyle/>
                    <a:p>
                      <a:pPr algn="ctr"/>
                      <a:r>
                        <a:rPr lang="et-EE" dirty="0"/>
                        <a:t>PURCHASE_DETAIL</a:t>
                      </a:r>
                    </a:p>
                  </a:txBody>
                  <a:tcPr/>
                </a:tc>
                <a:tc hMerge="1">
                  <a:txBody>
                    <a:bodyPr/>
                    <a:lstStyle/>
                    <a:p>
                      <a:pPr algn="ctr"/>
                      <a:endParaRPr lang="et-EE" dirty="0"/>
                    </a:p>
                  </a:txBody>
                  <a:tcPr/>
                </a:tc>
                <a:extLst>
                  <a:ext uri="{0D108BD9-81ED-4DB2-BD59-A6C34878D82A}">
                    <a16:rowId xmlns:a16="http://schemas.microsoft.com/office/drawing/2014/main" val="1990649527"/>
                  </a:ext>
                </a:extLst>
              </a:tr>
              <a:tr h="370840">
                <a:tc>
                  <a:txBody>
                    <a:bodyPr/>
                    <a:lstStyle/>
                    <a:p>
                      <a:r>
                        <a:rPr lang="et-EE" dirty="0"/>
                        <a:t>Purchase_ID</a:t>
                      </a:r>
                    </a:p>
                  </a:txBody>
                  <a:tcPr/>
                </a:tc>
                <a:tc>
                  <a:txBody>
                    <a:bodyPr/>
                    <a:lstStyle/>
                    <a:p>
                      <a:r>
                        <a:rPr lang="et-EE" dirty="0"/>
                        <a:t>Product_name</a:t>
                      </a:r>
                    </a:p>
                  </a:txBody>
                  <a:tcPr/>
                </a:tc>
                <a:extLst>
                  <a:ext uri="{0D108BD9-81ED-4DB2-BD59-A6C34878D82A}">
                    <a16:rowId xmlns:a16="http://schemas.microsoft.com/office/drawing/2014/main" val="26619888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Call</a:t>
                      </a:r>
                      <a:r>
                        <a:rPr lang="et-EE" baseline="0" dirty="0"/>
                        <a:t> packet 60 min</a:t>
                      </a:r>
                      <a:endParaRPr lang="et-EE" dirty="0"/>
                    </a:p>
                  </a:txBody>
                  <a:tcPr/>
                </a:tc>
                <a:extLst>
                  <a:ext uri="{0D108BD9-81ED-4DB2-BD59-A6C34878D82A}">
                    <a16:rowId xmlns:a16="http://schemas.microsoft.com/office/drawing/2014/main" val="1626855976"/>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100 x SMS </a:t>
                      </a:r>
                    </a:p>
                  </a:txBody>
                  <a:tcPr/>
                </a:tc>
                <a:extLst>
                  <a:ext uri="{0D108BD9-81ED-4DB2-BD59-A6C34878D82A}">
                    <a16:rowId xmlns:a16="http://schemas.microsoft.com/office/drawing/2014/main" val="3318128489"/>
                  </a:ext>
                </a:extLst>
              </a:tr>
            </a:tbl>
          </a:graphicData>
        </a:graphic>
      </p:graphicFrame>
      <p:sp>
        <p:nvSpPr>
          <p:cNvPr id="4" name="Down Arrow 3"/>
          <p:cNvSpPr/>
          <p:nvPr/>
        </p:nvSpPr>
        <p:spPr>
          <a:xfrm>
            <a:off x="5808917" y="2511676"/>
            <a:ext cx="429491" cy="6124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graphicFrame>
        <p:nvGraphicFramePr>
          <p:cNvPr id="27" name="Table 26"/>
          <p:cNvGraphicFramePr>
            <a:graphicFrameLocks noGrp="1"/>
          </p:cNvGraphicFramePr>
          <p:nvPr>
            <p:extLst>
              <p:ext uri="{D42A27DB-BD31-4B8C-83A1-F6EECF244321}">
                <p14:modId xmlns:p14="http://schemas.microsoft.com/office/powerpoint/2010/main" val="3861230459"/>
              </p:ext>
            </p:extLst>
          </p:nvPr>
        </p:nvGraphicFramePr>
        <p:xfrm>
          <a:off x="3955643" y="5561880"/>
          <a:ext cx="1268150" cy="1112520"/>
        </p:xfrm>
        <a:graphic>
          <a:graphicData uri="http://schemas.openxmlformats.org/drawingml/2006/table">
            <a:tbl>
              <a:tblPr firstRow="1" bandRow="1">
                <a:tableStyleId>{5C22544A-7EE6-4342-B048-85BDC9FD1C3A}</a:tableStyleId>
              </a:tblPr>
              <a:tblGrid>
                <a:gridCol w="1268150">
                  <a:extLst>
                    <a:ext uri="{9D8B030D-6E8A-4147-A177-3AD203B41FA5}">
                      <a16:colId xmlns:a16="http://schemas.microsoft.com/office/drawing/2014/main" val="1277733763"/>
                    </a:ext>
                  </a:extLst>
                </a:gridCol>
              </a:tblGrid>
              <a:tr h="370840">
                <a:tc>
                  <a:txBody>
                    <a:bodyPr/>
                    <a:lstStyle/>
                    <a:p>
                      <a:pPr algn="ctr"/>
                      <a:r>
                        <a:rPr lang="et-EE" dirty="0"/>
                        <a:t>QUEUE</a:t>
                      </a:r>
                    </a:p>
                  </a:txBody>
                  <a:tcPr/>
                </a:tc>
                <a:extLst>
                  <a:ext uri="{0D108BD9-81ED-4DB2-BD59-A6C34878D82A}">
                    <a16:rowId xmlns:a16="http://schemas.microsoft.com/office/drawing/2014/main" val="1990649527"/>
                  </a:ext>
                </a:extLst>
              </a:tr>
              <a:tr h="370840">
                <a:tc>
                  <a:txBody>
                    <a:bodyPr/>
                    <a:lstStyle/>
                    <a:p>
                      <a:endParaRPr lang="et-EE" dirty="0"/>
                    </a:p>
                  </a:txBody>
                  <a:tcPr/>
                </a:tc>
                <a:extLst>
                  <a:ext uri="{0D108BD9-81ED-4DB2-BD59-A6C34878D82A}">
                    <a16:rowId xmlns:a16="http://schemas.microsoft.com/office/drawing/2014/main" val="26619888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t-EE" dirty="0"/>
                    </a:p>
                  </a:txBody>
                  <a:tcPr/>
                </a:tc>
                <a:extLst>
                  <a:ext uri="{0D108BD9-81ED-4DB2-BD59-A6C34878D82A}">
                    <a16:rowId xmlns:a16="http://schemas.microsoft.com/office/drawing/2014/main" val="3378093198"/>
                  </a:ext>
                </a:extLst>
              </a:tr>
            </a:tbl>
          </a:graphicData>
        </a:graphic>
      </p:graphicFrame>
      <p:graphicFrame>
        <p:nvGraphicFramePr>
          <p:cNvPr id="17" name="Table 16"/>
          <p:cNvGraphicFramePr>
            <a:graphicFrameLocks noGrp="1"/>
          </p:cNvGraphicFramePr>
          <p:nvPr>
            <p:extLst>
              <p:ext uri="{D42A27DB-BD31-4B8C-83A1-F6EECF244321}">
                <p14:modId xmlns:p14="http://schemas.microsoft.com/office/powerpoint/2010/main" val="3155341665"/>
              </p:ext>
            </p:extLst>
          </p:nvPr>
        </p:nvGraphicFramePr>
        <p:xfrm>
          <a:off x="1496056" y="1040058"/>
          <a:ext cx="4312861" cy="1483360"/>
        </p:xfrm>
        <a:graphic>
          <a:graphicData uri="http://schemas.openxmlformats.org/drawingml/2006/table">
            <a:tbl>
              <a:tblPr firstRow="1" bandRow="1">
                <a:tableStyleId>{5C22544A-7EE6-4342-B048-85BDC9FD1C3A}</a:tableStyleId>
              </a:tblPr>
              <a:tblGrid>
                <a:gridCol w="1637119">
                  <a:extLst>
                    <a:ext uri="{9D8B030D-6E8A-4147-A177-3AD203B41FA5}">
                      <a16:colId xmlns:a16="http://schemas.microsoft.com/office/drawing/2014/main" val="1277733763"/>
                    </a:ext>
                  </a:extLst>
                </a:gridCol>
                <a:gridCol w="1705924">
                  <a:extLst>
                    <a:ext uri="{9D8B030D-6E8A-4147-A177-3AD203B41FA5}">
                      <a16:colId xmlns:a16="http://schemas.microsoft.com/office/drawing/2014/main" val="1144842664"/>
                    </a:ext>
                  </a:extLst>
                </a:gridCol>
                <a:gridCol w="969818">
                  <a:extLst>
                    <a:ext uri="{9D8B030D-6E8A-4147-A177-3AD203B41FA5}">
                      <a16:colId xmlns:a16="http://schemas.microsoft.com/office/drawing/2014/main" val="2376921024"/>
                    </a:ext>
                  </a:extLst>
                </a:gridCol>
              </a:tblGrid>
              <a:tr h="370840">
                <a:tc gridSpan="3">
                  <a:txBody>
                    <a:bodyPr/>
                    <a:lstStyle/>
                    <a:p>
                      <a:pPr algn="ctr"/>
                      <a:r>
                        <a:rPr lang="et-EE" dirty="0"/>
                        <a:t>PURCHASE</a:t>
                      </a:r>
                    </a:p>
                  </a:txBody>
                  <a:tcPr/>
                </a:tc>
                <a:tc hMerge="1">
                  <a:txBody>
                    <a:bodyPr/>
                    <a:lstStyle/>
                    <a:p>
                      <a:pPr algn="ctr"/>
                      <a:endParaRPr lang="et-EE" dirty="0"/>
                    </a:p>
                  </a:txBody>
                  <a:tcPr/>
                </a:tc>
                <a:tc hMerge="1">
                  <a:txBody>
                    <a:bodyPr/>
                    <a:lstStyle/>
                    <a:p>
                      <a:pPr algn="ctr"/>
                      <a:endParaRPr lang="et-EE" dirty="0"/>
                    </a:p>
                  </a:txBody>
                  <a:tcPr/>
                </a:tc>
                <a:extLst>
                  <a:ext uri="{0D108BD9-81ED-4DB2-BD59-A6C34878D82A}">
                    <a16:rowId xmlns:a16="http://schemas.microsoft.com/office/drawing/2014/main" val="1990649527"/>
                  </a:ext>
                </a:extLst>
              </a:tr>
              <a:tr h="370840">
                <a:tc>
                  <a:txBody>
                    <a:bodyPr/>
                    <a:lstStyle/>
                    <a:p>
                      <a:r>
                        <a:rPr lang="et-EE" dirty="0"/>
                        <a:t>Username</a:t>
                      </a:r>
                    </a:p>
                  </a:txBody>
                  <a:tcPr/>
                </a:tc>
                <a:tc>
                  <a:txBody>
                    <a:bodyPr/>
                    <a:lstStyle/>
                    <a:p>
                      <a:r>
                        <a:rPr lang="et-EE" dirty="0"/>
                        <a:t>IP</a:t>
                      </a:r>
                    </a:p>
                  </a:txBody>
                  <a:tcPr/>
                </a:tc>
                <a:tc>
                  <a:txBody>
                    <a:bodyPr/>
                    <a:lstStyle/>
                    <a:p>
                      <a:r>
                        <a:rPr lang="et-EE" dirty="0"/>
                        <a:t>Cost</a:t>
                      </a:r>
                    </a:p>
                  </a:txBody>
                  <a:tcPr/>
                </a:tc>
                <a:extLst>
                  <a:ext uri="{0D108BD9-81ED-4DB2-BD59-A6C34878D82A}">
                    <a16:rowId xmlns:a16="http://schemas.microsoft.com/office/drawing/2014/main" val="26619888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Testuser1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10.12.35.103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10.50</a:t>
                      </a:r>
                    </a:p>
                  </a:txBody>
                  <a:tcPr/>
                </a:tc>
                <a:extLst>
                  <a:ext uri="{0D108BD9-81ED-4DB2-BD59-A6C34878D82A}">
                    <a16:rowId xmlns:a16="http://schemas.microsoft.com/office/drawing/2014/main" val="1626855976"/>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t-EE"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t-EE"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t-EE" dirty="0"/>
                    </a:p>
                  </a:txBody>
                  <a:tcPr/>
                </a:tc>
                <a:extLst>
                  <a:ext uri="{0D108BD9-81ED-4DB2-BD59-A6C34878D82A}">
                    <a16:rowId xmlns:a16="http://schemas.microsoft.com/office/drawing/2014/main" val="1349814456"/>
                  </a:ext>
                </a:extLst>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64258130"/>
              </p:ext>
            </p:extLst>
          </p:nvPr>
        </p:nvGraphicFramePr>
        <p:xfrm>
          <a:off x="2915248" y="3295098"/>
          <a:ext cx="6361503" cy="1483360"/>
        </p:xfrm>
        <a:graphic>
          <a:graphicData uri="http://schemas.openxmlformats.org/drawingml/2006/table">
            <a:tbl>
              <a:tblPr firstRow="1" bandRow="1">
                <a:tableStyleId>{5C22544A-7EE6-4342-B048-85BDC9FD1C3A}</a:tableStyleId>
              </a:tblPr>
              <a:tblGrid>
                <a:gridCol w="2092181">
                  <a:extLst>
                    <a:ext uri="{9D8B030D-6E8A-4147-A177-3AD203B41FA5}">
                      <a16:colId xmlns:a16="http://schemas.microsoft.com/office/drawing/2014/main" val="1277733763"/>
                    </a:ext>
                  </a:extLst>
                </a:gridCol>
                <a:gridCol w="1318305">
                  <a:extLst>
                    <a:ext uri="{9D8B030D-6E8A-4147-A177-3AD203B41FA5}">
                      <a16:colId xmlns:a16="http://schemas.microsoft.com/office/drawing/2014/main" val="1144842664"/>
                    </a:ext>
                  </a:extLst>
                </a:gridCol>
                <a:gridCol w="1759527">
                  <a:extLst>
                    <a:ext uri="{9D8B030D-6E8A-4147-A177-3AD203B41FA5}">
                      <a16:colId xmlns:a16="http://schemas.microsoft.com/office/drawing/2014/main" val="3408879422"/>
                    </a:ext>
                  </a:extLst>
                </a:gridCol>
                <a:gridCol w="1191490">
                  <a:extLst>
                    <a:ext uri="{9D8B030D-6E8A-4147-A177-3AD203B41FA5}">
                      <a16:colId xmlns:a16="http://schemas.microsoft.com/office/drawing/2014/main" val="1484819862"/>
                    </a:ext>
                  </a:extLst>
                </a:gridCol>
              </a:tblGrid>
              <a:tr h="370840">
                <a:tc gridSpan="4">
                  <a:txBody>
                    <a:bodyPr/>
                    <a:lstStyle/>
                    <a:p>
                      <a:pPr algn="ctr"/>
                      <a:r>
                        <a:rPr lang="et-EE" dirty="0"/>
                        <a:t>DENORMALISED DATA</a:t>
                      </a:r>
                    </a:p>
                  </a:txBody>
                  <a:tcPr/>
                </a:tc>
                <a:tc hMerge="1">
                  <a:txBody>
                    <a:bodyPr/>
                    <a:lstStyle/>
                    <a:p>
                      <a:pPr algn="ctr"/>
                      <a:endParaRPr lang="et-EE" dirty="0"/>
                    </a:p>
                  </a:txBody>
                  <a:tcPr/>
                </a:tc>
                <a:tc hMerge="1">
                  <a:txBody>
                    <a:bodyPr/>
                    <a:lstStyle/>
                    <a:p>
                      <a:pPr algn="ctr"/>
                      <a:endParaRPr lang="et-EE" dirty="0"/>
                    </a:p>
                  </a:txBody>
                  <a:tcPr/>
                </a:tc>
                <a:tc hMerge="1">
                  <a:txBody>
                    <a:bodyPr/>
                    <a:lstStyle/>
                    <a:p>
                      <a:pPr algn="ctr"/>
                      <a:endParaRPr lang="et-EE" dirty="0"/>
                    </a:p>
                  </a:txBody>
                  <a:tcPr/>
                </a:tc>
                <a:extLst>
                  <a:ext uri="{0D108BD9-81ED-4DB2-BD59-A6C34878D82A}">
                    <a16:rowId xmlns:a16="http://schemas.microsoft.com/office/drawing/2014/main" val="1990649527"/>
                  </a:ext>
                </a:extLst>
              </a:tr>
              <a:tr h="370840">
                <a:tc>
                  <a:txBody>
                    <a:bodyPr/>
                    <a:lstStyle/>
                    <a:p>
                      <a:r>
                        <a:rPr lang="et-EE" dirty="0"/>
                        <a:t>Product_name</a:t>
                      </a:r>
                    </a:p>
                  </a:txBody>
                  <a:tcPr/>
                </a:tc>
                <a:tc>
                  <a:txBody>
                    <a:bodyPr/>
                    <a:lstStyle/>
                    <a:p>
                      <a:r>
                        <a:rPr lang="et-EE" dirty="0"/>
                        <a:t>Username</a:t>
                      </a:r>
                    </a:p>
                  </a:txBody>
                  <a:tcPr/>
                </a:tc>
                <a:tc>
                  <a:txBody>
                    <a:bodyPr/>
                    <a:lstStyle/>
                    <a:p>
                      <a:r>
                        <a:rPr lang="et-EE" dirty="0"/>
                        <a:t>IP</a:t>
                      </a:r>
                    </a:p>
                  </a:txBody>
                  <a:tcPr/>
                </a:tc>
                <a:tc>
                  <a:txBody>
                    <a:bodyPr/>
                    <a:lstStyle/>
                    <a:p>
                      <a:r>
                        <a:rPr lang="et-EE" dirty="0"/>
                        <a:t>Cost</a:t>
                      </a:r>
                    </a:p>
                  </a:txBody>
                  <a:tcPr/>
                </a:tc>
                <a:extLst>
                  <a:ext uri="{0D108BD9-81ED-4DB2-BD59-A6C34878D82A}">
                    <a16:rowId xmlns:a16="http://schemas.microsoft.com/office/drawing/2014/main" val="26619888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Call</a:t>
                      </a:r>
                      <a:r>
                        <a:rPr lang="et-EE" baseline="0" dirty="0"/>
                        <a:t> packet 60 min</a:t>
                      </a:r>
                      <a:endParaRPr lang="et-EE"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Testuser1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10.12.35.103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10.50</a:t>
                      </a:r>
                    </a:p>
                  </a:txBody>
                  <a:tcPr/>
                </a:tc>
                <a:extLst>
                  <a:ext uri="{0D108BD9-81ED-4DB2-BD59-A6C34878D82A}">
                    <a16:rowId xmlns:a16="http://schemas.microsoft.com/office/drawing/2014/main" val="1626855976"/>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100 x SMS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dirty="0"/>
                        <a:t>Testuser1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10.12.35.103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10.50</a:t>
                      </a:r>
                    </a:p>
                  </a:txBody>
                  <a:tcPr/>
                </a:tc>
                <a:extLst>
                  <a:ext uri="{0D108BD9-81ED-4DB2-BD59-A6C34878D82A}">
                    <a16:rowId xmlns:a16="http://schemas.microsoft.com/office/drawing/2014/main" val="3318128489"/>
                  </a:ext>
                </a:extLst>
              </a:tr>
            </a:tbl>
          </a:graphicData>
        </a:graphic>
      </p:graphicFrame>
      <p:sp>
        <p:nvSpPr>
          <p:cNvPr id="19" name="Down Arrow 18"/>
          <p:cNvSpPr/>
          <p:nvPr/>
        </p:nvSpPr>
        <p:spPr>
          <a:xfrm>
            <a:off x="4374973" y="4838459"/>
            <a:ext cx="429491" cy="6124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sp>
        <p:nvSpPr>
          <p:cNvPr id="20" name="Rectangle 19"/>
          <p:cNvSpPr/>
          <p:nvPr/>
        </p:nvSpPr>
        <p:spPr>
          <a:xfrm>
            <a:off x="6634121" y="5561880"/>
            <a:ext cx="1505744" cy="1112520"/>
          </a:xfrm>
          <a:prstGeom prst="rect">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nchor="ctr" anchorCtr="0"/>
          <a:lstStyle/>
          <a:p>
            <a:pPr algn="ctr"/>
            <a:r>
              <a:rPr lang="et-EE" dirty="0"/>
              <a:t>Aggregator</a:t>
            </a:r>
          </a:p>
          <a:p>
            <a:pPr algn="ctr"/>
            <a:r>
              <a:rPr lang="et-EE" dirty="0"/>
              <a:t>worker</a:t>
            </a:r>
          </a:p>
        </p:txBody>
      </p:sp>
      <p:sp>
        <p:nvSpPr>
          <p:cNvPr id="21" name="Right Arrow 20"/>
          <p:cNvSpPr/>
          <p:nvPr/>
        </p:nvSpPr>
        <p:spPr>
          <a:xfrm>
            <a:off x="5521998" y="5800095"/>
            <a:ext cx="813918" cy="47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spTree>
    <p:extLst>
      <p:ext uri="{BB962C8B-B14F-4D97-AF65-F5344CB8AC3E}">
        <p14:creationId xmlns:p14="http://schemas.microsoft.com/office/powerpoint/2010/main" val="1362135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par>
                                <p:cTn id="8" presetID="10" presetClass="entr" presetSubtype="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additive="base">
                                        <p:cTn id="19" dur="500" fill="hold"/>
                                        <p:tgtEl>
                                          <p:spTgt spid="18"/>
                                        </p:tgtEl>
                                        <p:attrNameLst>
                                          <p:attrName>ppt_x</p:attrName>
                                        </p:attrNameLst>
                                      </p:cBhvr>
                                      <p:tavLst>
                                        <p:tav tm="0">
                                          <p:val>
                                            <p:strVal val="#ppt_x"/>
                                          </p:val>
                                        </p:tav>
                                        <p:tav tm="100000">
                                          <p:val>
                                            <p:strVal val="#ppt_x"/>
                                          </p:val>
                                        </p:tav>
                                      </p:tavLst>
                                    </p:anim>
                                    <p:anim calcmode="lin" valueType="num">
                                      <p:cBhvr additive="base">
                                        <p:cTn id="2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anim calcmode="lin" valueType="num">
                                      <p:cBhvr additive="base">
                                        <p:cTn id="25" dur="500" fill="hold"/>
                                        <p:tgtEl>
                                          <p:spTgt spid="19"/>
                                        </p:tgtEl>
                                        <p:attrNameLst>
                                          <p:attrName>ppt_x</p:attrName>
                                        </p:attrNameLst>
                                      </p:cBhvr>
                                      <p:tavLst>
                                        <p:tav tm="0">
                                          <p:val>
                                            <p:strVal val="#ppt_x"/>
                                          </p:val>
                                        </p:tav>
                                        <p:tav tm="100000">
                                          <p:val>
                                            <p:strVal val="#ppt_x"/>
                                          </p:val>
                                        </p:tav>
                                      </p:tavLst>
                                    </p:anim>
                                    <p:anim calcmode="lin" valueType="num">
                                      <p:cBhvr additive="base">
                                        <p:cTn id="26" dur="500" fill="hold"/>
                                        <p:tgtEl>
                                          <p:spTgt spid="19"/>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7"/>
                                        </p:tgtEl>
                                        <p:attrNameLst>
                                          <p:attrName>style.visibility</p:attrName>
                                        </p:attrNameLst>
                                      </p:cBhvr>
                                      <p:to>
                                        <p:strVal val="visible"/>
                                      </p:to>
                                    </p:set>
                                    <p:anim calcmode="lin" valueType="num">
                                      <p:cBhvr additive="base">
                                        <p:cTn id="29" dur="500" fill="hold"/>
                                        <p:tgtEl>
                                          <p:spTgt spid="27"/>
                                        </p:tgtEl>
                                        <p:attrNameLst>
                                          <p:attrName>ppt_x</p:attrName>
                                        </p:attrNameLst>
                                      </p:cBhvr>
                                      <p:tavLst>
                                        <p:tav tm="0">
                                          <p:val>
                                            <p:strVal val="#ppt_x"/>
                                          </p:val>
                                        </p:tav>
                                        <p:tav tm="100000">
                                          <p:val>
                                            <p:strVal val="#ppt_x"/>
                                          </p:val>
                                        </p:tav>
                                      </p:tavLst>
                                    </p:anim>
                                    <p:anim calcmode="lin" valueType="num">
                                      <p:cBhvr additive="base">
                                        <p:cTn id="3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anim calcmode="lin" valueType="num">
                                      <p:cBhvr additive="base">
                                        <p:cTn id="35" dur="500" fill="hold"/>
                                        <p:tgtEl>
                                          <p:spTgt spid="21"/>
                                        </p:tgtEl>
                                        <p:attrNameLst>
                                          <p:attrName>ppt_x</p:attrName>
                                        </p:attrNameLst>
                                      </p:cBhvr>
                                      <p:tavLst>
                                        <p:tav tm="0">
                                          <p:val>
                                            <p:strVal val="#ppt_x"/>
                                          </p:val>
                                        </p:tav>
                                        <p:tav tm="100000">
                                          <p:val>
                                            <p:strVal val="#ppt_x"/>
                                          </p:val>
                                        </p:tav>
                                      </p:tavLst>
                                    </p:anim>
                                    <p:anim calcmode="lin" valueType="num">
                                      <p:cBhvr additive="base">
                                        <p:cTn id="36" dur="500" fill="hold"/>
                                        <p:tgtEl>
                                          <p:spTgt spid="21"/>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anim calcmode="lin" valueType="num">
                                      <p:cBhvr additive="base">
                                        <p:cTn id="39" dur="500" fill="hold"/>
                                        <p:tgtEl>
                                          <p:spTgt spid="20"/>
                                        </p:tgtEl>
                                        <p:attrNameLst>
                                          <p:attrName>ppt_x</p:attrName>
                                        </p:attrNameLst>
                                      </p:cBhvr>
                                      <p:tavLst>
                                        <p:tav tm="0">
                                          <p:val>
                                            <p:strVal val="#ppt_x"/>
                                          </p:val>
                                        </p:tav>
                                        <p:tav tm="100000">
                                          <p:val>
                                            <p:strVal val="#ppt_x"/>
                                          </p:val>
                                        </p:tav>
                                      </p:tavLst>
                                    </p:anim>
                                    <p:anim calcmode="lin" valueType="num">
                                      <p:cBhvr additive="base">
                                        <p:cTn id="4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9" grpId="0" animBg="1"/>
      <p:bldP spid="20" grpId="0" animBg="1"/>
      <p:bldP spid="2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t-EE" sz="2400" kern="0" noProof="0" dirty="0">
                <a:solidFill>
                  <a:schemeClr val="bg1"/>
                </a:solidFill>
                <a:latin typeface="Segoe UI Light" panose="020B0502040204020203" pitchFamily="34" charset="0"/>
                <a:cs typeface="Segoe UI Light" panose="020B0502040204020203" pitchFamily="34" charset="0"/>
              </a:rPr>
              <a:t>Poor man’s SQL streaming</a:t>
            </a:r>
            <a:endParaRPr kumimoji="0" lang="en-US"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endParaRP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sp>
        <p:nvSpPr>
          <p:cNvPr id="6" name="TextBox 5"/>
          <p:cNvSpPr txBox="1"/>
          <p:nvPr/>
        </p:nvSpPr>
        <p:spPr>
          <a:xfrm>
            <a:off x="955785" y="1989020"/>
            <a:ext cx="5476884" cy="2308324"/>
          </a:xfrm>
          <a:prstGeom prst="rect">
            <a:avLst/>
          </a:prstGeom>
          <a:noFill/>
        </p:spPr>
        <p:txBody>
          <a:bodyPr wrap="none" rtlCol="0" anchor="t">
            <a:spAutoFit/>
          </a:bodyPr>
          <a:lstStyle/>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Triggers on every related table change</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Database functions to combine data</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Create event in queue</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Real time processing</a:t>
            </a:r>
          </a:p>
        </p:txBody>
      </p:sp>
      <p:graphicFrame>
        <p:nvGraphicFramePr>
          <p:cNvPr id="3" name="Diagram 2"/>
          <p:cNvGraphicFramePr/>
          <p:nvPr>
            <p:extLst>
              <p:ext uri="{D42A27DB-BD31-4B8C-83A1-F6EECF244321}">
                <p14:modId xmlns:p14="http://schemas.microsoft.com/office/powerpoint/2010/main" val="2685307644"/>
              </p:ext>
            </p:extLst>
          </p:nvPr>
        </p:nvGraphicFramePr>
        <p:xfrm>
          <a:off x="7176116" y="1989020"/>
          <a:ext cx="3883891" cy="23949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0784127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t-EE" sz="2400" kern="0" noProof="0" dirty="0">
                <a:solidFill>
                  <a:schemeClr val="bg1"/>
                </a:solidFill>
                <a:latin typeface="Segoe UI Light" panose="020B0502040204020203" pitchFamily="34" charset="0"/>
                <a:cs typeface="Segoe UI Light" panose="020B0502040204020203" pitchFamily="34" charset="0"/>
              </a:rPr>
              <a:t>Some caveats</a:t>
            </a:r>
            <a:endParaRPr kumimoji="0" lang="en-US"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endParaRP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sp>
        <p:nvSpPr>
          <p:cNvPr id="6" name="TextBox 5"/>
          <p:cNvSpPr txBox="1"/>
          <p:nvPr/>
        </p:nvSpPr>
        <p:spPr>
          <a:xfrm>
            <a:off x="955785" y="1989020"/>
            <a:ext cx="6232796" cy="5632311"/>
          </a:xfrm>
          <a:prstGeom prst="rect">
            <a:avLst/>
          </a:prstGeom>
          <a:noFill/>
        </p:spPr>
        <p:txBody>
          <a:bodyPr wrap="none" rtlCol="0" anchor="t">
            <a:spAutoFit/>
          </a:bodyPr>
          <a:lstStyle/>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Data initialisation could be tricky</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Handling concurrent transactions visibility</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Large transactions could lead to out of mem</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„Heavy“ data could cause problems</a:t>
            </a:r>
          </a:p>
          <a:p>
            <a:pPr marL="342900" indent="-342900">
              <a:lnSpc>
                <a:spcPct val="150000"/>
              </a:lnSpc>
              <a:buFont typeface="Arial" panose="020B0604020202020204" pitchFamily="34" charset="0"/>
              <a:buChar char="•"/>
            </a:pPr>
            <a:endPar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endParaRPr>
          </a:p>
          <a:p>
            <a:pPr marL="342900" indent="-342900">
              <a:lnSpc>
                <a:spcPct val="150000"/>
              </a:lnSpc>
              <a:buFont typeface="Arial" panose="020B0604020202020204" pitchFamily="34" charset="0"/>
              <a:buChar char="•"/>
            </a:pPr>
            <a:endPar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endParaRPr>
          </a:p>
          <a:p>
            <a:pPr marL="342900" indent="-342900">
              <a:lnSpc>
                <a:spcPct val="150000"/>
              </a:lnSpc>
              <a:buFont typeface="Arial" panose="020B0604020202020204" pitchFamily="34" charset="0"/>
              <a:buChar char="•"/>
            </a:pPr>
            <a:endPar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endParaRPr>
          </a:p>
          <a:p>
            <a:pPr marL="342900" indent="-342900">
              <a:lnSpc>
                <a:spcPct val="150000"/>
              </a:lnSpc>
              <a:buFont typeface="Arial" panose="020B0604020202020204" pitchFamily="34" charset="0"/>
              <a:buChar char="•"/>
            </a:pPr>
            <a:endPar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endParaRPr>
          </a:p>
          <a:p>
            <a:pPr marL="342900" indent="-342900">
              <a:lnSpc>
                <a:spcPct val="150000"/>
              </a:lnSpc>
              <a:buFont typeface="Arial" panose="020B0604020202020204" pitchFamily="34" charset="0"/>
              <a:buChar char="•"/>
            </a:pPr>
            <a:endPar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endParaRPr>
          </a:p>
          <a:p>
            <a:pPr marL="342900" indent="-342900">
              <a:lnSpc>
                <a:spcPct val="150000"/>
              </a:lnSpc>
              <a:buFont typeface="Arial" panose="020B0604020202020204" pitchFamily="34" charset="0"/>
              <a:buChar char="•"/>
            </a:pPr>
            <a:endPar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endParaRPr>
          </a:p>
        </p:txBody>
      </p:sp>
    </p:spTree>
    <p:extLst>
      <p:ext uri="{BB962C8B-B14F-4D97-AF65-F5344CB8AC3E}">
        <p14:creationId xmlns:p14="http://schemas.microsoft.com/office/powerpoint/2010/main" val="22670348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t-EE" sz="2400" kern="0" noProof="0" dirty="0">
                <a:solidFill>
                  <a:schemeClr val="bg1"/>
                </a:solidFill>
                <a:latin typeface="Segoe UI Light" panose="020B0502040204020203" pitchFamily="34" charset="0"/>
                <a:cs typeface="Segoe UI Light" panose="020B0502040204020203" pitchFamily="34" charset="0"/>
              </a:rPr>
              <a:t>Some numbers about performance</a:t>
            </a:r>
            <a:endParaRPr kumimoji="0" lang="en-US"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endParaRP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sp>
        <p:nvSpPr>
          <p:cNvPr id="6" name="TextBox 5"/>
          <p:cNvSpPr txBox="1"/>
          <p:nvPr/>
        </p:nvSpPr>
        <p:spPr>
          <a:xfrm>
            <a:off x="955785" y="1989020"/>
            <a:ext cx="7098738" cy="7294305"/>
          </a:xfrm>
          <a:prstGeom prst="rect">
            <a:avLst/>
          </a:prstGeom>
          <a:noFill/>
        </p:spPr>
        <p:txBody>
          <a:bodyPr wrap="none" rtlCol="0" anchor="t">
            <a:spAutoFit/>
          </a:bodyPr>
          <a:lstStyle/>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32 PostgreSQL 9.4 DB shards on VM hosts</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VM: 4x1.8Ghz equivalent, 8Gb RAM</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Tens of millions data change events per day</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~50 different data „views“ in real time</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Dynamic configuration without development</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Up to millions of daily queries on aggregated data</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It’s about query optimization </a:t>
            </a:r>
            <a:r>
              <a:rPr lang="et-EE" sz="24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not</a:t>
            </a: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data compression</a:t>
            </a:r>
          </a:p>
          <a:p>
            <a:pPr marL="342900" indent="-342900">
              <a:lnSpc>
                <a:spcPct val="150000"/>
              </a:lnSpc>
              <a:buFont typeface="Arial" panose="020B0604020202020204" pitchFamily="34" charset="0"/>
              <a:buChar char="•"/>
            </a:pPr>
            <a:endPar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endParaRPr>
          </a:p>
          <a:p>
            <a:pPr marL="342900" indent="-342900">
              <a:lnSpc>
                <a:spcPct val="150000"/>
              </a:lnSpc>
              <a:buFont typeface="Arial" panose="020B0604020202020204" pitchFamily="34" charset="0"/>
              <a:buChar char="•"/>
            </a:pPr>
            <a:endPar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endParaRPr>
          </a:p>
          <a:p>
            <a:pPr marL="342900" indent="-342900">
              <a:lnSpc>
                <a:spcPct val="150000"/>
              </a:lnSpc>
              <a:buFont typeface="Arial" panose="020B0604020202020204" pitchFamily="34" charset="0"/>
              <a:buChar char="•"/>
            </a:pPr>
            <a:endPar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endParaRPr>
          </a:p>
          <a:p>
            <a:pPr marL="342900" indent="-342900">
              <a:lnSpc>
                <a:spcPct val="150000"/>
              </a:lnSpc>
              <a:buFont typeface="Arial" panose="020B0604020202020204" pitchFamily="34" charset="0"/>
              <a:buChar char="•"/>
            </a:pPr>
            <a:endPar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endParaRPr>
          </a:p>
          <a:p>
            <a:pPr marL="342900" indent="-342900">
              <a:lnSpc>
                <a:spcPct val="150000"/>
              </a:lnSpc>
              <a:buFont typeface="Arial" panose="020B0604020202020204" pitchFamily="34" charset="0"/>
              <a:buChar char="•"/>
            </a:pPr>
            <a:endPar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endParaRPr>
          </a:p>
          <a:p>
            <a:pPr marL="342900" indent="-342900">
              <a:lnSpc>
                <a:spcPct val="150000"/>
              </a:lnSpc>
              <a:buFont typeface="Arial" panose="020B0604020202020204" pitchFamily="34" charset="0"/>
              <a:buChar char="•"/>
            </a:pPr>
            <a:endPar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endParaRPr>
          </a:p>
        </p:txBody>
      </p:sp>
      <p:graphicFrame>
        <p:nvGraphicFramePr>
          <p:cNvPr id="7" name="Diagram 6"/>
          <p:cNvGraphicFramePr/>
          <p:nvPr>
            <p:extLst>
              <p:ext uri="{D42A27DB-BD31-4B8C-83A1-F6EECF244321}">
                <p14:modId xmlns:p14="http://schemas.microsoft.com/office/powerpoint/2010/main" val="311829500"/>
              </p:ext>
            </p:extLst>
          </p:nvPr>
        </p:nvGraphicFramePr>
        <p:xfrm>
          <a:off x="8425166" y="2628634"/>
          <a:ext cx="1952978" cy="154141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737153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t-EE" sz="2400" kern="0" noProof="0" dirty="0">
                <a:solidFill>
                  <a:schemeClr val="bg1"/>
                </a:solidFill>
                <a:latin typeface="Segoe UI Light" panose="020B0502040204020203" pitchFamily="34" charset="0"/>
                <a:cs typeface="Segoe UI Light" panose="020B0502040204020203" pitchFamily="34" charset="0"/>
              </a:rPr>
              <a:t>Use cases</a:t>
            </a:r>
            <a:endParaRPr kumimoji="0" lang="en-US"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endParaRP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sp>
        <p:nvSpPr>
          <p:cNvPr id="6" name="TextBox 5"/>
          <p:cNvSpPr txBox="1"/>
          <p:nvPr/>
        </p:nvSpPr>
        <p:spPr>
          <a:xfrm>
            <a:off x="955785" y="1989020"/>
            <a:ext cx="6735242" cy="3416320"/>
          </a:xfrm>
          <a:prstGeom prst="rect">
            <a:avLst/>
          </a:prstGeom>
          <a:noFill/>
        </p:spPr>
        <p:txBody>
          <a:bodyPr wrap="none" rtlCol="0" anchor="t">
            <a:spAutoFit/>
          </a:bodyPr>
          <a:lstStyle/>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Data trend anomality detection</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Implement velocity rules / early warning systems</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Monitor if your systems do ACTUALLY work</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Real time fraud detection/prevention</a:t>
            </a:r>
          </a:p>
          <a:p>
            <a:pPr marL="342900" indent="-342900">
              <a:lnSpc>
                <a:spcPct val="150000"/>
              </a:lnSpc>
              <a:buFont typeface="Arial" panose="020B0604020202020204" pitchFamily="34" charset="0"/>
              <a:buChar char="•"/>
            </a:pPr>
            <a:endPar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endParaRPr>
          </a:p>
          <a:p>
            <a:pPr marL="342900" indent="-342900">
              <a:lnSpc>
                <a:spcPct val="150000"/>
              </a:lnSpc>
              <a:buFont typeface="Arial" panose="020B0604020202020204" pitchFamily="34" charset="0"/>
              <a:buChar char="•"/>
            </a:pPr>
            <a:endPar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endParaRPr>
          </a:p>
        </p:txBody>
      </p:sp>
      <p:graphicFrame>
        <p:nvGraphicFramePr>
          <p:cNvPr id="8" name="Chart 7"/>
          <p:cNvGraphicFramePr/>
          <p:nvPr>
            <p:extLst>
              <p:ext uri="{D42A27DB-BD31-4B8C-83A1-F6EECF244321}">
                <p14:modId xmlns:p14="http://schemas.microsoft.com/office/powerpoint/2010/main" val="61894447"/>
              </p:ext>
            </p:extLst>
          </p:nvPr>
        </p:nvGraphicFramePr>
        <p:xfrm>
          <a:off x="7550189" y="1607127"/>
          <a:ext cx="4064000" cy="365836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1311380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5" name="TextBox 4"/>
          <p:cNvSpPr txBox="1"/>
          <p:nvPr/>
        </p:nvSpPr>
        <p:spPr>
          <a:xfrm>
            <a:off x="9177921" y="322993"/>
            <a:ext cx="2744662" cy="1569660"/>
          </a:xfrm>
          <a:prstGeom prst="rect">
            <a:avLst/>
          </a:prstGeom>
          <a:noFill/>
        </p:spPr>
        <p:txBody>
          <a:bodyPr wrap="none" rtlCol="0">
            <a:spAutoFit/>
          </a:bodyPr>
          <a:lstStyle/>
          <a:p>
            <a:r>
              <a:rPr lang="en-US" sz="9600" dirty="0">
                <a:latin typeface="Segoe UI Light" panose="020B0502040204020203" pitchFamily="34" charset="0"/>
                <a:cs typeface="Segoe UI Light" panose="020B0502040204020203" pitchFamily="34" charset="0"/>
              </a:rPr>
              <a:t>Q&amp;A</a:t>
            </a:r>
            <a:endParaRPr lang="en-GB" sz="9600" dirty="0">
              <a:latin typeface="Segoe UI Light" panose="020B0502040204020203" pitchFamily="34" charset="0"/>
              <a:cs typeface="Segoe UI Light" panose="020B0502040204020203" pitchFamily="34" charset="0"/>
            </a:endParaRPr>
          </a:p>
        </p:txBody>
      </p:sp>
      <p:sp>
        <p:nvSpPr>
          <p:cNvPr id="3" name="TextBox 2"/>
          <p:cNvSpPr txBox="1"/>
          <p:nvPr/>
        </p:nvSpPr>
        <p:spPr>
          <a:xfrm>
            <a:off x="2461033" y="1407231"/>
            <a:ext cx="4337701" cy="1200329"/>
          </a:xfrm>
          <a:prstGeom prst="rect">
            <a:avLst/>
          </a:prstGeom>
          <a:noFill/>
        </p:spPr>
        <p:txBody>
          <a:bodyPr wrap="square" rtlCol="0" anchor="t">
            <a:spAutoFit/>
          </a:bodyPr>
          <a:lstStyle/>
          <a:p>
            <a:r>
              <a:rPr lang="et-EE" sz="2400" dirty="0">
                <a:latin typeface="Segoe UI Light" panose="020B0502040204020203" pitchFamily="34" charset="0"/>
                <a:cs typeface="Segoe UI Light" panose="020B0502040204020203" pitchFamily="34" charset="0"/>
              </a:rPr>
              <a:t>Tarmo Vikat</a:t>
            </a:r>
            <a:endParaRPr lang="en-US" sz="2400" dirty="0">
              <a:latin typeface="Segoe UI Light" panose="020B0502040204020203" pitchFamily="34" charset="0"/>
              <a:cs typeface="Segoe UI Light" panose="020B0502040204020203" pitchFamily="34" charset="0"/>
            </a:endParaRPr>
          </a:p>
          <a:p>
            <a:r>
              <a:rPr lang="et-EE" sz="2400" dirty="0">
                <a:latin typeface="Segoe UI Light" panose="020B0502040204020203" pitchFamily="34" charset="0"/>
                <a:cs typeface="Segoe UI Light" panose="020B0502040204020203" pitchFamily="34" charset="0"/>
              </a:rPr>
              <a:t>tavikat</a:t>
            </a:r>
            <a:r>
              <a:rPr lang="en-US" sz="2400" dirty="0">
                <a:latin typeface="Segoe UI Light" panose="020B0502040204020203" pitchFamily="34" charset="0"/>
                <a:cs typeface="Segoe UI Light" panose="020B0502040204020203" pitchFamily="34" charset="0"/>
              </a:rPr>
              <a:t>@microsoft.com</a:t>
            </a:r>
          </a:p>
          <a:p>
            <a:r>
              <a:rPr lang="en-US" sz="2400" dirty="0">
                <a:latin typeface="Segoe UI Light" panose="020B0502040204020203" pitchFamily="34" charset="0"/>
                <a:cs typeface="Segoe UI Light" panose="020B0502040204020203" pitchFamily="34" charset="0"/>
              </a:rPr>
              <a:t>Skype: </a:t>
            </a:r>
            <a:r>
              <a:rPr lang="et-EE" sz="2400" dirty="0">
                <a:latin typeface="Segoe UI Light" panose="020B0502040204020203" pitchFamily="34" charset="0"/>
                <a:cs typeface="Segoe UI Light" panose="020B0502040204020203" pitchFamily="34" charset="0"/>
              </a:rPr>
              <a:t>piruelain</a:t>
            </a:r>
            <a:endParaRPr lang="en-US" sz="2400" dirty="0">
              <a:latin typeface="Segoe UI Light" panose="020B0502040204020203" pitchFamily="34" charset="0"/>
              <a:cs typeface="Segoe UI Light" panose="020B0502040204020203" pitchFamily="34" charset="0"/>
            </a:endParaRPr>
          </a:p>
        </p:txBody>
      </p:sp>
    </p:spTree>
    <p:extLst>
      <p:ext uri="{BB962C8B-B14F-4D97-AF65-F5344CB8AC3E}">
        <p14:creationId xmlns:p14="http://schemas.microsoft.com/office/powerpoint/2010/main" val="2007565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8012" y="2292139"/>
            <a:ext cx="2416721" cy="2416721"/>
          </a:xfrm>
          <a:prstGeom prst="rect">
            <a:avLst/>
          </a:prstGeom>
        </p:spPr>
      </p:pic>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chemeClr val="bg1"/>
                </a:solidFill>
                <a:latin typeface="Segoe UI Light" panose="020B0502040204020203" pitchFamily="34" charset="0"/>
                <a:cs typeface="Segoe UI Light" panose="020B0502040204020203" pitchFamily="34" charset="0"/>
              </a:rPr>
              <a:t>Skype Fraud 101</a:t>
            </a:r>
            <a:endParaRPr kumimoji="0" lang="et-EE"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endParaRPr>
          </a:p>
        </p:txBody>
      </p:sp>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07057" y="3366480"/>
            <a:ext cx="2060772" cy="1621311"/>
          </a:xfrm>
          <a:prstGeom prst="rect">
            <a:avLst/>
          </a:prstGeom>
        </p:spPr>
      </p:pic>
      <p:sp>
        <p:nvSpPr>
          <p:cNvPr id="12" name="TextBox 11"/>
          <p:cNvSpPr txBox="1"/>
          <p:nvPr/>
        </p:nvSpPr>
        <p:spPr>
          <a:xfrm>
            <a:off x="4600513" y="4524194"/>
            <a:ext cx="763351" cy="369332"/>
          </a:xfrm>
          <a:prstGeom prst="rect">
            <a:avLst/>
          </a:prstGeom>
          <a:noFill/>
        </p:spPr>
        <p:txBody>
          <a:bodyPr wrap="none" rtlCol="0">
            <a:spAutoFit/>
          </a:bodyPr>
          <a:lstStyle/>
          <a:p>
            <a:r>
              <a:rPr lang="en-US" dirty="0"/>
              <a:t>0.10 €</a:t>
            </a:r>
            <a:endParaRPr lang="en-GB" dirty="0"/>
          </a:p>
        </p:txBody>
      </p:sp>
      <p:pic>
        <p:nvPicPr>
          <p:cNvPr id="18" name="Picture 1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32441" y="2653489"/>
            <a:ext cx="1694020" cy="1694020"/>
          </a:xfrm>
          <a:prstGeom prst="rect">
            <a:avLst/>
          </a:prstGeom>
        </p:spPr>
      </p:pic>
      <p:sp>
        <p:nvSpPr>
          <p:cNvPr id="30" name="Right Arrow 29"/>
          <p:cNvSpPr/>
          <p:nvPr/>
        </p:nvSpPr>
        <p:spPr>
          <a:xfrm>
            <a:off x="3341709" y="3225943"/>
            <a:ext cx="379132" cy="326797"/>
          </a:xfrm>
          <a:prstGeom prst="rightArrow">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GB"/>
          </a:p>
        </p:txBody>
      </p:sp>
      <p:sp>
        <p:nvSpPr>
          <p:cNvPr id="31" name="Right Arrow 30"/>
          <p:cNvSpPr/>
          <p:nvPr/>
        </p:nvSpPr>
        <p:spPr>
          <a:xfrm>
            <a:off x="6022338" y="3225943"/>
            <a:ext cx="379132" cy="326797"/>
          </a:xfrm>
          <a:prstGeom prst="rightArrow">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GB"/>
          </a:p>
        </p:txBody>
      </p:sp>
      <p:sp>
        <p:nvSpPr>
          <p:cNvPr id="20" name="TextBox 19"/>
          <p:cNvSpPr txBox="1"/>
          <p:nvPr/>
        </p:nvSpPr>
        <p:spPr>
          <a:xfrm>
            <a:off x="7358251" y="4519162"/>
            <a:ext cx="763351" cy="369332"/>
          </a:xfrm>
          <a:prstGeom prst="rect">
            <a:avLst/>
          </a:prstGeom>
          <a:noFill/>
        </p:spPr>
        <p:txBody>
          <a:bodyPr wrap="none" rtlCol="0">
            <a:spAutoFit/>
          </a:bodyPr>
          <a:lstStyle/>
          <a:p>
            <a:r>
              <a:rPr lang="en-US" dirty="0"/>
              <a:t>0.0</a:t>
            </a:r>
            <a:r>
              <a:rPr lang="et-EE" dirty="0"/>
              <a:t>6</a:t>
            </a:r>
            <a:r>
              <a:rPr lang="en-US" dirty="0"/>
              <a:t> €</a:t>
            </a:r>
            <a:endParaRPr lang="en-GB" dirty="0"/>
          </a:p>
        </p:txBody>
      </p:sp>
      <p:grpSp>
        <p:nvGrpSpPr>
          <p:cNvPr id="4" name="Group 3"/>
          <p:cNvGrpSpPr/>
          <p:nvPr/>
        </p:nvGrpSpPr>
        <p:grpSpPr>
          <a:xfrm>
            <a:off x="1551574" y="1543611"/>
            <a:ext cx="1512542" cy="1845730"/>
            <a:chOff x="1551574" y="1543611"/>
            <a:chExt cx="1512542" cy="1845730"/>
          </a:xfrm>
        </p:grpSpPr>
        <p:pic>
          <p:nvPicPr>
            <p:cNvPr id="6" name="Picture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551574" y="1543611"/>
              <a:ext cx="1512542" cy="1497055"/>
            </a:xfrm>
            <a:prstGeom prst="rect">
              <a:avLst/>
            </a:prstGeom>
          </p:spPr>
        </p:pic>
        <p:sp>
          <p:nvSpPr>
            <p:cNvPr id="21" name="TextBox 20"/>
            <p:cNvSpPr txBox="1"/>
            <p:nvPr/>
          </p:nvSpPr>
          <p:spPr>
            <a:xfrm>
              <a:off x="2016868" y="3020009"/>
              <a:ext cx="581954" cy="369332"/>
            </a:xfrm>
            <a:prstGeom prst="rect">
              <a:avLst/>
            </a:prstGeom>
            <a:noFill/>
          </p:spPr>
          <p:txBody>
            <a:bodyPr wrap="none" rtlCol="0">
              <a:spAutoFit/>
            </a:bodyPr>
            <a:lstStyle/>
            <a:p>
              <a:r>
                <a:rPr lang="en-US" dirty="0"/>
                <a:t>Alex</a:t>
              </a:r>
              <a:endParaRPr lang="en-GB" dirty="0"/>
            </a:p>
          </p:txBody>
        </p:sp>
      </p:grpSp>
      <p:grpSp>
        <p:nvGrpSpPr>
          <p:cNvPr id="5" name="Group 4"/>
          <p:cNvGrpSpPr/>
          <p:nvPr/>
        </p:nvGrpSpPr>
        <p:grpSpPr>
          <a:xfrm>
            <a:off x="8015959" y="1522954"/>
            <a:ext cx="2438400" cy="4660925"/>
            <a:chOff x="8015959" y="1522954"/>
            <a:chExt cx="2438400" cy="4660925"/>
          </a:xfrm>
        </p:grpSpPr>
        <p:grpSp>
          <p:nvGrpSpPr>
            <p:cNvPr id="3" name="Group 2"/>
            <p:cNvGrpSpPr/>
            <p:nvPr/>
          </p:nvGrpSpPr>
          <p:grpSpPr>
            <a:xfrm>
              <a:off x="8015959" y="1522954"/>
              <a:ext cx="2438400" cy="4660925"/>
              <a:chOff x="9228081" y="1769756"/>
              <a:chExt cx="2438400" cy="4660925"/>
            </a:xfrm>
          </p:grpSpPr>
          <p:pic>
            <p:nvPicPr>
              <p:cNvPr id="17" name="Picture 1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535669" y="1769756"/>
                <a:ext cx="1512542" cy="1497055"/>
              </a:xfrm>
              <a:prstGeom prst="rect">
                <a:avLst/>
              </a:prstGeom>
            </p:spPr>
          </p:pic>
          <p:pic>
            <p:nvPicPr>
              <p:cNvPr id="15" name="Picture 1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228081" y="3992281"/>
                <a:ext cx="2438400" cy="2438400"/>
              </a:xfrm>
              <a:prstGeom prst="rect">
                <a:avLst/>
              </a:prstGeom>
            </p:spPr>
          </p:pic>
        </p:grpSp>
        <p:sp>
          <p:nvSpPr>
            <p:cNvPr id="22" name="TextBox 21"/>
            <p:cNvSpPr txBox="1"/>
            <p:nvPr/>
          </p:nvSpPr>
          <p:spPr>
            <a:xfrm>
              <a:off x="8803139" y="2997148"/>
              <a:ext cx="553357" cy="369332"/>
            </a:xfrm>
            <a:prstGeom prst="rect">
              <a:avLst/>
            </a:prstGeom>
            <a:noFill/>
          </p:spPr>
          <p:txBody>
            <a:bodyPr wrap="none" rtlCol="0">
              <a:spAutoFit/>
            </a:bodyPr>
            <a:lstStyle/>
            <a:p>
              <a:r>
                <a:rPr lang="en-US" dirty="0"/>
                <a:t>Bob</a:t>
              </a:r>
              <a:endParaRPr lang="en-GB" dirty="0"/>
            </a:p>
          </p:txBody>
        </p:sp>
      </p:grpSp>
    </p:spTree>
    <p:extLst>
      <p:ext uri="{BB962C8B-B14F-4D97-AF65-F5344CB8AC3E}">
        <p14:creationId xmlns:p14="http://schemas.microsoft.com/office/powerpoint/2010/main" val="1314950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t-EE"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rPr>
              <a:t>How do we battle the situation?</a:t>
            </a: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pic>
        <p:nvPicPr>
          <p:cNvPr id="5" name="Picture 2" descr="http://ittacorp.org/wordpress/wp-content/uploads/2013/11/SNA_Article.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6899925" y="2130330"/>
            <a:ext cx="4531462" cy="445190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Diagram 5"/>
          <p:cNvGraphicFramePr/>
          <p:nvPr>
            <p:extLst>
              <p:ext uri="{D42A27DB-BD31-4B8C-83A1-F6EECF244321}">
                <p14:modId xmlns:p14="http://schemas.microsoft.com/office/powerpoint/2010/main" val="3830987333"/>
              </p:ext>
            </p:extLst>
          </p:nvPr>
        </p:nvGraphicFramePr>
        <p:xfrm>
          <a:off x="466877" y="647417"/>
          <a:ext cx="7875420" cy="586340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421637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rPr>
              <a:t>Data points</a:t>
            </a:r>
            <a:endParaRPr kumimoji="0" lang="et-EE"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endParaRP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sp>
        <p:nvSpPr>
          <p:cNvPr id="3" name="Rectangle 2"/>
          <p:cNvSpPr/>
          <p:nvPr/>
        </p:nvSpPr>
        <p:spPr>
          <a:xfrm>
            <a:off x="827831" y="3174250"/>
            <a:ext cx="2992679" cy="1107996"/>
          </a:xfrm>
          <a:prstGeom prst="rect">
            <a:avLst/>
          </a:prstGeom>
          <a:noFill/>
        </p:spPr>
        <p:txBody>
          <a:bodyPr wrap="none" lIns="91440" tIns="45720" rIns="91440" bIns="45720">
            <a:spAutoFit/>
          </a:bodyPr>
          <a:lstStyle/>
          <a:p>
            <a:pPr algn="ctr"/>
            <a:r>
              <a:rPr lang="en-US" sz="6600" b="0" cap="none" spc="0" dirty="0">
                <a:ln w="0"/>
                <a:solidFill>
                  <a:schemeClr val="accent1"/>
                </a:solidFill>
                <a:effectLst>
                  <a:outerShdw blurRad="38100" dist="25400" dir="5400000" algn="ctr" rotWithShape="0">
                    <a:srgbClr val="6E747A">
                      <a:alpha val="43000"/>
                    </a:srgbClr>
                  </a:outerShdw>
                </a:effectLst>
              </a:rPr>
              <a:t>Account</a:t>
            </a:r>
          </a:p>
        </p:txBody>
      </p:sp>
      <p:sp>
        <p:nvSpPr>
          <p:cNvPr id="9" name="Rectangle 8"/>
          <p:cNvSpPr/>
          <p:nvPr/>
        </p:nvSpPr>
        <p:spPr>
          <a:xfrm>
            <a:off x="5001149" y="3174250"/>
            <a:ext cx="2189702" cy="1107996"/>
          </a:xfrm>
          <a:prstGeom prst="rect">
            <a:avLst/>
          </a:prstGeom>
          <a:noFill/>
        </p:spPr>
        <p:txBody>
          <a:bodyPr wrap="none" lIns="91440" tIns="45720" rIns="91440" bIns="45720">
            <a:spAutoFit/>
          </a:bodyPr>
          <a:lstStyle/>
          <a:p>
            <a:pPr algn="ctr"/>
            <a:r>
              <a:rPr lang="en-US" sz="6600" b="0" cap="none" spc="0" dirty="0">
                <a:ln w="0"/>
                <a:solidFill>
                  <a:schemeClr val="accent1"/>
                </a:solidFill>
                <a:effectLst>
                  <a:outerShdw blurRad="38100" dist="25400" dir="5400000" algn="ctr" rotWithShape="0">
                    <a:srgbClr val="6E747A">
                      <a:alpha val="43000"/>
                    </a:srgbClr>
                  </a:outerShdw>
                </a:effectLst>
              </a:rPr>
              <a:t>Order</a:t>
            </a:r>
          </a:p>
        </p:txBody>
      </p:sp>
      <p:sp>
        <p:nvSpPr>
          <p:cNvPr id="10" name="Rectangle 9"/>
          <p:cNvSpPr/>
          <p:nvPr/>
        </p:nvSpPr>
        <p:spPr>
          <a:xfrm>
            <a:off x="8541282" y="3222210"/>
            <a:ext cx="2653099" cy="1107996"/>
          </a:xfrm>
          <a:prstGeom prst="rect">
            <a:avLst/>
          </a:prstGeom>
          <a:noFill/>
        </p:spPr>
        <p:txBody>
          <a:bodyPr wrap="none" lIns="91440" tIns="45720" rIns="91440" bIns="45720">
            <a:spAutoFit/>
          </a:bodyPr>
          <a:lstStyle/>
          <a:p>
            <a:pPr algn="ctr"/>
            <a:r>
              <a:rPr lang="en-US" sz="6600" b="0" cap="none" spc="0" dirty="0">
                <a:ln w="0"/>
                <a:solidFill>
                  <a:schemeClr val="accent1"/>
                </a:solidFill>
                <a:effectLst>
                  <a:outerShdw blurRad="38100" dist="25400" dir="5400000" algn="ctr" rotWithShape="0">
                    <a:srgbClr val="6E747A">
                      <a:alpha val="43000"/>
                    </a:srgbClr>
                  </a:outerShdw>
                </a:effectLst>
              </a:rPr>
              <a:t>Service</a:t>
            </a:r>
          </a:p>
        </p:txBody>
      </p:sp>
      <p:grpSp>
        <p:nvGrpSpPr>
          <p:cNvPr id="29" name="Group 28"/>
          <p:cNvGrpSpPr/>
          <p:nvPr/>
        </p:nvGrpSpPr>
        <p:grpSpPr>
          <a:xfrm>
            <a:off x="205904" y="824901"/>
            <a:ext cx="11521325" cy="5374686"/>
            <a:chOff x="205904" y="824901"/>
            <a:chExt cx="11521325" cy="5374686"/>
          </a:xfrm>
        </p:grpSpPr>
        <p:sp>
          <p:nvSpPr>
            <p:cNvPr id="4" name="TextBox 3"/>
            <p:cNvSpPr txBox="1"/>
            <p:nvPr/>
          </p:nvSpPr>
          <p:spPr>
            <a:xfrm>
              <a:off x="3967602" y="5382354"/>
              <a:ext cx="1354986" cy="461665"/>
            </a:xfrm>
            <a:prstGeom prst="rect">
              <a:avLst/>
            </a:prstGeom>
            <a:noFill/>
          </p:spPr>
          <p:txBody>
            <a:bodyPr wrap="none" rtlCol="0">
              <a:spAutoFit/>
            </a:bodyPr>
            <a:lstStyle/>
            <a:p>
              <a:r>
                <a:rPr lang="en-US" sz="2400" dirty="0"/>
                <a:t>Device ID</a:t>
              </a:r>
              <a:endParaRPr lang="en-GB" sz="2400" dirty="0"/>
            </a:p>
          </p:txBody>
        </p:sp>
        <p:sp>
          <p:nvSpPr>
            <p:cNvPr id="6" name="TextBox 5"/>
            <p:cNvSpPr txBox="1"/>
            <p:nvPr/>
          </p:nvSpPr>
          <p:spPr>
            <a:xfrm>
              <a:off x="1797269" y="1665854"/>
              <a:ext cx="1705660" cy="461665"/>
            </a:xfrm>
            <a:prstGeom prst="rect">
              <a:avLst/>
            </a:prstGeom>
            <a:noFill/>
          </p:spPr>
          <p:txBody>
            <a:bodyPr wrap="none" rtlCol="0">
              <a:spAutoFit/>
            </a:bodyPr>
            <a:lstStyle/>
            <a:p>
              <a:r>
                <a:rPr lang="en-US" sz="2400" dirty="0"/>
                <a:t>Credit Cards</a:t>
              </a:r>
              <a:endParaRPr lang="en-GB" sz="2400" dirty="0"/>
            </a:p>
          </p:txBody>
        </p:sp>
        <p:sp>
          <p:nvSpPr>
            <p:cNvPr id="7" name="TextBox 6"/>
            <p:cNvSpPr txBox="1"/>
            <p:nvPr/>
          </p:nvSpPr>
          <p:spPr>
            <a:xfrm>
              <a:off x="2946662" y="4509135"/>
              <a:ext cx="2001061" cy="461665"/>
            </a:xfrm>
            <a:prstGeom prst="rect">
              <a:avLst/>
            </a:prstGeom>
            <a:noFill/>
          </p:spPr>
          <p:txBody>
            <a:bodyPr wrap="none" rtlCol="0">
              <a:spAutoFit/>
            </a:bodyPr>
            <a:lstStyle/>
            <a:p>
              <a:r>
                <a:rPr lang="en-US" sz="2400" dirty="0"/>
                <a:t>Time and Date</a:t>
              </a:r>
              <a:endParaRPr lang="en-GB" sz="2400" dirty="0"/>
            </a:p>
          </p:txBody>
        </p:sp>
        <p:sp>
          <p:nvSpPr>
            <p:cNvPr id="8" name="TextBox 7"/>
            <p:cNvSpPr txBox="1"/>
            <p:nvPr/>
          </p:nvSpPr>
          <p:spPr>
            <a:xfrm>
              <a:off x="3820510" y="2485697"/>
              <a:ext cx="1502078" cy="461665"/>
            </a:xfrm>
            <a:prstGeom prst="rect">
              <a:avLst/>
            </a:prstGeom>
            <a:noFill/>
          </p:spPr>
          <p:txBody>
            <a:bodyPr wrap="none" rtlCol="0">
              <a:spAutoFit/>
            </a:bodyPr>
            <a:lstStyle/>
            <a:p>
              <a:r>
                <a:rPr lang="en-US" sz="2400" dirty="0"/>
                <a:t>Login Data</a:t>
              </a:r>
              <a:endParaRPr lang="en-GB" sz="2400" dirty="0"/>
            </a:p>
          </p:txBody>
        </p:sp>
        <p:sp>
          <p:nvSpPr>
            <p:cNvPr id="13" name="TextBox 12"/>
            <p:cNvSpPr txBox="1"/>
            <p:nvPr/>
          </p:nvSpPr>
          <p:spPr>
            <a:xfrm>
              <a:off x="6206358" y="1689834"/>
              <a:ext cx="2828916" cy="461665"/>
            </a:xfrm>
            <a:prstGeom prst="rect">
              <a:avLst/>
            </a:prstGeom>
            <a:noFill/>
          </p:spPr>
          <p:txBody>
            <a:bodyPr wrap="none" rtlCol="0">
              <a:spAutoFit/>
            </a:bodyPr>
            <a:lstStyle/>
            <a:p>
              <a:r>
                <a:rPr lang="en-US" sz="2400" dirty="0"/>
                <a:t>Payment Information</a:t>
              </a:r>
              <a:endParaRPr lang="en-GB" sz="2400" dirty="0"/>
            </a:p>
          </p:txBody>
        </p:sp>
        <p:sp>
          <p:nvSpPr>
            <p:cNvPr id="14" name="TextBox 13"/>
            <p:cNvSpPr txBox="1"/>
            <p:nvPr/>
          </p:nvSpPr>
          <p:spPr>
            <a:xfrm>
              <a:off x="6542689" y="2712585"/>
              <a:ext cx="1458220" cy="461665"/>
            </a:xfrm>
            <a:prstGeom prst="rect">
              <a:avLst/>
            </a:prstGeom>
            <a:noFill/>
          </p:spPr>
          <p:txBody>
            <a:bodyPr wrap="none" rtlCol="0">
              <a:spAutoFit/>
            </a:bodyPr>
            <a:lstStyle/>
            <a:p>
              <a:r>
                <a:rPr lang="en-US" sz="2400" dirty="0"/>
                <a:t>IP address</a:t>
              </a:r>
              <a:endParaRPr lang="en-GB" sz="2400" dirty="0"/>
            </a:p>
          </p:txBody>
        </p:sp>
        <p:sp>
          <p:nvSpPr>
            <p:cNvPr id="15" name="TextBox 14"/>
            <p:cNvSpPr txBox="1"/>
            <p:nvPr/>
          </p:nvSpPr>
          <p:spPr>
            <a:xfrm>
              <a:off x="6096000" y="5737922"/>
              <a:ext cx="2141997" cy="461665"/>
            </a:xfrm>
            <a:prstGeom prst="rect">
              <a:avLst/>
            </a:prstGeom>
            <a:noFill/>
          </p:spPr>
          <p:txBody>
            <a:bodyPr wrap="none" rtlCol="0">
              <a:spAutoFit/>
            </a:bodyPr>
            <a:lstStyle/>
            <a:p>
              <a:r>
                <a:rPr lang="en-US" sz="2400" dirty="0"/>
                <a:t>Call Destination</a:t>
              </a:r>
              <a:endParaRPr lang="en-GB" sz="2400" dirty="0"/>
            </a:p>
          </p:txBody>
        </p:sp>
        <p:sp>
          <p:nvSpPr>
            <p:cNvPr id="16" name="TextBox 15"/>
            <p:cNvSpPr txBox="1"/>
            <p:nvPr/>
          </p:nvSpPr>
          <p:spPr>
            <a:xfrm>
              <a:off x="1355834" y="5507089"/>
              <a:ext cx="2008050" cy="461665"/>
            </a:xfrm>
            <a:prstGeom prst="rect">
              <a:avLst/>
            </a:prstGeom>
            <a:noFill/>
          </p:spPr>
          <p:txBody>
            <a:bodyPr wrap="none" rtlCol="0">
              <a:spAutoFit/>
            </a:bodyPr>
            <a:lstStyle/>
            <a:p>
              <a:r>
                <a:rPr lang="en-US" sz="2400" dirty="0"/>
                <a:t>Billing Address</a:t>
              </a:r>
              <a:endParaRPr lang="en-GB" sz="2400" dirty="0"/>
            </a:p>
          </p:txBody>
        </p:sp>
        <p:sp>
          <p:nvSpPr>
            <p:cNvPr id="17" name="TextBox 16"/>
            <p:cNvSpPr txBox="1"/>
            <p:nvPr/>
          </p:nvSpPr>
          <p:spPr>
            <a:xfrm>
              <a:off x="9282281" y="2437898"/>
              <a:ext cx="1539204" cy="461665"/>
            </a:xfrm>
            <a:prstGeom prst="rect">
              <a:avLst/>
            </a:prstGeom>
            <a:noFill/>
          </p:spPr>
          <p:txBody>
            <a:bodyPr wrap="none" rtlCol="0">
              <a:spAutoFit/>
            </a:bodyPr>
            <a:lstStyle/>
            <a:p>
              <a:r>
                <a:rPr lang="en-US" sz="2400" dirty="0"/>
                <a:t>Shopper IP</a:t>
              </a:r>
              <a:endParaRPr lang="en-GB" sz="2400" dirty="0"/>
            </a:p>
          </p:txBody>
        </p:sp>
        <p:sp>
          <p:nvSpPr>
            <p:cNvPr id="18" name="TextBox 17"/>
            <p:cNvSpPr txBox="1"/>
            <p:nvPr/>
          </p:nvSpPr>
          <p:spPr>
            <a:xfrm>
              <a:off x="441434" y="936044"/>
              <a:ext cx="1209305" cy="461665"/>
            </a:xfrm>
            <a:prstGeom prst="rect">
              <a:avLst/>
            </a:prstGeom>
            <a:noFill/>
          </p:spPr>
          <p:txBody>
            <a:bodyPr wrap="none" rtlCol="0">
              <a:spAutoFit/>
            </a:bodyPr>
            <a:lstStyle/>
            <a:p>
              <a:r>
                <a:rPr lang="en-US" sz="2400" dirty="0"/>
                <a:t>Client IP</a:t>
              </a:r>
              <a:endParaRPr lang="en-GB" sz="2400" dirty="0"/>
            </a:p>
          </p:txBody>
        </p:sp>
        <p:sp>
          <p:nvSpPr>
            <p:cNvPr id="19" name="TextBox 18"/>
            <p:cNvSpPr txBox="1"/>
            <p:nvPr/>
          </p:nvSpPr>
          <p:spPr>
            <a:xfrm>
              <a:off x="9220865" y="5502649"/>
              <a:ext cx="1219180" cy="461665"/>
            </a:xfrm>
            <a:prstGeom prst="rect">
              <a:avLst/>
            </a:prstGeom>
            <a:noFill/>
          </p:spPr>
          <p:txBody>
            <a:bodyPr wrap="none" rtlCol="0">
              <a:spAutoFit/>
            </a:bodyPr>
            <a:lstStyle/>
            <a:p>
              <a:r>
                <a:rPr lang="en-US" sz="2400" dirty="0"/>
                <a:t>Order IP</a:t>
              </a:r>
              <a:endParaRPr lang="en-GB" sz="2400" dirty="0"/>
            </a:p>
          </p:txBody>
        </p:sp>
        <p:sp>
          <p:nvSpPr>
            <p:cNvPr id="20" name="TextBox 19"/>
            <p:cNvSpPr txBox="1"/>
            <p:nvPr/>
          </p:nvSpPr>
          <p:spPr>
            <a:xfrm>
              <a:off x="9525344" y="1043385"/>
              <a:ext cx="2201885" cy="461665"/>
            </a:xfrm>
            <a:prstGeom prst="rect">
              <a:avLst/>
            </a:prstGeom>
            <a:noFill/>
          </p:spPr>
          <p:txBody>
            <a:bodyPr wrap="none" rtlCol="0">
              <a:spAutoFit/>
            </a:bodyPr>
            <a:lstStyle/>
            <a:p>
              <a:r>
                <a:rPr lang="en-US" sz="2400" dirty="0"/>
                <a:t>Linked Accounts</a:t>
              </a:r>
              <a:endParaRPr lang="en-GB" sz="2400" dirty="0"/>
            </a:p>
          </p:txBody>
        </p:sp>
        <p:sp>
          <p:nvSpPr>
            <p:cNvPr id="21" name="TextBox 20"/>
            <p:cNvSpPr txBox="1"/>
            <p:nvPr/>
          </p:nvSpPr>
          <p:spPr>
            <a:xfrm>
              <a:off x="3854916" y="993730"/>
              <a:ext cx="1991443" cy="461665"/>
            </a:xfrm>
            <a:prstGeom prst="rect">
              <a:avLst/>
            </a:prstGeom>
            <a:noFill/>
          </p:spPr>
          <p:txBody>
            <a:bodyPr wrap="none" rtlCol="0">
              <a:spAutoFit/>
            </a:bodyPr>
            <a:lstStyle/>
            <a:p>
              <a:r>
                <a:rPr lang="en-US" sz="2400" dirty="0"/>
                <a:t>Issuer Country</a:t>
              </a:r>
              <a:endParaRPr lang="en-GB" sz="2400" dirty="0"/>
            </a:p>
          </p:txBody>
        </p:sp>
        <p:sp>
          <p:nvSpPr>
            <p:cNvPr id="22" name="TextBox 21"/>
            <p:cNvSpPr txBox="1"/>
            <p:nvPr/>
          </p:nvSpPr>
          <p:spPr>
            <a:xfrm>
              <a:off x="383965" y="2509108"/>
              <a:ext cx="963725" cy="461665"/>
            </a:xfrm>
            <a:prstGeom prst="rect">
              <a:avLst/>
            </a:prstGeom>
            <a:noFill/>
          </p:spPr>
          <p:txBody>
            <a:bodyPr wrap="none" rtlCol="0">
              <a:spAutoFit/>
            </a:bodyPr>
            <a:lstStyle/>
            <a:p>
              <a:r>
                <a:rPr lang="en-US" sz="2400" dirty="0"/>
                <a:t>E-mail</a:t>
              </a:r>
              <a:endParaRPr lang="en-GB" sz="2400" dirty="0"/>
            </a:p>
          </p:txBody>
        </p:sp>
        <p:sp>
          <p:nvSpPr>
            <p:cNvPr id="24" name="TextBox 23"/>
            <p:cNvSpPr txBox="1"/>
            <p:nvPr/>
          </p:nvSpPr>
          <p:spPr>
            <a:xfrm>
              <a:off x="205904" y="4629924"/>
              <a:ext cx="1233030" cy="461665"/>
            </a:xfrm>
            <a:prstGeom prst="rect">
              <a:avLst/>
            </a:prstGeom>
            <a:noFill/>
          </p:spPr>
          <p:txBody>
            <a:bodyPr wrap="none" rtlCol="0">
              <a:spAutoFit/>
            </a:bodyPr>
            <a:lstStyle/>
            <a:p>
              <a:r>
                <a:rPr lang="en-US" sz="2400" dirty="0"/>
                <a:t>Caller ID</a:t>
              </a:r>
              <a:endParaRPr lang="en-GB" sz="2400" dirty="0"/>
            </a:p>
          </p:txBody>
        </p:sp>
        <p:sp>
          <p:nvSpPr>
            <p:cNvPr id="26" name="TextBox 25"/>
            <p:cNvSpPr txBox="1"/>
            <p:nvPr/>
          </p:nvSpPr>
          <p:spPr>
            <a:xfrm>
              <a:off x="9482691" y="4572398"/>
              <a:ext cx="2203360" cy="461665"/>
            </a:xfrm>
            <a:prstGeom prst="rect">
              <a:avLst/>
            </a:prstGeom>
            <a:noFill/>
          </p:spPr>
          <p:txBody>
            <a:bodyPr wrap="none" rtlCol="0">
              <a:spAutoFit/>
            </a:bodyPr>
            <a:lstStyle/>
            <a:p>
              <a:r>
                <a:rPr lang="en-US" sz="2400" dirty="0"/>
                <a:t>Usage Summary</a:t>
              </a:r>
              <a:endParaRPr lang="en-GB" sz="2400" dirty="0"/>
            </a:p>
          </p:txBody>
        </p:sp>
        <p:sp>
          <p:nvSpPr>
            <p:cNvPr id="28" name="TextBox 27"/>
            <p:cNvSpPr txBox="1"/>
            <p:nvPr/>
          </p:nvSpPr>
          <p:spPr>
            <a:xfrm>
              <a:off x="5846359" y="4363675"/>
              <a:ext cx="2547429" cy="461665"/>
            </a:xfrm>
            <a:prstGeom prst="rect">
              <a:avLst/>
            </a:prstGeom>
            <a:noFill/>
          </p:spPr>
          <p:txBody>
            <a:bodyPr wrap="none" rtlCol="0">
              <a:spAutoFit/>
            </a:bodyPr>
            <a:lstStyle/>
            <a:p>
              <a:r>
                <a:rPr lang="en-US" sz="2400" dirty="0"/>
                <a:t>Profile Information</a:t>
              </a:r>
              <a:endParaRPr lang="en-GB" sz="2400" dirty="0"/>
            </a:p>
          </p:txBody>
        </p:sp>
        <p:sp>
          <p:nvSpPr>
            <p:cNvPr id="27" name="TextBox 26"/>
            <p:cNvSpPr txBox="1"/>
            <p:nvPr/>
          </p:nvSpPr>
          <p:spPr>
            <a:xfrm>
              <a:off x="6904808" y="824901"/>
              <a:ext cx="1636474" cy="461665"/>
            </a:xfrm>
            <a:prstGeom prst="rect">
              <a:avLst/>
            </a:prstGeom>
            <a:noFill/>
          </p:spPr>
          <p:txBody>
            <a:bodyPr wrap="none" rtlCol="0">
              <a:spAutoFit/>
            </a:bodyPr>
            <a:lstStyle/>
            <a:p>
              <a:r>
                <a:rPr lang="en-US" sz="2400" dirty="0"/>
                <a:t>Contact List</a:t>
              </a:r>
              <a:endParaRPr lang="en-GB" sz="2400" dirty="0"/>
            </a:p>
          </p:txBody>
        </p:sp>
      </p:grpSp>
    </p:spTree>
    <p:extLst>
      <p:ext uri="{BB962C8B-B14F-4D97-AF65-F5344CB8AC3E}">
        <p14:creationId xmlns:p14="http://schemas.microsoft.com/office/powerpoint/2010/main" val="757702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wheel(1)">
                                      <p:cBhvr>
                                        <p:cTn id="7" dur="2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t-EE"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rPr>
              <a:t>What kind of data we use?</a:t>
            </a: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301758704"/>
              </p:ext>
            </p:extLst>
          </p:nvPr>
        </p:nvGraphicFramePr>
        <p:xfrm>
          <a:off x="392877" y="1581114"/>
          <a:ext cx="11406245" cy="1112520"/>
        </p:xfrm>
        <a:graphic>
          <a:graphicData uri="http://schemas.openxmlformats.org/drawingml/2006/table">
            <a:tbl>
              <a:tblPr firstRow="1" bandRow="1">
                <a:tableStyleId>{5C22544A-7EE6-4342-B048-85BDC9FD1C3A}</a:tableStyleId>
              </a:tblPr>
              <a:tblGrid>
                <a:gridCol w="1747273">
                  <a:extLst>
                    <a:ext uri="{9D8B030D-6E8A-4147-A177-3AD203B41FA5}">
                      <a16:colId xmlns:a16="http://schemas.microsoft.com/office/drawing/2014/main" val="1647646060"/>
                    </a:ext>
                  </a:extLst>
                </a:gridCol>
                <a:gridCol w="939098">
                  <a:extLst>
                    <a:ext uri="{9D8B030D-6E8A-4147-A177-3AD203B41FA5}">
                      <a16:colId xmlns:a16="http://schemas.microsoft.com/office/drawing/2014/main" val="1478532456"/>
                    </a:ext>
                  </a:extLst>
                </a:gridCol>
                <a:gridCol w="983117">
                  <a:extLst>
                    <a:ext uri="{9D8B030D-6E8A-4147-A177-3AD203B41FA5}">
                      <a16:colId xmlns:a16="http://schemas.microsoft.com/office/drawing/2014/main" val="839242466"/>
                    </a:ext>
                  </a:extLst>
                </a:gridCol>
                <a:gridCol w="1393973">
                  <a:extLst>
                    <a:ext uri="{9D8B030D-6E8A-4147-A177-3AD203B41FA5}">
                      <a16:colId xmlns:a16="http://schemas.microsoft.com/office/drawing/2014/main" val="1703298721"/>
                    </a:ext>
                  </a:extLst>
                </a:gridCol>
                <a:gridCol w="2129131">
                  <a:extLst>
                    <a:ext uri="{9D8B030D-6E8A-4147-A177-3AD203B41FA5}">
                      <a16:colId xmlns:a16="http://schemas.microsoft.com/office/drawing/2014/main" val="1802106326"/>
                    </a:ext>
                  </a:extLst>
                </a:gridCol>
                <a:gridCol w="2051221">
                  <a:extLst>
                    <a:ext uri="{9D8B030D-6E8A-4147-A177-3AD203B41FA5}">
                      <a16:colId xmlns:a16="http://schemas.microsoft.com/office/drawing/2014/main" val="720075802"/>
                    </a:ext>
                  </a:extLst>
                </a:gridCol>
                <a:gridCol w="2162432">
                  <a:extLst>
                    <a:ext uri="{9D8B030D-6E8A-4147-A177-3AD203B41FA5}">
                      <a16:colId xmlns:a16="http://schemas.microsoft.com/office/drawing/2014/main" val="73202124"/>
                    </a:ext>
                  </a:extLst>
                </a:gridCol>
              </a:tblGrid>
              <a:tr h="370840">
                <a:tc gridSpan="7">
                  <a:txBody>
                    <a:bodyPr/>
                    <a:lstStyle/>
                    <a:p>
                      <a:r>
                        <a:rPr lang="et-EE" b="0" dirty="0">
                          <a:latin typeface="Segoe UI Light" panose="020B0502040204020203" pitchFamily="34" charset="0"/>
                          <a:cs typeface="Segoe UI Light" panose="020B0502040204020203" pitchFamily="34" charset="0"/>
                        </a:rPr>
                        <a:t>Statistics</a:t>
                      </a:r>
                      <a:r>
                        <a:rPr lang="et-EE" b="0" baseline="0" dirty="0">
                          <a:latin typeface="Segoe UI Light" panose="020B0502040204020203" pitchFamily="34" charset="0"/>
                          <a:cs typeface="Segoe UI Light" panose="020B0502040204020203" pitchFamily="34" charset="0"/>
                        </a:rPr>
                        <a:t> for call by IP</a:t>
                      </a:r>
                      <a:endParaRPr lang="en-GB" b="0" dirty="0">
                        <a:latin typeface="Segoe UI Light" panose="020B0502040204020203" pitchFamily="34" charset="0"/>
                        <a:cs typeface="Segoe UI Light" panose="020B0502040204020203" pitchFamily="34" charset="0"/>
                      </a:endParaRPr>
                    </a:p>
                  </a:txBody>
                  <a:tcPr/>
                </a:tc>
                <a:tc hMerge="1">
                  <a:txBody>
                    <a:bodyPr/>
                    <a:lstStyle/>
                    <a:p>
                      <a:endParaRPr lang="en-GB" dirty="0"/>
                    </a:p>
                  </a:txBody>
                  <a:tcPr/>
                </a:tc>
                <a:tc hMerge="1">
                  <a:txBody>
                    <a:bodyPr/>
                    <a:lstStyle/>
                    <a:p>
                      <a:endParaRPr lang="en-GB" dirty="0"/>
                    </a:p>
                  </a:txBody>
                  <a:tcPr/>
                </a:tc>
                <a:tc hMerge="1">
                  <a:txBody>
                    <a:bodyPr/>
                    <a:lstStyle/>
                    <a:p>
                      <a:endParaRPr lang="en-GB" b="0" dirty="0">
                        <a:latin typeface="Segoe UI Light" panose="020B0502040204020203" pitchFamily="34" charset="0"/>
                        <a:cs typeface="Segoe UI Light" panose="020B0502040204020203" pitchFamily="34" charset="0"/>
                      </a:endParaRPr>
                    </a:p>
                  </a:txBody>
                  <a:tcPr/>
                </a:tc>
                <a:tc hMerge="1">
                  <a:txBody>
                    <a:bodyPr/>
                    <a:lstStyle/>
                    <a:p>
                      <a:endParaRPr lang="en-GB" b="0" dirty="0">
                        <a:latin typeface="Segoe UI Light" panose="020B0502040204020203" pitchFamily="34" charset="0"/>
                        <a:cs typeface="Segoe UI Light" panose="020B0502040204020203" pitchFamily="34" charset="0"/>
                      </a:endParaRPr>
                    </a:p>
                  </a:txBody>
                  <a:tcPr/>
                </a:tc>
                <a:tc hMerge="1">
                  <a:txBody>
                    <a:bodyPr/>
                    <a:lstStyle/>
                    <a:p>
                      <a:endParaRPr lang="en-GB" b="0" dirty="0">
                        <a:latin typeface="Segoe UI Light" panose="020B0502040204020203" pitchFamily="34" charset="0"/>
                        <a:cs typeface="Segoe UI Light" panose="020B0502040204020203" pitchFamily="34" charset="0"/>
                      </a:endParaRPr>
                    </a:p>
                  </a:txBody>
                  <a:tcPr/>
                </a:tc>
                <a:tc hMerge="1">
                  <a:txBody>
                    <a:bodyPr/>
                    <a:lstStyle/>
                    <a:p>
                      <a:endParaRPr lang="en-GB" b="0" dirty="0">
                        <a:latin typeface="Segoe UI Light" panose="020B0502040204020203" pitchFamily="34" charset="0"/>
                        <a:cs typeface="Segoe UI Light" panose="020B0502040204020203" pitchFamily="34" charset="0"/>
                      </a:endParaRPr>
                    </a:p>
                  </a:txBody>
                  <a:tcPr/>
                </a:tc>
                <a:extLst>
                  <a:ext uri="{0D108BD9-81ED-4DB2-BD59-A6C34878D82A}">
                    <a16:rowId xmlns:a16="http://schemas.microsoft.com/office/drawing/2014/main" val="3079008099"/>
                  </a:ext>
                </a:extLst>
              </a:tr>
              <a:tr h="370840">
                <a:tc>
                  <a:txBody>
                    <a:bodyPr/>
                    <a:lstStyle/>
                    <a:p>
                      <a:r>
                        <a:rPr lang="en-US" b="1" dirty="0">
                          <a:latin typeface="Segoe UI Light" panose="020B0502040204020203" pitchFamily="34" charset="0"/>
                          <a:cs typeface="Segoe UI Light" panose="020B0502040204020203" pitchFamily="34" charset="0"/>
                        </a:rPr>
                        <a:t>IP</a:t>
                      </a:r>
                      <a:endParaRPr lang="en-GB" b="1" dirty="0">
                        <a:latin typeface="Segoe UI Light" panose="020B0502040204020203" pitchFamily="34" charset="0"/>
                        <a:cs typeface="Segoe UI Light" panose="020B0502040204020203" pitchFamily="34" charset="0"/>
                      </a:endParaRPr>
                    </a:p>
                  </a:txBody>
                  <a:tcPr/>
                </a:tc>
                <a:tc>
                  <a:txBody>
                    <a:bodyPr/>
                    <a:lstStyle/>
                    <a:p>
                      <a:r>
                        <a:rPr lang="et-EE" b="1" dirty="0">
                          <a:latin typeface="Segoe UI Light" panose="020B0502040204020203" pitchFamily="34" charset="0"/>
                          <a:cs typeface="Segoe UI Light" panose="020B0502040204020203" pitchFamily="34" charset="0"/>
                        </a:rPr>
                        <a:t>Events</a:t>
                      </a:r>
                      <a:endParaRPr lang="en-GB" b="1" dirty="0">
                        <a:latin typeface="Segoe UI Light" panose="020B0502040204020203" pitchFamily="34" charset="0"/>
                        <a:cs typeface="Segoe UI Light" panose="020B0502040204020203" pitchFamily="34" charset="0"/>
                      </a:endParaRPr>
                    </a:p>
                  </a:txBody>
                  <a:tcPr/>
                </a:tc>
                <a:tc>
                  <a:txBody>
                    <a:bodyPr/>
                    <a:lstStyle/>
                    <a:p>
                      <a:r>
                        <a:rPr lang="et-EE" b="1" dirty="0">
                          <a:latin typeface="Segoe UI Light" panose="020B0502040204020203" pitchFamily="34" charset="0"/>
                          <a:cs typeface="Segoe UI Light" panose="020B0502040204020203" pitchFamily="34" charset="0"/>
                        </a:rPr>
                        <a:t>Cost</a:t>
                      </a:r>
                      <a:endParaRPr lang="en-GB" b="1" dirty="0">
                        <a:latin typeface="Segoe UI Light" panose="020B0502040204020203" pitchFamily="34" charset="0"/>
                        <a:cs typeface="Segoe UI Light" panose="020B0502040204020203" pitchFamily="34" charset="0"/>
                      </a:endParaRPr>
                    </a:p>
                  </a:txBody>
                  <a:tcPr/>
                </a:tc>
                <a:tc>
                  <a:txBody>
                    <a:bodyPr/>
                    <a:lstStyle/>
                    <a:p>
                      <a:r>
                        <a:rPr lang="et-EE" b="1" dirty="0">
                          <a:latin typeface="Segoe UI Light" panose="020B0502040204020203" pitchFamily="34" charset="0"/>
                          <a:cs typeface="Segoe UI Light" panose="020B0502040204020203" pitchFamily="34" charset="0"/>
                        </a:rPr>
                        <a:t>Duration</a:t>
                      </a:r>
                      <a:endParaRPr lang="en-GB" b="1" dirty="0">
                        <a:latin typeface="Segoe UI Light" panose="020B0502040204020203" pitchFamily="34" charset="0"/>
                        <a:cs typeface="Segoe UI Light" panose="020B0502040204020203" pitchFamily="34" charset="0"/>
                      </a:endParaRPr>
                    </a:p>
                  </a:txBody>
                  <a:tcPr/>
                </a:tc>
                <a:tc>
                  <a:txBody>
                    <a:bodyPr/>
                    <a:lstStyle/>
                    <a:p>
                      <a:r>
                        <a:rPr lang="et-EE" b="1" dirty="0">
                          <a:latin typeface="Segoe UI Light" panose="020B0502040204020203" pitchFamily="34" charset="0"/>
                          <a:cs typeface="Segoe UI Light" panose="020B0502040204020203" pitchFamily="34" charset="0"/>
                        </a:rPr>
                        <a:t>First</a:t>
                      </a:r>
                      <a:endParaRPr lang="en-GB" b="1" dirty="0">
                        <a:latin typeface="Segoe UI Light" panose="020B0502040204020203" pitchFamily="34" charset="0"/>
                        <a:cs typeface="Segoe UI Light" panose="020B0502040204020203" pitchFamily="34" charset="0"/>
                      </a:endParaRPr>
                    </a:p>
                  </a:txBody>
                  <a:tcPr/>
                </a:tc>
                <a:tc>
                  <a:txBody>
                    <a:bodyPr/>
                    <a:lstStyle/>
                    <a:p>
                      <a:r>
                        <a:rPr lang="et-EE" b="1" dirty="0">
                          <a:latin typeface="Segoe UI Light" panose="020B0502040204020203" pitchFamily="34" charset="0"/>
                          <a:cs typeface="Segoe UI Light" panose="020B0502040204020203" pitchFamily="34" charset="0"/>
                        </a:rPr>
                        <a:t>Last</a:t>
                      </a:r>
                      <a:endParaRPr lang="en-GB" b="1" dirty="0">
                        <a:latin typeface="Segoe UI Light" panose="020B0502040204020203" pitchFamily="34" charset="0"/>
                        <a:cs typeface="Segoe UI Light" panose="020B0502040204020203" pitchFamily="34" charset="0"/>
                      </a:endParaRPr>
                    </a:p>
                  </a:txBody>
                  <a:tcPr/>
                </a:tc>
                <a:tc>
                  <a:txBody>
                    <a:bodyPr/>
                    <a:lstStyle/>
                    <a:p>
                      <a:r>
                        <a:rPr lang="et-EE" b="1" dirty="0">
                          <a:latin typeface="Segoe UI Light" panose="020B0502040204020203" pitchFamily="34" charset="0"/>
                          <a:cs typeface="Segoe UI Light" panose="020B0502040204020203" pitchFamily="34" charset="0"/>
                        </a:rPr>
                        <a:t>U</a:t>
                      </a:r>
                      <a:r>
                        <a:rPr lang="et-EE" b="1" baseline="0" dirty="0">
                          <a:latin typeface="Segoe UI Light" panose="020B0502040204020203" pitchFamily="34" charset="0"/>
                          <a:cs typeface="Segoe UI Light" panose="020B0502040204020203" pitchFamily="34" charset="0"/>
                        </a:rPr>
                        <a:t>sers/Blocked users</a:t>
                      </a:r>
                      <a:endParaRPr lang="en-GB" b="1" dirty="0">
                        <a:latin typeface="Segoe UI Light" panose="020B0502040204020203" pitchFamily="34" charset="0"/>
                        <a:cs typeface="Segoe UI Light" panose="020B0502040204020203" pitchFamily="34" charset="0"/>
                      </a:endParaRPr>
                    </a:p>
                  </a:txBody>
                  <a:tcPr/>
                </a:tc>
                <a:extLst>
                  <a:ext uri="{0D108BD9-81ED-4DB2-BD59-A6C34878D82A}">
                    <a16:rowId xmlns:a16="http://schemas.microsoft.com/office/drawing/2014/main" val="1085400768"/>
                  </a:ext>
                </a:extLst>
              </a:tr>
              <a:tr h="370840">
                <a:tc>
                  <a:txBody>
                    <a:bodyPr/>
                    <a:lstStyle/>
                    <a:p>
                      <a:r>
                        <a:rPr lang="en-GB" b="0" dirty="0">
                          <a:latin typeface="Segoe UI Light" panose="020B0502040204020203" pitchFamily="34" charset="0"/>
                          <a:cs typeface="Segoe UI Light" panose="020B0502040204020203" pitchFamily="34" charset="0"/>
                        </a:rPr>
                        <a:t>194.101.26.28</a:t>
                      </a:r>
                    </a:p>
                  </a:txBody>
                  <a:tcPr/>
                </a:tc>
                <a:tc>
                  <a:txBody>
                    <a:bodyPr/>
                    <a:lstStyle/>
                    <a:p>
                      <a:r>
                        <a:rPr lang="et-EE" b="0" dirty="0">
                          <a:solidFill>
                            <a:schemeClr val="dk1"/>
                          </a:solidFill>
                          <a:latin typeface="Segoe UI Light" panose="020B0502040204020203" pitchFamily="34" charset="0"/>
                          <a:cs typeface="Segoe UI Light" panose="020B0502040204020203" pitchFamily="34" charset="0"/>
                        </a:rPr>
                        <a:t>10 500</a:t>
                      </a:r>
                      <a:endParaRPr lang="en-GB" b="0" dirty="0">
                        <a:solidFill>
                          <a:srgbClr val="FF0000"/>
                        </a:solidFill>
                        <a:latin typeface="Segoe UI Light" panose="020B0502040204020203" pitchFamily="34" charset="0"/>
                        <a:cs typeface="Segoe UI Light" panose="020B0502040204020203" pitchFamily="34" charset="0"/>
                      </a:endParaRPr>
                    </a:p>
                  </a:txBody>
                  <a:tcPr/>
                </a:tc>
                <a:tc>
                  <a:txBody>
                    <a:bodyPr/>
                    <a:lstStyle/>
                    <a:p>
                      <a:r>
                        <a:rPr lang="et-EE" b="0" dirty="0">
                          <a:solidFill>
                            <a:schemeClr val="dk1"/>
                          </a:solidFill>
                          <a:latin typeface="Segoe UI Light" panose="020B0502040204020203" pitchFamily="34" charset="0"/>
                          <a:cs typeface="Segoe UI Light" panose="020B0502040204020203" pitchFamily="34" charset="0"/>
                        </a:rPr>
                        <a:t>125,7</a:t>
                      </a:r>
                      <a:endParaRPr lang="en-GB" b="0" dirty="0">
                        <a:solidFill>
                          <a:srgbClr val="FF0000"/>
                        </a:solidFill>
                        <a:latin typeface="Segoe UI Light" panose="020B0502040204020203" pitchFamily="34" charset="0"/>
                        <a:cs typeface="Segoe UI Light" panose="020B0502040204020203" pitchFamily="34" charset="0"/>
                      </a:endParaRPr>
                    </a:p>
                  </a:txBody>
                  <a:tcPr/>
                </a:tc>
                <a:tc>
                  <a:txBody>
                    <a:bodyPr/>
                    <a:lstStyle/>
                    <a:p>
                      <a:r>
                        <a:rPr lang="et-EE" b="0" dirty="0">
                          <a:solidFill>
                            <a:schemeClr val="dk1"/>
                          </a:solidFill>
                          <a:latin typeface="Segoe UI Light" panose="020B0502040204020203" pitchFamily="34" charset="0"/>
                          <a:cs typeface="Segoe UI Light" panose="020B0502040204020203" pitchFamily="34" charset="0"/>
                        </a:rPr>
                        <a:t>10:28:56</a:t>
                      </a:r>
                      <a:endParaRPr lang="en-GB" b="0" dirty="0">
                        <a:solidFill>
                          <a:srgbClr val="FF0000"/>
                        </a:solidFill>
                        <a:latin typeface="Segoe UI Light" panose="020B0502040204020203" pitchFamily="34" charset="0"/>
                        <a:cs typeface="Segoe UI Light" panose="020B0502040204020203" pitchFamily="34" charset="0"/>
                      </a:endParaRPr>
                    </a:p>
                  </a:txBody>
                  <a:tcPr/>
                </a:tc>
                <a:tc>
                  <a:txBody>
                    <a:bodyPr/>
                    <a:lstStyle/>
                    <a:p>
                      <a:r>
                        <a:rPr lang="et-EE" b="0" dirty="0">
                          <a:solidFill>
                            <a:schemeClr val="dk1"/>
                          </a:solidFill>
                          <a:latin typeface="Segoe UI Light" panose="020B0502040204020203" pitchFamily="34" charset="0"/>
                          <a:cs typeface="Segoe UI Light" panose="020B0502040204020203" pitchFamily="34" charset="0"/>
                        </a:rPr>
                        <a:t>2016-09-13</a:t>
                      </a:r>
                      <a:r>
                        <a:rPr lang="et-EE" b="0" baseline="0" dirty="0">
                          <a:solidFill>
                            <a:schemeClr val="dk1"/>
                          </a:solidFill>
                          <a:latin typeface="Segoe UI Light" panose="020B0502040204020203" pitchFamily="34" charset="0"/>
                          <a:cs typeface="Segoe UI Light" panose="020B0502040204020203" pitchFamily="34" charset="0"/>
                        </a:rPr>
                        <a:t> 00:15:08</a:t>
                      </a:r>
                      <a:endParaRPr lang="en-GB" b="0" dirty="0">
                        <a:solidFill>
                          <a:srgbClr val="FF0000"/>
                        </a:solidFill>
                        <a:latin typeface="Segoe UI Light" panose="020B0502040204020203" pitchFamily="34" charset="0"/>
                        <a:cs typeface="Segoe UI Light" panose="020B0502040204020203" pitchFamily="34" charset="0"/>
                      </a:endParaRPr>
                    </a:p>
                  </a:txBody>
                  <a:tcPr/>
                </a:tc>
                <a:tc>
                  <a:txBody>
                    <a:bodyPr/>
                    <a:lstStyle/>
                    <a:p>
                      <a:r>
                        <a:rPr lang="et-EE" b="0" dirty="0">
                          <a:solidFill>
                            <a:schemeClr val="dk1"/>
                          </a:solidFill>
                          <a:latin typeface="Segoe UI Light" panose="020B0502040204020203" pitchFamily="34" charset="0"/>
                          <a:cs typeface="Segoe UI Light" panose="020B0502040204020203" pitchFamily="34" charset="0"/>
                        </a:rPr>
                        <a:t>2016-10-11</a:t>
                      </a:r>
                      <a:r>
                        <a:rPr lang="et-EE" b="0" baseline="0" dirty="0">
                          <a:solidFill>
                            <a:schemeClr val="dk1"/>
                          </a:solidFill>
                          <a:latin typeface="Segoe UI Light" panose="020B0502040204020203" pitchFamily="34" charset="0"/>
                          <a:cs typeface="Segoe UI Light" panose="020B0502040204020203" pitchFamily="34" charset="0"/>
                        </a:rPr>
                        <a:t> 10:20:00</a:t>
                      </a:r>
                      <a:endParaRPr lang="en-GB" b="0" dirty="0">
                        <a:solidFill>
                          <a:srgbClr val="FF0000"/>
                        </a:solidFill>
                        <a:latin typeface="Segoe UI Light" panose="020B0502040204020203" pitchFamily="34" charset="0"/>
                        <a:cs typeface="Segoe UI Light" panose="020B0502040204020203" pitchFamily="34" charset="0"/>
                      </a:endParaRPr>
                    </a:p>
                  </a:txBody>
                  <a:tcPr/>
                </a:tc>
                <a:tc>
                  <a:txBody>
                    <a:bodyPr/>
                    <a:lstStyle/>
                    <a:p>
                      <a:r>
                        <a:rPr lang="et-EE" b="0" dirty="0">
                          <a:solidFill>
                            <a:schemeClr val="dk1"/>
                          </a:solidFill>
                          <a:latin typeface="Segoe UI Light" panose="020B0502040204020203" pitchFamily="34" charset="0"/>
                          <a:cs typeface="Segoe UI Light" panose="020B0502040204020203" pitchFamily="34" charset="0"/>
                        </a:rPr>
                        <a:t>1178 / </a:t>
                      </a:r>
                      <a:r>
                        <a:rPr lang="et-EE" b="0" dirty="0">
                          <a:solidFill>
                            <a:srgbClr val="FF0000"/>
                          </a:solidFill>
                          <a:latin typeface="Segoe UI Light" panose="020B0502040204020203" pitchFamily="34" charset="0"/>
                          <a:cs typeface="Segoe UI Light" panose="020B0502040204020203" pitchFamily="34" charset="0"/>
                        </a:rPr>
                        <a:t>101</a:t>
                      </a:r>
                      <a:endParaRPr lang="en-GB" b="0" dirty="0">
                        <a:solidFill>
                          <a:srgbClr val="FF0000"/>
                        </a:solidFill>
                        <a:latin typeface="Segoe UI Light" panose="020B0502040204020203" pitchFamily="34" charset="0"/>
                        <a:cs typeface="Segoe UI Light" panose="020B0502040204020203" pitchFamily="34" charset="0"/>
                      </a:endParaRPr>
                    </a:p>
                  </a:txBody>
                  <a:tcPr/>
                </a:tc>
                <a:extLst>
                  <a:ext uri="{0D108BD9-81ED-4DB2-BD59-A6C34878D82A}">
                    <a16:rowId xmlns:a16="http://schemas.microsoft.com/office/drawing/2014/main" val="1787619943"/>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851046878"/>
              </p:ext>
            </p:extLst>
          </p:nvPr>
        </p:nvGraphicFramePr>
        <p:xfrm>
          <a:off x="392877" y="3655625"/>
          <a:ext cx="11406245" cy="1787248"/>
        </p:xfrm>
        <a:graphic>
          <a:graphicData uri="http://schemas.openxmlformats.org/drawingml/2006/table">
            <a:tbl>
              <a:tblPr firstRow="1" bandRow="1">
                <a:tableStyleId>{5C22544A-7EE6-4342-B048-85BDC9FD1C3A}</a:tableStyleId>
              </a:tblPr>
              <a:tblGrid>
                <a:gridCol w="1747273">
                  <a:extLst>
                    <a:ext uri="{9D8B030D-6E8A-4147-A177-3AD203B41FA5}">
                      <a16:colId xmlns:a16="http://schemas.microsoft.com/office/drawing/2014/main" val="1647646060"/>
                    </a:ext>
                  </a:extLst>
                </a:gridCol>
                <a:gridCol w="1468024">
                  <a:extLst>
                    <a:ext uri="{9D8B030D-6E8A-4147-A177-3AD203B41FA5}">
                      <a16:colId xmlns:a16="http://schemas.microsoft.com/office/drawing/2014/main" val="1478532456"/>
                    </a:ext>
                  </a:extLst>
                </a:gridCol>
                <a:gridCol w="1075038">
                  <a:extLst>
                    <a:ext uri="{9D8B030D-6E8A-4147-A177-3AD203B41FA5}">
                      <a16:colId xmlns:a16="http://schemas.microsoft.com/office/drawing/2014/main" val="839242466"/>
                    </a:ext>
                  </a:extLst>
                </a:gridCol>
                <a:gridCol w="1260389">
                  <a:extLst>
                    <a:ext uri="{9D8B030D-6E8A-4147-A177-3AD203B41FA5}">
                      <a16:colId xmlns:a16="http://schemas.microsoft.com/office/drawing/2014/main" val="1703298721"/>
                    </a:ext>
                  </a:extLst>
                </a:gridCol>
                <a:gridCol w="1556951">
                  <a:extLst>
                    <a:ext uri="{9D8B030D-6E8A-4147-A177-3AD203B41FA5}">
                      <a16:colId xmlns:a16="http://schemas.microsoft.com/office/drawing/2014/main" val="1802106326"/>
                    </a:ext>
                  </a:extLst>
                </a:gridCol>
                <a:gridCol w="2088292">
                  <a:extLst>
                    <a:ext uri="{9D8B030D-6E8A-4147-A177-3AD203B41FA5}">
                      <a16:colId xmlns:a16="http://schemas.microsoft.com/office/drawing/2014/main" val="720075802"/>
                    </a:ext>
                  </a:extLst>
                </a:gridCol>
                <a:gridCol w="2210278">
                  <a:extLst>
                    <a:ext uri="{9D8B030D-6E8A-4147-A177-3AD203B41FA5}">
                      <a16:colId xmlns:a16="http://schemas.microsoft.com/office/drawing/2014/main" val="73202124"/>
                    </a:ext>
                  </a:extLst>
                </a:gridCol>
              </a:tblGrid>
              <a:tr h="328326">
                <a:tc gridSpan="7">
                  <a:txBody>
                    <a:bodyPr/>
                    <a:lstStyle/>
                    <a:p>
                      <a:r>
                        <a:rPr lang="et-EE" b="0" dirty="0">
                          <a:latin typeface="Segoe UI Light" panose="020B0502040204020203" pitchFamily="34" charset="0"/>
                          <a:cs typeface="Segoe UI Light" panose="020B0502040204020203" pitchFamily="34" charset="0"/>
                        </a:rPr>
                        <a:t>Linked users by call IP</a:t>
                      </a:r>
                      <a:endParaRPr lang="en-GB" b="0" dirty="0">
                        <a:latin typeface="Segoe UI Light" panose="020B0502040204020203" pitchFamily="34" charset="0"/>
                        <a:cs typeface="Segoe UI Light" panose="020B0502040204020203" pitchFamily="34" charset="0"/>
                      </a:endParaRPr>
                    </a:p>
                  </a:txBody>
                  <a:tcPr/>
                </a:tc>
                <a:tc hMerge="1">
                  <a:txBody>
                    <a:bodyPr/>
                    <a:lstStyle/>
                    <a:p>
                      <a:endParaRPr lang="en-GB" dirty="0"/>
                    </a:p>
                  </a:txBody>
                  <a:tcPr/>
                </a:tc>
                <a:tc hMerge="1">
                  <a:txBody>
                    <a:bodyPr/>
                    <a:lstStyle/>
                    <a:p>
                      <a:endParaRPr lang="en-GB" dirty="0"/>
                    </a:p>
                  </a:txBody>
                  <a:tcPr/>
                </a:tc>
                <a:tc hMerge="1">
                  <a:txBody>
                    <a:bodyPr/>
                    <a:lstStyle/>
                    <a:p>
                      <a:endParaRPr lang="en-GB" b="0" dirty="0">
                        <a:latin typeface="Segoe UI Light" panose="020B0502040204020203" pitchFamily="34" charset="0"/>
                        <a:cs typeface="Segoe UI Light" panose="020B0502040204020203" pitchFamily="34" charset="0"/>
                      </a:endParaRPr>
                    </a:p>
                  </a:txBody>
                  <a:tcPr/>
                </a:tc>
                <a:tc hMerge="1">
                  <a:txBody>
                    <a:bodyPr/>
                    <a:lstStyle/>
                    <a:p>
                      <a:endParaRPr lang="en-GB" b="0" dirty="0">
                        <a:latin typeface="Segoe UI Light" panose="020B0502040204020203" pitchFamily="34" charset="0"/>
                        <a:cs typeface="Segoe UI Light" panose="020B0502040204020203" pitchFamily="34" charset="0"/>
                      </a:endParaRPr>
                    </a:p>
                  </a:txBody>
                  <a:tcPr/>
                </a:tc>
                <a:tc hMerge="1">
                  <a:txBody>
                    <a:bodyPr/>
                    <a:lstStyle/>
                    <a:p>
                      <a:endParaRPr lang="en-GB" b="0" dirty="0">
                        <a:latin typeface="Segoe UI Light" panose="020B0502040204020203" pitchFamily="34" charset="0"/>
                        <a:cs typeface="Segoe UI Light" panose="020B0502040204020203" pitchFamily="34" charset="0"/>
                      </a:endParaRPr>
                    </a:p>
                  </a:txBody>
                  <a:tcPr/>
                </a:tc>
                <a:tc hMerge="1">
                  <a:txBody>
                    <a:bodyPr/>
                    <a:lstStyle/>
                    <a:p>
                      <a:endParaRPr lang="en-GB" b="0" dirty="0">
                        <a:latin typeface="Segoe UI Light" panose="020B0502040204020203" pitchFamily="34" charset="0"/>
                        <a:cs typeface="Segoe UI Light" panose="020B0502040204020203" pitchFamily="34" charset="0"/>
                      </a:endParaRPr>
                    </a:p>
                  </a:txBody>
                  <a:tcPr/>
                </a:tc>
                <a:extLst>
                  <a:ext uri="{0D108BD9-81ED-4DB2-BD59-A6C34878D82A}">
                    <a16:rowId xmlns:a16="http://schemas.microsoft.com/office/drawing/2014/main" val="3079008099"/>
                  </a:ext>
                </a:extLst>
              </a:tr>
              <a:tr h="527864">
                <a:tc>
                  <a:txBody>
                    <a:bodyPr/>
                    <a:lstStyle/>
                    <a:p>
                      <a:r>
                        <a:rPr lang="et-EE" b="1" dirty="0">
                          <a:latin typeface="Segoe UI Light" panose="020B0502040204020203" pitchFamily="34" charset="0"/>
                          <a:cs typeface="Segoe UI Light" panose="020B0502040204020203" pitchFamily="34" charset="0"/>
                        </a:rPr>
                        <a:t>Username</a:t>
                      </a:r>
                      <a:endParaRPr lang="en-GB" b="1" dirty="0">
                        <a:latin typeface="Segoe UI Light" panose="020B0502040204020203" pitchFamily="34" charset="0"/>
                        <a:cs typeface="Segoe UI Light" panose="020B0502040204020203" pitchFamily="34" charset="0"/>
                      </a:endParaRPr>
                    </a:p>
                  </a:txBody>
                  <a:tcPr/>
                </a:tc>
                <a:tc>
                  <a:txBody>
                    <a:bodyPr/>
                    <a:lstStyle/>
                    <a:p>
                      <a:r>
                        <a:rPr lang="et-EE" dirty="0"/>
                        <a:t>IP</a:t>
                      </a:r>
                    </a:p>
                  </a:txBody>
                  <a:tcPr/>
                </a:tc>
                <a:tc>
                  <a:txBody>
                    <a:bodyPr/>
                    <a:lstStyle/>
                    <a:p>
                      <a:r>
                        <a:rPr lang="et-EE" b="1" dirty="0">
                          <a:latin typeface="Segoe UI Light" panose="020B0502040204020203" pitchFamily="34" charset="0"/>
                          <a:cs typeface="Segoe UI Light" panose="020B0502040204020203" pitchFamily="34" charset="0"/>
                        </a:rPr>
                        <a:t>Events</a:t>
                      </a:r>
                      <a:endParaRPr lang="en-GB" b="1" dirty="0">
                        <a:latin typeface="Segoe UI Light" panose="020B0502040204020203" pitchFamily="34" charset="0"/>
                        <a:cs typeface="Segoe UI Light" panose="020B0502040204020203" pitchFamily="34" charset="0"/>
                      </a:endParaRPr>
                    </a:p>
                  </a:txBody>
                  <a:tcPr/>
                </a:tc>
                <a:tc>
                  <a:txBody>
                    <a:bodyPr/>
                    <a:lstStyle/>
                    <a:p>
                      <a:r>
                        <a:rPr lang="et-EE" b="1" dirty="0">
                          <a:latin typeface="Segoe UI Light" panose="020B0502040204020203" pitchFamily="34" charset="0"/>
                          <a:cs typeface="Segoe UI Light" panose="020B0502040204020203" pitchFamily="34" charset="0"/>
                        </a:rPr>
                        <a:t>Cost</a:t>
                      </a:r>
                      <a:endParaRPr lang="en-GB" b="1" dirty="0">
                        <a:latin typeface="Segoe UI Light" panose="020B0502040204020203" pitchFamily="34" charset="0"/>
                        <a:cs typeface="Segoe UI Light" panose="020B0502040204020203" pitchFamily="34" charset="0"/>
                      </a:endParaRPr>
                    </a:p>
                  </a:txBody>
                  <a:tcPr/>
                </a:tc>
                <a:tc>
                  <a:txBody>
                    <a:bodyPr/>
                    <a:lstStyle/>
                    <a:p>
                      <a:r>
                        <a:rPr lang="et-EE" b="1" dirty="0">
                          <a:latin typeface="Segoe UI Light" panose="020B0502040204020203" pitchFamily="34" charset="0"/>
                          <a:cs typeface="Segoe UI Light" panose="020B0502040204020203" pitchFamily="34" charset="0"/>
                        </a:rPr>
                        <a:t>Duration</a:t>
                      </a:r>
                      <a:endParaRPr lang="en-GB" b="1" dirty="0">
                        <a:latin typeface="Segoe UI Light" panose="020B0502040204020203" pitchFamily="34" charset="0"/>
                        <a:cs typeface="Segoe UI Light" panose="020B0502040204020203" pitchFamily="34" charset="0"/>
                      </a:endParaRPr>
                    </a:p>
                  </a:txBody>
                  <a:tcPr/>
                </a:tc>
                <a:tc>
                  <a:txBody>
                    <a:bodyPr/>
                    <a:lstStyle/>
                    <a:p>
                      <a:r>
                        <a:rPr lang="et-EE" b="1" dirty="0">
                          <a:latin typeface="Segoe UI Light" panose="020B0502040204020203" pitchFamily="34" charset="0"/>
                          <a:cs typeface="Segoe UI Light" panose="020B0502040204020203" pitchFamily="34" charset="0"/>
                        </a:rPr>
                        <a:t>First</a:t>
                      </a:r>
                      <a:endParaRPr lang="en-GB" b="1" dirty="0">
                        <a:latin typeface="Segoe UI Light" panose="020B0502040204020203" pitchFamily="34" charset="0"/>
                        <a:cs typeface="Segoe UI Light" panose="020B0502040204020203" pitchFamily="34" charset="0"/>
                      </a:endParaRPr>
                    </a:p>
                  </a:txBody>
                  <a:tcPr/>
                </a:tc>
                <a:tc>
                  <a:txBody>
                    <a:bodyPr/>
                    <a:lstStyle/>
                    <a:p>
                      <a:r>
                        <a:rPr lang="et-EE" b="1" dirty="0">
                          <a:latin typeface="Segoe UI Light" panose="020B0502040204020203" pitchFamily="34" charset="0"/>
                          <a:cs typeface="Segoe UI Light" panose="020B0502040204020203" pitchFamily="34" charset="0"/>
                        </a:rPr>
                        <a:t>Last</a:t>
                      </a:r>
                      <a:endParaRPr lang="en-GB" b="1" dirty="0">
                        <a:latin typeface="Segoe UI Light" panose="020B0502040204020203" pitchFamily="34" charset="0"/>
                        <a:cs typeface="Segoe UI Light" panose="020B0502040204020203" pitchFamily="34" charset="0"/>
                      </a:endParaRPr>
                    </a:p>
                  </a:txBody>
                  <a:tcPr/>
                </a:tc>
                <a:extLst>
                  <a:ext uri="{0D108BD9-81ED-4DB2-BD59-A6C34878D82A}">
                    <a16:rowId xmlns:a16="http://schemas.microsoft.com/office/drawing/2014/main" val="1085400768"/>
                  </a:ext>
                </a:extLst>
              </a:tr>
              <a:tr h="328326">
                <a:tc>
                  <a:txBody>
                    <a:bodyPr/>
                    <a:lstStyle/>
                    <a:p>
                      <a:r>
                        <a:rPr lang="et-EE" b="0" dirty="0">
                          <a:latin typeface="Segoe UI Light" panose="020B0502040204020203" pitchFamily="34" charset="0"/>
                          <a:cs typeface="Segoe UI Light" panose="020B0502040204020203" pitchFamily="34" charset="0"/>
                        </a:rPr>
                        <a:t>fraudulent_user1</a:t>
                      </a:r>
                      <a:endParaRPr lang="en-GB" b="0" dirty="0">
                        <a:latin typeface="Segoe UI Light" panose="020B0502040204020203" pitchFamily="34" charset="0"/>
                        <a:cs typeface="Segoe UI Light" panose="020B0502040204020203" pitchFamily="34" charset="0"/>
                      </a:endParaRPr>
                    </a:p>
                  </a:txBody>
                  <a:tcPr/>
                </a:tc>
                <a:tc>
                  <a:txBody>
                    <a:bodyPr/>
                    <a:lstStyle/>
                    <a:p>
                      <a:r>
                        <a:rPr lang="et-EE" b="0" dirty="0">
                          <a:solidFill>
                            <a:schemeClr val="dk1"/>
                          </a:solidFill>
                          <a:latin typeface="Segoe UI Light" panose="020B0502040204020203" pitchFamily="34" charset="0"/>
                          <a:cs typeface="Segoe UI Light" panose="020B0502040204020203" pitchFamily="34" charset="0"/>
                        </a:rPr>
                        <a:t>27.11.105.23</a:t>
                      </a:r>
                      <a:endParaRPr lang="et-EE" b="1" dirty="0"/>
                    </a:p>
                  </a:txBody>
                  <a:tcPr/>
                </a:tc>
                <a:tc>
                  <a:txBody>
                    <a:bodyPr/>
                    <a:lstStyle/>
                    <a:p>
                      <a:r>
                        <a:rPr lang="et-EE" b="0" dirty="0">
                          <a:solidFill>
                            <a:schemeClr val="dk1"/>
                          </a:solidFill>
                          <a:latin typeface="Segoe UI Light" panose="020B0502040204020203" pitchFamily="34" charset="0"/>
                          <a:cs typeface="Segoe UI Light" panose="020B0502040204020203" pitchFamily="34" charset="0"/>
                        </a:rPr>
                        <a:t>273</a:t>
                      </a:r>
                      <a:endParaRPr lang="en-GB" b="0" dirty="0">
                        <a:solidFill>
                          <a:srgbClr val="FF0000"/>
                        </a:solidFill>
                        <a:latin typeface="Segoe UI Light" panose="020B0502040204020203" pitchFamily="34" charset="0"/>
                        <a:cs typeface="Segoe UI Light" panose="020B0502040204020203" pitchFamily="34" charset="0"/>
                      </a:endParaRPr>
                    </a:p>
                  </a:txBody>
                  <a:tcPr/>
                </a:tc>
                <a:tc>
                  <a:txBody>
                    <a:bodyPr/>
                    <a:lstStyle/>
                    <a:p>
                      <a:r>
                        <a:rPr lang="et-EE" b="0" dirty="0">
                          <a:solidFill>
                            <a:schemeClr val="dk1"/>
                          </a:solidFill>
                          <a:latin typeface="Segoe UI Light" panose="020B0502040204020203" pitchFamily="34" charset="0"/>
                          <a:cs typeface="Segoe UI Light" panose="020B0502040204020203" pitchFamily="34" charset="0"/>
                        </a:rPr>
                        <a:t>10,8</a:t>
                      </a:r>
                      <a:endParaRPr lang="en-GB" b="0" dirty="0">
                        <a:solidFill>
                          <a:srgbClr val="FF0000"/>
                        </a:solidFill>
                        <a:latin typeface="Segoe UI Light" panose="020B0502040204020203" pitchFamily="34" charset="0"/>
                        <a:cs typeface="Segoe UI Light" panose="020B0502040204020203" pitchFamily="34" charset="0"/>
                      </a:endParaRPr>
                    </a:p>
                  </a:txBody>
                  <a:tcPr/>
                </a:tc>
                <a:tc>
                  <a:txBody>
                    <a:bodyPr/>
                    <a:lstStyle/>
                    <a:p>
                      <a:r>
                        <a:rPr lang="et-EE" b="0" dirty="0">
                          <a:solidFill>
                            <a:schemeClr val="dk1"/>
                          </a:solidFill>
                          <a:latin typeface="Segoe UI Light" panose="020B0502040204020203" pitchFamily="34" charset="0"/>
                          <a:cs typeface="Segoe UI Light" panose="020B0502040204020203" pitchFamily="34" charset="0"/>
                        </a:rPr>
                        <a:t>02:15:00</a:t>
                      </a:r>
                      <a:endParaRPr lang="en-GB" b="0" dirty="0">
                        <a:solidFill>
                          <a:srgbClr val="FF0000"/>
                        </a:solidFill>
                        <a:latin typeface="Segoe UI Light" panose="020B0502040204020203" pitchFamily="34" charset="0"/>
                        <a:cs typeface="Segoe UI Light" panose="020B0502040204020203" pitchFamily="34" charset="0"/>
                      </a:endParaRPr>
                    </a:p>
                  </a:txBody>
                  <a:tcPr/>
                </a:tc>
                <a:tc>
                  <a:txBody>
                    <a:bodyPr/>
                    <a:lstStyle/>
                    <a:p>
                      <a:r>
                        <a:rPr lang="et-EE" b="0" dirty="0">
                          <a:solidFill>
                            <a:schemeClr val="dk1"/>
                          </a:solidFill>
                          <a:latin typeface="Segoe UI Light" panose="020B0502040204020203" pitchFamily="34" charset="0"/>
                          <a:cs typeface="Segoe UI Light" panose="020B0502040204020203" pitchFamily="34" charset="0"/>
                        </a:rPr>
                        <a:t>2016-09-13</a:t>
                      </a:r>
                      <a:r>
                        <a:rPr lang="et-EE" b="0" baseline="0" dirty="0">
                          <a:solidFill>
                            <a:schemeClr val="dk1"/>
                          </a:solidFill>
                          <a:latin typeface="Segoe UI Light" panose="020B0502040204020203" pitchFamily="34" charset="0"/>
                          <a:cs typeface="Segoe UI Light" panose="020B0502040204020203" pitchFamily="34" charset="0"/>
                        </a:rPr>
                        <a:t> 00:15:08</a:t>
                      </a:r>
                      <a:endParaRPr lang="en-GB" b="0" dirty="0">
                        <a:solidFill>
                          <a:srgbClr val="FF0000"/>
                        </a:solidFill>
                        <a:latin typeface="Segoe UI Light" panose="020B0502040204020203" pitchFamily="34" charset="0"/>
                        <a:cs typeface="Segoe UI Light" panose="020B0502040204020203" pitchFamily="34" charset="0"/>
                      </a:endParaRPr>
                    </a:p>
                  </a:txBody>
                  <a:tcPr/>
                </a:tc>
                <a:tc>
                  <a:txBody>
                    <a:bodyPr/>
                    <a:lstStyle/>
                    <a:p>
                      <a:r>
                        <a:rPr lang="et-EE" b="0" dirty="0">
                          <a:solidFill>
                            <a:schemeClr val="dk1"/>
                          </a:solidFill>
                          <a:latin typeface="Segoe UI Light" panose="020B0502040204020203" pitchFamily="34" charset="0"/>
                          <a:cs typeface="Segoe UI Light" panose="020B0502040204020203" pitchFamily="34" charset="0"/>
                        </a:rPr>
                        <a:t>2016-10-11</a:t>
                      </a:r>
                      <a:r>
                        <a:rPr lang="et-EE" b="0" baseline="0" dirty="0">
                          <a:solidFill>
                            <a:schemeClr val="dk1"/>
                          </a:solidFill>
                          <a:latin typeface="Segoe UI Light" panose="020B0502040204020203" pitchFamily="34" charset="0"/>
                          <a:cs typeface="Segoe UI Light" panose="020B0502040204020203" pitchFamily="34" charset="0"/>
                        </a:rPr>
                        <a:t> 10:20:00</a:t>
                      </a:r>
                      <a:endParaRPr lang="en-GB" b="0" dirty="0">
                        <a:solidFill>
                          <a:srgbClr val="FF0000"/>
                        </a:solidFill>
                        <a:latin typeface="Segoe UI Light" panose="020B0502040204020203" pitchFamily="34" charset="0"/>
                        <a:cs typeface="Segoe UI Light" panose="020B0502040204020203" pitchFamily="34" charset="0"/>
                      </a:endParaRPr>
                    </a:p>
                  </a:txBody>
                  <a:tcPr/>
                </a:tc>
                <a:extLst>
                  <a:ext uri="{0D108BD9-81ED-4DB2-BD59-A6C34878D82A}">
                    <a16:rowId xmlns:a16="http://schemas.microsoft.com/office/drawing/2014/main" val="1787619943"/>
                  </a:ext>
                </a:extLst>
              </a:tr>
              <a:tr h="5278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b="0" dirty="0">
                          <a:latin typeface="Segoe UI Light" panose="020B0502040204020203" pitchFamily="34" charset="0"/>
                          <a:cs typeface="Segoe UI Light" panose="020B0502040204020203" pitchFamily="34" charset="0"/>
                        </a:rPr>
                        <a:t>fraudulent_user1</a:t>
                      </a:r>
                      <a:endParaRPr lang="en-GB" b="0" dirty="0">
                        <a:latin typeface="Segoe UI Light" panose="020B0502040204020203" pitchFamily="34" charset="0"/>
                        <a:cs typeface="Segoe UI Light" panose="020B0502040204020203"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0" dirty="0">
                          <a:latin typeface="Segoe UI Light" panose="020B0502040204020203" pitchFamily="34" charset="0"/>
                          <a:cs typeface="Segoe UI Light" panose="020B0502040204020203" pitchFamily="34" charset="0"/>
                        </a:rPr>
                        <a:t>194.101.26.28</a:t>
                      </a:r>
                    </a:p>
                  </a:txBody>
                  <a:tcPr/>
                </a:tc>
                <a:tc>
                  <a:txBody>
                    <a:bodyPr/>
                    <a:lstStyle/>
                    <a:p>
                      <a:r>
                        <a:rPr lang="et-EE" b="0" dirty="0">
                          <a:solidFill>
                            <a:schemeClr val="dk1"/>
                          </a:solidFill>
                          <a:latin typeface="Segoe UI Light" panose="020B0502040204020203" pitchFamily="34" charset="0"/>
                          <a:cs typeface="Segoe UI Light" panose="020B0502040204020203" pitchFamily="34" charset="0"/>
                        </a:rPr>
                        <a:t>15</a:t>
                      </a:r>
                      <a:endParaRPr lang="en-GB" b="0" dirty="0">
                        <a:solidFill>
                          <a:srgbClr val="FF0000"/>
                        </a:solidFill>
                        <a:latin typeface="Segoe UI Light" panose="020B0502040204020203" pitchFamily="34" charset="0"/>
                        <a:cs typeface="Segoe UI Light" panose="020B0502040204020203" pitchFamily="34" charset="0"/>
                      </a:endParaRPr>
                    </a:p>
                  </a:txBody>
                  <a:tcPr/>
                </a:tc>
                <a:tc>
                  <a:txBody>
                    <a:bodyPr/>
                    <a:lstStyle/>
                    <a:p>
                      <a:r>
                        <a:rPr lang="et-EE" b="0" dirty="0">
                          <a:solidFill>
                            <a:schemeClr val="dk1"/>
                          </a:solidFill>
                          <a:latin typeface="Segoe UI Light" panose="020B0502040204020203" pitchFamily="34" charset="0"/>
                          <a:cs typeface="Segoe UI Light" panose="020B0502040204020203" pitchFamily="34" charset="0"/>
                        </a:rPr>
                        <a:t>2,7</a:t>
                      </a:r>
                      <a:endParaRPr lang="en-GB" b="0" dirty="0">
                        <a:solidFill>
                          <a:srgbClr val="FF0000"/>
                        </a:solidFill>
                        <a:latin typeface="Segoe UI Light" panose="020B0502040204020203" pitchFamily="34" charset="0"/>
                        <a:cs typeface="Segoe UI Light" panose="020B0502040204020203"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b="0" dirty="0">
                          <a:solidFill>
                            <a:schemeClr val="dk1"/>
                          </a:solidFill>
                          <a:latin typeface="Segoe UI Light" panose="020B0502040204020203" pitchFamily="34" charset="0"/>
                          <a:cs typeface="Segoe UI Light" panose="020B0502040204020203" pitchFamily="34" charset="0"/>
                        </a:rPr>
                        <a:t>00:45:00</a:t>
                      </a:r>
                      <a:endParaRPr lang="en-GB" b="0" dirty="0">
                        <a:solidFill>
                          <a:srgbClr val="FF0000"/>
                        </a:solidFill>
                        <a:latin typeface="Segoe UI Light" panose="020B0502040204020203" pitchFamily="34" charset="0"/>
                        <a:cs typeface="Segoe UI Light" panose="020B0502040204020203" pitchFamily="34" charset="0"/>
                      </a:endParaRPr>
                    </a:p>
                  </a:txBody>
                  <a:tcPr/>
                </a:tc>
                <a:tc>
                  <a:txBody>
                    <a:bodyPr/>
                    <a:lstStyle/>
                    <a:p>
                      <a:r>
                        <a:rPr lang="et-EE" b="0" dirty="0">
                          <a:solidFill>
                            <a:schemeClr val="dk1"/>
                          </a:solidFill>
                          <a:latin typeface="Segoe UI Light" panose="020B0502040204020203" pitchFamily="34" charset="0"/>
                          <a:cs typeface="Segoe UI Light" panose="020B0502040204020203" pitchFamily="34" charset="0"/>
                        </a:rPr>
                        <a:t>2015-12-01</a:t>
                      </a:r>
                      <a:r>
                        <a:rPr lang="et-EE" b="0" baseline="0" dirty="0">
                          <a:solidFill>
                            <a:schemeClr val="dk1"/>
                          </a:solidFill>
                          <a:latin typeface="Segoe UI Light" panose="020B0502040204020203" pitchFamily="34" charset="0"/>
                          <a:cs typeface="Segoe UI Light" panose="020B0502040204020203" pitchFamily="34" charset="0"/>
                        </a:rPr>
                        <a:t> 00:00:08</a:t>
                      </a:r>
                      <a:endParaRPr lang="en-GB" b="0" dirty="0">
                        <a:solidFill>
                          <a:srgbClr val="FF0000"/>
                        </a:solidFill>
                        <a:latin typeface="Segoe UI Light" panose="020B0502040204020203" pitchFamily="34" charset="0"/>
                        <a:cs typeface="Segoe UI Light" panose="020B0502040204020203" pitchFamily="34" charset="0"/>
                      </a:endParaRPr>
                    </a:p>
                  </a:txBody>
                  <a:tcPr/>
                </a:tc>
                <a:tc>
                  <a:txBody>
                    <a:bodyPr/>
                    <a:lstStyle/>
                    <a:p>
                      <a:r>
                        <a:rPr lang="et-EE" b="0" dirty="0">
                          <a:solidFill>
                            <a:schemeClr val="dk1"/>
                          </a:solidFill>
                          <a:latin typeface="Segoe UI Light" panose="020B0502040204020203" pitchFamily="34" charset="0"/>
                          <a:cs typeface="Segoe UI Light" panose="020B0502040204020203" pitchFamily="34" charset="0"/>
                        </a:rPr>
                        <a:t>2015-12-13</a:t>
                      </a:r>
                      <a:r>
                        <a:rPr lang="et-EE" b="0" baseline="0" dirty="0">
                          <a:solidFill>
                            <a:schemeClr val="dk1"/>
                          </a:solidFill>
                          <a:latin typeface="Segoe UI Light" panose="020B0502040204020203" pitchFamily="34" charset="0"/>
                          <a:cs typeface="Segoe UI Light" panose="020B0502040204020203" pitchFamily="34" charset="0"/>
                        </a:rPr>
                        <a:t> 00:15:00</a:t>
                      </a:r>
                      <a:endParaRPr lang="en-GB" b="0" dirty="0">
                        <a:solidFill>
                          <a:srgbClr val="FF0000"/>
                        </a:solidFill>
                        <a:latin typeface="Segoe UI Light" panose="020B0502040204020203" pitchFamily="34" charset="0"/>
                        <a:cs typeface="Segoe UI Light" panose="020B0502040204020203" pitchFamily="34" charset="0"/>
                      </a:endParaRPr>
                    </a:p>
                  </a:txBody>
                  <a:tcPr/>
                </a:tc>
                <a:extLst>
                  <a:ext uri="{0D108BD9-81ED-4DB2-BD59-A6C34878D82A}">
                    <a16:rowId xmlns:a16="http://schemas.microsoft.com/office/drawing/2014/main" val="2507127982"/>
                  </a:ext>
                </a:extLst>
              </a:tr>
            </a:tbl>
          </a:graphicData>
        </a:graphic>
      </p:graphicFrame>
    </p:spTree>
    <p:extLst>
      <p:ext uri="{BB962C8B-B14F-4D97-AF65-F5344CB8AC3E}">
        <p14:creationId xmlns:p14="http://schemas.microsoft.com/office/powerpoint/2010/main" val="3036156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t-EE" sz="2400" kern="0" noProof="0" dirty="0">
                <a:solidFill>
                  <a:schemeClr val="bg1"/>
                </a:solidFill>
                <a:latin typeface="Segoe UI Light" panose="020B0502040204020203" pitchFamily="34" charset="0"/>
                <a:cs typeface="Segoe UI Light" panose="020B0502040204020203" pitchFamily="34" charset="0"/>
              </a:rPr>
              <a:t>So what’s the problem?</a:t>
            </a:r>
            <a:endParaRPr kumimoji="0" lang="en-US"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endParaRP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sp>
        <p:nvSpPr>
          <p:cNvPr id="6" name="TextBox 5"/>
          <p:cNvSpPr txBox="1"/>
          <p:nvPr/>
        </p:nvSpPr>
        <p:spPr>
          <a:xfrm>
            <a:off x="955785" y="1989020"/>
            <a:ext cx="5564280" cy="2308324"/>
          </a:xfrm>
          <a:prstGeom prst="rect">
            <a:avLst/>
          </a:prstGeom>
          <a:noFill/>
        </p:spPr>
        <p:txBody>
          <a:bodyPr wrap="none" rtlCol="0" anchor="t">
            <a:spAutoFit/>
          </a:bodyPr>
          <a:lstStyle/>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Multi-terabyte data volumes</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Tens to hundreds millions daily updates</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Millions of statistical queries per day</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Need for fast response</a:t>
            </a:r>
          </a:p>
        </p:txBody>
      </p:sp>
      <p:grpSp>
        <p:nvGrpSpPr>
          <p:cNvPr id="8" name="Group 7"/>
          <p:cNvGrpSpPr/>
          <p:nvPr/>
        </p:nvGrpSpPr>
        <p:grpSpPr>
          <a:xfrm>
            <a:off x="7433492" y="1059258"/>
            <a:ext cx="2549014" cy="1736624"/>
            <a:chOff x="9212047" y="3075546"/>
            <a:chExt cx="2464180" cy="732412"/>
          </a:xfrm>
        </p:grpSpPr>
        <p:sp>
          <p:nvSpPr>
            <p:cNvPr id="10" name="Can 9"/>
            <p:cNvSpPr/>
            <p:nvPr/>
          </p:nvSpPr>
          <p:spPr>
            <a:xfrm>
              <a:off x="10293994" y="3075546"/>
              <a:ext cx="1382233" cy="345143"/>
            </a:xfrm>
            <a:prstGeom prst="can">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en-GB" dirty="0">
                <a:latin typeface="Segoe UI Light" panose="020B0502040204020203" pitchFamily="34" charset="0"/>
                <a:cs typeface="Segoe UI Light" panose="020B0502040204020203" pitchFamily="34" charset="0"/>
              </a:endParaRPr>
            </a:p>
          </p:txBody>
        </p:sp>
        <p:sp>
          <p:nvSpPr>
            <p:cNvPr id="11" name="Can 10"/>
            <p:cNvSpPr/>
            <p:nvPr/>
          </p:nvSpPr>
          <p:spPr>
            <a:xfrm>
              <a:off x="9212047" y="3075546"/>
              <a:ext cx="1382233" cy="345143"/>
            </a:xfrm>
            <a:prstGeom prst="can">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en-GB" dirty="0">
                <a:latin typeface="Segoe UI Light" panose="020B0502040204020203" pitchFamily="34" charset="0"/>
                <a:cs typeface="Segoe UI Light" panose="020B0502040204020203" pitchFamily="34" charset="0"/>
              </a:endParaRPr>
            </a:p>
          </p:txBody>
        </p:sp>
        <p:sp>
          <p:nvSpPr>
            <p:cNvPr id="12" name="Can 11"/>
            <p:cNvSpPr/>
            <p:nvPr/>
          </p:nvSpPr>
          <p:spPr>
            <a:xfrm>
              <a:off x="9693756" y="3259657"/>
              <a:ext cx="1626132" cy="318827"/>
            </a:xfrm>
            <a:prstGeom prst="can">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t-EE" dirty="0">
                  <a:latin typeface="Segoe UI Light" panose="020B0502040204020203" pitchFamily="34" charset="0"/>
                  <a:cs typeface="Segoe UI Light" panose="020B0502040204020203" pitchFamily="34" charset="0"/>
                </a:rPr>
                <a:t>Big DBs</a:t>
              </a:r>
              <a:endParaRPr lang="en-GB" dirty="0">
                <a:latin typeface="Segoe UI Light" panose="020B0502040204020203" pitchFamily="34" charset="0"/>
                <a:cs typeface="Segoe UI Light" panose="020B0502040204020203" pitchFamily="34" charset="0"/>
              </a:endParaRPr>
            </a:p>
          </p:txBody>
        </p:sp>
        <p:sp>
          <p:nvSpPr>
            <p:cNvPr id="13" name="Right Arrow 12"/>
            <p:cNvSpPr/>
            <p:nvPr/>
          </p:nvSpPr>
          <p:spPr>
            <a:xfrm rot="5400000">
              <a:off x="10342954" y="3522287"/>
              <a:ext cx="193615" cy="377728"/>
            </a:xfrm>
            <a:prstGeom prst="rightArrow">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GB" dirty="0"/>
            </a:p>
          </p:txBody>
        </p:sp>
      </p:grpSp>
      <p:grpSp>
        <p:nvGrpSpPr>
          <p:cNvPr id="14" name="Group 13"/>
          <p:cNvGrpSpPr/>
          <p:nvPr/>
        </p:nvGrpSpPr>
        <p:grpSpPr>
          <a:xfrm>
            <a:off x="6831251" y="2713795"/>
            <a:ext cx="1876359" cy="1338916"/>
            <a:chOff x="1973758" y="3054442"/>
            <a:chExt cx="1876359" cy="1641662"/>
          </a:xfrm>
        </p:grpSpPr>
        <p:sp>
          <p:nvSpPr>
            <p:cNvPr id="15" name="Curved Right Arrow 14"/>
            <p:cNvSpPr/>
            <p:nvPr/>
          </p:nvSpPr>
          <p:spPr>
            <a:xfrm rot="16200000">
              <a:off x="2774905" y="3631471"/>
              <a:ext cx="611151" cy="1518116"/>
            </a:xfrm>
            <a:prstGeom prst="curved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GB">
                <a:solidFill>
                  <a:schemeClr val="tx1"/>
                </a:solidFill>
              </a:endParaRPr>
            </a:p>
          </p:txBody>
        </p:sp>
        <p:sp>
          <p:nvSpPr>
            <p:cNvPr id="16" name="Curved Right Arrow 15"/>
            <p:cNvSpPr/>
            <p:nvPr/>
          </p:nvSpPr>
          <p:spPr>
            <a:xfrm rot="5607225">
              <a:off x="2675284" y="2618405"/>
              <a:ext cx="738796" cy="1610870"/>
            </a:xfrm>
            <a:prstGeom prst="curved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GB">
                <a:solidFill>
                  <a:schemeClr val="tx1"/>
                </a:solidFill>
              </a:endParaRPr>
            </a:p>
          </p:txBody>
        </p:sp>
        <p:sp>
          <p:nvSpPr>
            <p:cNvPr id="17" name="TextBox 16"/>
            <p:cNvSpPr txBox="1"/>
            <p:nvPr/>
          </p:nvSpPr>
          <p:spPr>
            <a:xfrm>
              <a:off x="1973758" y="3735885"/>
              <a:ext cx="1205779" cy="369332"/>
            </a:xfrm>
            <a:prstGeom prst="rect">
              <a:avLst/>
            </a:prstGeom>
            <a:noFill/>
          </p:spPr>
          <p:txBody>
            <a:bodyPr wrap="none" rtlCol="0">
              <a:spAutoFit/>
            </a:bodyPr>
            <a:lstStyle/>
            <a:p>
              <a:r>
                <a:rPr lang="en-US" dirty="0">
                  <a:latin typeface="Segoe UI Light" panose="020B0502040204020203" pitchFamily="34" charset="0"/>
                  <a:cs typeface="Segoe UI Light" panose="020B0502040204020203" pitchFamily="34" charset="0"/>
                </a:rPr>
                <a:t>Batch Job</a:t>
              </a:r>
              <a:r>
                <a:rPr lang="et-EE" dirty="0">
                  <a:latin typeface="Segoe UI Light" panose="020B0502040204020203" pitchFamily="34" charset="0"/>
                  <a:cs typeface="Segoe UI Light" panose="020B0502040204020203" pitchFamily="34" charset="0"/>
                </a:rPr>
                <a:t>s</a:t>
              </a:r>
              <a:endParaRPr lang="en-GB" dirty="0">
                <a:latin typeface="Segoe UI Light" panose="020B0502040204020203" pitchFamily="34" charset="0"/>
                <a:cs typeface="Segoe UI Light" panose="020B0502040204020203" pitchFamily="34" charset="0"/>
              </a:endParaRPr>
            </a:p>
          </p:txBody>
        </p:sp>
      </p:grpSp>
      <p:grpSp>
        <p:nvGrpSpPr>
          <p:cNvPr id="18" name="Group 17"/>
          <p:cNvGrpSpPr/>
          <p:nvPr/>
        </p:nvGrpSpPr>
        <p:grpSpPr>
          <a:xfrm>
            <a:off x="8536514" y="2782424"/>
            <a:ext cx="1747408" cy="1721843"/>
            <a:chOff x="273655" y="3186722"/>
            <a:chExt cx="1747408" cy="2111251"/>
          </a:xfrm>
        </p:grpSpPr>
        <p:sp>
          <p:nvSpPr>
            <p:cNvPr id="19" name="Can 18"/>
            <p:cNvSpPr/>
            <p:nvPr/>
          </p:nvSpPr>
          <p:spPr>
            <a:xfrm>
              <a:off x="638830" y="3186722"/>
              <a:ext cx="1382233" cy="1573619"/>
            </a:xfrm>
            <a:prstGeom prst="can">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dirty="0">
                  <a:latin typeface="Segoe UI Light" panose="020B0502040204020203" pitchFamily="34" charset="0"/>
                  <a:cs typeface="Segoe UI Light" panose="020B0502040204020203" pitchFamily="34" charset="0"/>
                </a:rPr>
                <a:t>SQL</a:t>
              </a:r>
              <a:endParaRPr lang="en-GB" dirty="0">
                <a:latin typeface="Segoe UI Light" panose="020B0502040204020203" pitchFamily="34" charset="0"/>
                <a:cs typeface="Segoe UI Light" panose="020B0502040204020203" pitchFamily="34" charset="0"/>
              </a:endParaRPr>
            </a:p>
          </p:txBody>
        </p:sp>
        <p:sp>
          <p:nvSpPr>
            <p:cNvPr id="21" name="Right Arrow 20"/>
            <p:cNvSpPr/>
            <p:nvPr/>
          </p:nvSpPr>
          <p:spPr>
            <a:xfrm rot="5400000">
              <a:off x="198404" y="4895924"/>
              <a:ext cx="477300" cy="326797"/>
            </a:xfrm>
            <a:prstGeom prst="rightArrow">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GB"/>
            </a:p>
          </p:txBody>
        </p:sp>
      </p:grpSp>
      <p:graphicFrame>
        <p:nvGraphicFramePr>
          <p:cNvPr id="23" name="Table 22"/>
          <p:cNvGraphicFramePr>
            <a:graphicFrameLocks noGrp="1"/>
          </p:cNvGraphicFramePr>
          <p:nvPr>
            <p:extLst>
              <p:ext uri="{D42A27DB-BD31-4B8C-83A1-F6EECF244321}">
                <p14:modId xmlns:p14="http://schemas.microsoft.com/office/powerpoint/2010/main" val="1310260287"/>
              </p:ext>
            </p:extLst>
          </p:nvPr>
        </p:nvGraphicFramePr>
        <p:xfrm>
          <a:off x="6405179" y="4588589"/>
          <a:ext cx="4777529" cy="1112520"/>
        </p:xfrm>
        <a:graphic>
          <a:graphicData uri="http://schemas.openxmlformats.org/drawingml/2006/table">
            <a:tbl>
              <a:tblPr firstRow="1" bandRow="1">
                <a:tableStyleId>{5C22544A-7EE6-4342-B048-85BDC9FD1C3A}</a:tableStyleId>
              </a:tblPr>
              <a:tblGrid>
                <a:gridCol w="2027392">
                  <a:extLst>
                    <a:ext uri="{9D8B030D-6E8A-4147-A177-3AD203B41FA5}">
                      <a16:colId xmlns:a16="http://schemas.microsoft.com/office/drawing/2014/main" val="1647646060"/>
                    </a:ext>
                  </a:extLst>
                </a:gridCol>
                <a:gridCol w="1765731">
                  <a:extLst>
                    <a:ext uri="{9D8B030D-6E8A-4147-A177-3AD203B41FA5}">
                      <a16:colId xmlns:a16="http://schemas.microsoft.com/office/drawing/2014/main" val="1478532456"/>
                    </a:ext>
                  </a:extLst>
                </a:gridCol>
                <a:gridCol w="984406">
                  <a:extLst>
                    <a:ext uri="{9D8B030D-6E8A-4147-A177-3AD203B41FA5}">
                      <a16:colId xmlns:a16="http://schemas.microsoft.com/office/drawing/2014/main" val="839242466"/>
                    </a:ext>
                  </a:extLst>
                </a:gridCol>
              </a:tblGrid>
              <a:tr h="370840">
                <a:tc gridSpan="3">
                  <a:txBody>
                    <a:bodyPr/>
                    <a:lstStyle/>
                    <a:p>
                      <a:r>
                        <a:rPr lang="et-EE" b="0" dirty="0">
                          <a:latin typeface="Segoe UI Light" panose="020B0502040204020203" pitchFamily="34" charset="0"/>
                          <a:cs typeface="Segoe UI Light" panose="020B0502040204020203" pitchFamily="34" charset="0"/>
                        </a:rPr>
                        <a:t>User interface</a:t>
                      </a:r>
                      <a:endParaRPr lang="en-GB" b="0" dirty="0">
                        <a:latin typeface="Segoe UI Light" panose="020B0502040204020203" pitchFamily="34" charset="0"/>
                        <a:cs typeface="Segoe UI Light" panose="020B0502040204020203" pitchFamily="34" charset="0"/>
                      </a:endParaRPr>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79008099"/>
                  </a:ext>
                </a:extLst>
              </a:tr>
              <a:tr h="370840">
                <a:tc>
                  <a:txBody>
                    <a:bodyPr/>
                    <a:lstStyle/>
                    <a:p>
                      <a:r>
                        <a:rPr lang="en-US" b="1" dirty="0">
                          <a:latin typeface="Segoe UI Light" panose="020B0502040204020203" pitchFamily="34" charset="0"/>
                          <a:cs typeface="Segoe UI Light" panose="020B0502040204020203" pitchFamily="34" charset="0"/>
                        </a:rPr>
                        <a:t>IP</a:t>
                      </a:r>
                      <a:endParaRPr lang="en-GB" b="1" dirty="0">
                        <a:latin typeface="Segoe UI Light" panose="020B0502040204020203" pitchFamily="34" charset="0"/>
                        <a:cs typeface="Segoe UI Light" panose="020B0502040204020203" pitchFamily="34" charset="0"/>
                      </a:endParaRPr>
                    </a:p>
                  </a:txBody>
                  <a:tcPr/>
                </a:tc>
                <a:tc>
                  <a:txBody>
                    <a:bodyPr/>
                    <a:lstStyle/>
                    <a:p>
                      <a:r>
                        <a:rPr lang="en-US" b="1" dirty="0">
                          <a:latin typeface="Segoe UI Light" panose="020B0502040204020203" pitchFamily="34" charset="0"/>
                          <a:cs typeface="Segoe UI Light" panose="020B0502040204020203" pitchFamily="34" charset="0"/>
                        </a:rPr>
                        <a:t>User Creations</a:t>
                      </a:r>
                      <a:endParaRPr lang="en-GB" b="1" dirty="0">
                        <a:latin typeface="Segoe UI Light" panose="020B0502040204020203" pitchFamily="34" charset="0"/>
                        <a:cs typeface="Segoe UI Light" panose="020B0502040204020203" pitchFamily="34" charset="0"/>
                      </a:endParaRPr>
                    </a:p>
                  </a:txBody>
                  <a:tcPr/>
                </a:tc>
                <a:tc>
                  <a:txBody>
                    <a:bodyPr/>
                    <a:lstStyle/>
                    <a:p>
                      <a:r>
                        <a:rPr lang="en-US" b="1" dirty="0">
                          <a:latin typeface="Segoe UI Light" panose="020B0502040204020203" pitchFamily="34" charset="0"/>
                          <a:cs typeface="Segoe UI Light" panose="020B0502040204020203" pitchFamily="34" charset="0"/>
                        </a:rPr>
                        <a:t>Callers</a:t>
                      </a:r>
                      <a:endParaRPr lang="en-GB" b="1" dirty="0">
                        <a:latin typeface="Segoe UI Light" panose="020B0502040204020203" pitchFamily="34" charset="0"/>
                        <a:cs typeface="Segoe UI Light" panose="020B0502040204020203" pitchFamily="34" charset="0"/>
                      </a:endParaRPr>
                    </a:p>
                  </a:txBody>
                  <a:tcPr/>
                </a:tc>
                <a:extLst>
                  <a:ext uri="{0D108BD9-81ED-4DB2-BD59-A6C34878D82A}">
                    <a16:rowId xmlns:a16="http://schemas.microsoft.com/office/drawing/2014/main" val="1085400768"/>
                  </a:ext>
                </a:extLst>
              </a:tr>
              <a:tr h="370840">
                <a:tc>
                  <a:txBody>
                    <a:bodyPr/>
                    <a:lstStyle/>
                    <a:p>
                      <a:r>
                        <a:rPr lang="en-GB" b="0" dirty="0">
                          <a:latin typeface="Segoe UI Light" panose="020B0502040204020203" pitchFamily="34" charset="0"/>
                          <a:cs typeface="Segoe UI Light" panose="020B0502040204020203" pitchFamily="34" charset="0"/>
                        </a:rPr>
                        <a:t>194.101.26.28</a:t>
                      </a:r>
                    </a:p>
                  </a:txBody>
                  <a:tcPr/>
                </a:tc>
                <a:tc>
                  <a:txBody>
                    <a:bodyPr/>
                    <a:lstStyle/>
                    <a:p>
                      <a:r>
                        <a:rPr lang="en-GB" b="0" dirty="0">
                          <a:latin typeface="Segoe UI Light" panose="020B0502040204020203" pitchFamily="34" charset="0"/>
                          <a:cs typeface="Segoe UI Light" panose="020B0502040204020203" pitchFamily="34" charset="0"/>
                        </a:rPr>
                        <a:t>160/</a:t>
                      </a:r>
                      <a:r>
                        <a:rPr lang="en-GB" b="0" dirty="0">
                          <a:solidFill>
                            <a:srgbClr val="FF0000"/>
                          </a:solidFill>
                          <a:latin typeface="Segoe UI Light" panose="020B0502040204020203" pitchFamily="34" charset="0"/>
                          <a:cs typeface="Segoe UI Light" panose="020B0502040204020203" pitchFamily="34" charset="0"/>
                        </a:rPr>
                        <a:t>50</a:t>
                      </a:r>
                    </a:p>
                  </a:txBody>
                  <a:tcPr/>
                </a:tc>
                <a:tc>
                  <a:txBody>
                    <a:bodyPr/>
                    <a:lstStyle/>
                    <a:p>
                      <a:r>
                        <a:rPr lang="en-US" b="0" dirty="0">
                          <a:latin typeface="Segoe UI Light" panose="020B0502040204020203" pitchFamily="34" charset="0"/>
                          <a:cs typeface="Segoe UI Light" panose="020B0502040204020203" pitchFamily="34" charset="0"/>
                        </a:rPr>
                        <a:t>35/</a:t>
                      </a:r>
                      <a:r>
                        <a:rPr lang="en-US" b="0" dirty="0">
                          <a:solidFill>
                            <a:srgbClr val="FF0000"/>
                          </a:solidFill>
                          <a:latin typeface="Segoe UI Light" panose="020B0502040204020203" pitchFamily="34" charset="0"/>
                          <a:cs typeface="Segoe UI Light" panose="020B0502040204020203" pitchFamily="34" charset="0"/>
                        </a:rPr>
                        <a:t>10</a:t>
                      </a:r>
                      <a:endParaRPr lang="en-GB" b="0" dirty="0">
                        <a:solidFill>
                          <a:srgbClr val="FF0000"/>
                        </a:solidFill>
                        <a:latin typeface="Segoe UI Light" panose="020B0502040204020203" pitchFamily="34" charset="0"/>
                        <a:cs typeface="Segoe UI Light" panose="020B0502040204020203" pitchFamily="34" charset="0"/>
                      </a:endParaRPr>
                    </a:p>
                  </a:txBody>
                  <a:tcPr/>
                </a:tc>
                <a:extLst>
                  <a:ext uri="{0D108BD9-81ED-4DB2-BD59-A6C34878D82A}">
                    <a16:rowId xmlns:a16="http://schemas.microsoft.com/office/drawing/2014/main" val="1787619943"/>
                  </a:ext>
                </a:extLst>
              </a:tr>
            </a:tbl>
          </a:graphicData>
        </a:graphic>
      </p:graphicFrame>
    </p:spTree>
    <p:extLst>
      <p:ext uri="{BB962C8B-B14F-4D97-AF65-F5344CB8AC3E}">
        <p14:creationId xmlns:p14="http://schemas.microsoft.com/office/powerpoint/2010/main" val="2283330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t-EE" sz="2400" kern="0" dirty="0">
                <a:solidFill>
                  <a:schemeClr val="bg1"/>
                </a:solidFill>
                <a:latin typeface="Segoe UI Light" panose="020B0502040204020203" pitchFamily="34" charset="0"/>
                <a:cs typeface="Segoe UI Light" panose="020B0502040204020203" pitchFamily="34" charset="0"/>
              </a:rPr>
              <a:t>P</a:t>
            </a:r>
            <a:r>
              <a:rPr kumimoji="0" lang="et-EE"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rPr>
              <a:t>lain SQL vs</a:t>
            </a:r>
            <a:r>
              <a:rPr kumimoji="0" lang="et-EE" sz="2400" i="0" u="none" strike="noStrike" kern="0" cap="none" spc="0" normalizeH="0" noProof="0" dirty="0">
                <a:ln>
                  <a:noFill/>
                </a:ln>
                <a:solidFill>
                  <a:schemeClr val="bg1"/>
                </a:solidFill>
                <a:effectLst/>
                <a:uLnTx/>
                <a:uFillTx/>
                <a:latin typeface="Segoe UI Light" panose="020B0502040204020203" pitchFamily="34" charset="0"/>
                <a:cs typeface="Segoe UI Light" panose="020B0502040204020203" pitchFamily="34" charset="0"/>
              </a:rPr>
              <a:t> aggregated data</a:t>
            </a:r>
            <a:endParaRPr kumimoji="0" lang="et-EE"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endParaRP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sp>
        <p:nvSpPr>
          <p:cNvPr id="4" name="TextBox 3"/>
          <p:cNvSpPr txBox="1"/>
          <p:nvPr/>
        </p:nvSpPr>
        <p:spPr>
          <a:xfrm>
            <a:off x="684250" y="1157946"/>
            <a:ext cx="4881977" cy="5262979"/>
          </a:xfrm>
          <a:prstGeom prst="rect">
            <a:avLst/>
          </a:prstGeom>
          <a:noFill/>
          <a:ln>
            <a:noFill/>
          </a:ln>
        </p:spPr>
        <p:txBody>
          <a:bodyPr wrap="none" rtlCol="0" anchor="t">
            <a:spAutoFit/>
          </a:bodyPr>
          <a:lstStyle/>
          <a:p>
            <a:pPr>
              <a:lnSpc>
                <a:spcPct val="150000"/>
              </a:lnSpc>
            </a:pP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SELECT</a:t>
            </a: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a:t>
            </a:r>
          </a:p>
          <a:p>
            <a:pPr>
              <a:lnSpc>
                <a:spcPct val="150000"/>
              </a:lnSpc>
            </a:pP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c.IP,</a:t>
            </a:r>
          </a:p>
          <a:p>
            <a:pPr>
              <a:lnSpc>
                <a:spcPct val="150000"/>
              </a:lnSpc>
            </a:pP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COUNT(1) as aggr_count,</a:t>
            </a:r>
          </a:p>
          <a:p>
            <a:pPr>
              <a:lnSpc>
                <a:spcPct val="150000"/>
              </a:lnSpc>
            </a:pP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SUM(c.call_price) as aggr_price,</a:t>
            </a:r>
          </a:p>
          <a:p>
            <a:pPr>
              <a:lnSpc>
                <a:spcPct val="150000"/>
              </a:lnSpc>
            </a:pP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SUM(c.call_duration) as aggr_duration,</a:t>
            </a:r>
          </a:p>
          <a:p>
            <a:pPr>
              <a:lnSpc>
                <a:spcPct val="150000"/>
              </a:lnSpc>
            </a:pP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MIN(c.call_start) as ev_time_first,</a:t>
            </a:r>
          </a:p>
          <a:p>
            <a:pPr>
              <a:lnSpc>
                <a:spcPct val="150000"/>
              </a:lnSpc>
            </a:pP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MAX(c.call_start) as ev_time_last,</a:t>
            </a:r>
          </a:p>
          <a:p>
            <a:pPr>
              <a:lnSpc>
                <a:spcPct val="150000"/>
              </a:lnSpc>
            </a:pP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COUNT(DISTINCT c.username) as aggr_users_count,</a:t>
            </a:r>
          </a:p>
          <a:p>
            <a:pPr>
              <a:lnSpc>
                <a:spcPct val="150000"/>
              </a:lnSpc>
            </a:pP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COUNT(b.username) as aggr_users_block_count</a:t>
            </a:r>
          </a:p>
          <a:p>
            <a:pPr>
              <a:lnSpc>
                <a:spcPct val="150000"/>
              </a:lnSpc>
            </a:pP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FROM</a:t>
            </a: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calls c</a:t>
            </a:r>
          </a:p>
          <a:p>
            <a:pPr>
              <a:lnSpc>
                <a:spcPct val="150000"/>
              </a:lnSpc>
            </a:pP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LEFT JOIN</a:t>
            </a: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blocked_users b</a:t>
            </a:r>
          </a:p>
          <a:p>
            <a:pPr>
              <a:lnSpc>
                <a:spcPct val="150000"/>
              </a:lnSpc>
            </a:pP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a:t>
            </a: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ON</a:t>
            </a: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c.username = b.username</a:t>
            </a:r>
          </a:p>
          <a:p>
            <a:pPr>
              <a:lnSpc>
                <a:spcPct val="150000"/>
              </a:lnSpc>
            </a:pP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WHERE c.IP = ’10.166.205.32’</a:t>
            </a:r>
          </a:p>
          <a:p>
            <a:pPr>
              <a:lnSpc>
                <a:spcPct val="150000"/>
              </a:lnSpc>
            </a:pP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GROUP BY</a:t>
            </a: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1;</a:t>
            </a:r>
          </a:p>
        </p:txBody>
      </p:sp>
      <p:sp>
        <p:nvSpPr>
          <p:cNvPr id="5" name="TextBox 4"/>
          <p:cNvSpPr txBox="1"/>
          <p:nvPr/>
        </p:nvSpPr>
        <p:spPr>
          <a:xfrm>
            <a:off x="8332886" y="3004605"/>
            <a:ext cx="3401893" cy="1200329"/>
          </a:xfrm>
          <a:prstGeom prst="rect">
            <a:avLst/>
          </a:prstGeom>
          <a:noFill/>
          <a:ln>
            <a:noFill/>
          </a:ln>
        </p:spPr>
        <p:txBody>
          <a:bodyPr wrap="none" rtlCol="0" anchor="t">
            <a:spAutoFit/>
          </a:bodyPr>
          <a:lstStyle/>
          <a:p>
            <a:pPr>
              <a:lnSpc>
                <a:spcPct val="150000"/>
              </a:lnSpc>
            </a:pP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SELECT</a:t>
            </a: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a:t>
            </a:r>
          </a:p>
          <a:p>
            <a:pPr>
              <a:lnSpc>
                <a:spcPct val="150000"/>
              </a:lnSpc>
            </a:pP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FROM</a:t>
            </a: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aggr_ip_calls</a:t>
            </a:r>
          </a:p>
          <a:p>
            <a:pPr>
              <a:lnSpc>
                <a:spcPct val="150000"/>
              </a:lnSpc>
            </a:pPr>
            <a:r>
              <a:rPr lang="et-EE" sz="1600"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WHERE</a:t>
            </a:r>
            <a:r>
              <a:rPr lang="et-EE" sz="16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 aggr_object = ‘10.166.205.32’;</a:t>
            </a:r>
          </a:p>
        </p:txBody>
      </p:sp>
      <p:sp>
        <p:nvSpPr>
          <p:cNvPr id="3" name="Rectangle 2"/>
          <p:cNvSpPr/>
          <p:nvPr/>
        </p:nvSpPr>
        <p:spPr>
          <a:xfrm>
            <a:off x="6732093" y="3604769"/>
            <a:ext cx="434927" cy="369332"/>
          </a:xfrm>
          <a:prstGeom prst="rect">
            <a:avLst/>
          </a:prstGeom>
        </p:spPr>
        <p:txBody>
          <a:bodyPr wrap="none">
            <a:spAutoFit/>
          </a:bodyPr>
          <a:lstStyle/>
          <a:p>
            <a:r>
              <a:rPr lang="et-EE"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VS</a:t>
            </a:r>
            <a:endParaRPr lang="et-EE" b="1" dirty="0"/>
          </a:p>
        </p:txBody>
      </p:sp>
    </p:spTree>
    <p:extLst>
      <p:ext uri="{BB962C8B-B14F-4D97-AF65-F5344CB8AC3E}">
        <p14:creationId xmlns:p14="http://schemas.microsoft.com/office/powerpoint/2010/main" val="530683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1912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t-EE" sz="2400" kern="0" dirty="0">
                <a:solidFill>
                  <a:schemeClr val="bg1"/>
                </a:solidFill>
                <a:latin typeface="Segoe UI Light" panose="020B0502040204020203" pitchFamily="34" charset="0"/>
                <a:cs typeface="Segoe UI Light" panose="020B0502040204020203" pitchFamily="34" charset="0"/>
              </a:rPr>
              <a:t>Why not use DWH or materialized views?</a:t>
            </a:r>
            <a:endParaRPr kumimoji="0" lang="et-EE" sz="2400" i="0" u="none" strike="noStrike" kern="0" cap="none" spc="0" normalizeH="0" baseline="0" noProof="0" dirty="0">
              <a:ln>
                <a:noFill/>
              </a:ln>
              <a:solidFill>
                <a:schemeClr val="bg1"/>
              </a:solidFill>
              <a:effectLst/>
              <a:uLnTx/>
              <a:uFillTx/>
              <a:latin typeface="Segoe UI Light" panose="020B0502040204020203" pitchFamily="34" charset="0"/>
              <a:cs typeface="Segoe UI Light" panose="020B0502040204020203" pitchFamily="34" charset="0"/>
            </a:endParaRP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1391" y="28292"/>
            <a:ext cx="2097232" cy="590832"/>
          </a:xfrm>
          <a:prstGeom prst="rect">
            <a:avLst/>
          </a:prstGeom>
        </p:spPr>
      </p:pic>
      <p:grpSp>
        <p:nvGrpSpPr>
          <p:cNvPr id="5" name="Group 4"/>
          <p:cNvGrpSpPr/>
          <p:nvPr/>
        </p:nvGrpSpPr>
        <p:grpSpPr>
          <a:xfrm>
            <a:off x="8482742" y="1328991"/>
            <a:ext cx="2438400" cy="4281926"/>
            <a:chOff x="7988250" y="1522954"/>
            <a:chExt cx="2438400" cy="4281926"/>
          </a:xfrm>
        </p:grpSpPr>
        <p:grpSp>
          <p:nvGrpSpPr>
            <p:cNvPr id="3" name="Group 2"/>
            <p:cNvGrpSpPr/>
            <p:nvPr/>
          </p:nvGrpSpPr>
          <p:grpSpPr>
            <a:xfrm>
              <a:off x="7988250" y="1522954"/>
              <a:ext cx="2438400" cy="4281926"/>
              <a:chOff x="9200372" y="1769756"/>
              <a:chExt cx="2438400" cy="4281926"/>
            </a:xfrm>
          </p:grpSpPr>
          <p:pic>
            <p:nvPicPr>
              <p:cNvPr id="17" name="Picture 1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35669" y="1769756"/>
                <a:ext cx="1512542" cy="1497055"/>
              </a:xfrm>
              <a:prstGeom prst="rect">
                <a:avLst/>
              </a:prstGeom>
            </p:spPr>
          </p:pic>
          <p:pic>
            <p:nvPicPr>
              <p:cNvPr id="15" name="Picture 1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200372" y="3613282"/>
                <a:ext cx="2438400" cy="2438400"/>
              </a:xfrm>
              <a:prstGeom prst="rect">
                <a:avLst/>
              </a:prstGeom>
            </p:spPr>
          </p:pic>
        </p:grpSp>
        <p:sp>
          <p:nvSpPr>
            <p:cNvPr id="22" name="TextBox 21"/>
            <p:cNvSpPr txBox="1"/>
            <p:nvPr/>
          </p:nvSpPr>
          <p:spPr>
            <a:xfrm>
              <a:off x="8803139" y="2997148"/>
              <a:ext cx="553357" cy="369332"/>
            </a:xfrm>
            <a:prstGeom prst="rect">
              <a:avLst/>
            </a:prstGeom>
            <a:noFill/>
          </p:spPr>
          <p:txBody>
            <a:bodyPr wrap="none" rtlCol="0">
              <a:spAutoFit/>
            </a:bodyPr>
            <a:lstStyle/>
            <a:p>
              <a:r>
                <a:rPr lang="en-US" dirty="0"/>
                <a:t>Bob</a:t>
              </a:r>
              <a:endParaRPr lang="en-GB" dirty="0"/>
            </a:p>
          </p:txBody>
        </p:sp>
      </p:grpSp>
      <p:sp>
        <p:nvSpPr>
          <p:cNvPr id="19" name="TextBox 18"/>
          <p:cNvSpPr txBox="1"/>
          <p:nvPr/>
        </p:nvSpPr>
        <p:spPr>
          <a:xfrm>
            <a:off x="3852634" y="1897562"/>
            <a:ext cx="5118965" cy="1200329"/>
          </a:xfrm>
          <a:prstGeom prst="rect">
            <a:avLst/>
          </a:prstGeom>
          <a:noFill/>
        </p:spPr>
        <p:txBody>
          <a:bodyPr wrap="none" rtlCol="0" anchor="t">
            <a:spAutoFit/>
          </a:bodyPr>
          <a:lstStyle/>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React quickly to data trend changes</a:t>
            </a:r>
          </a:p>
          <a:p>
            <a:pPr marL="342900" indent="-342900">
              <a:lnSpc>
                <a:spcPct val="150000"/>
              </a:lnSpc>
              <a:buFont typeface="Arial" panose="020B0604020202020204" pitchFamily="34" charset="0"/>
              <a:buChar char="•"/>
            </a:pPr>
            <a:r>
              <a:rPr lang="et-EE" sz="2400"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React quickly to suspicious activity</a:t>
            </a:r>
          </a:p>
        </p:txBody>
      </p:sp>
      <p:sp>
        <p:nvSpPr>
          <p:cNvPr id="23" name="Can 22"/>
          <p:cNvSpPr/>
          <p:nvPr/>
        </p:nvSpPr>
        <p:spPr>
          <a:xfrm>
            <a:off x="904613" y="1713542"/>
            <a:ext cx="2304906" cy="1568367"/>
          </a:xfrm>
          <a:prstGeom prst="can">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t-EE" dirty="0">
                <a:latin typeface="Segoe UI Light" panose="020B0502040204020203" pitchFamily="34" charset="0"/>
                <a:cs typeface="Segoe UI Light" panose="020B0502040204020203" pitchFamily="34" charset="0"/>
              </a:rPr>
              <a:t>Powerful DWH</a:t>
            </a:r>
            <a:endParaRPr lang="en-GB" dirty="0">
              <a:latin typeface="Segoe UI Light" panose="020B0502040204020203" pitchFamily="34" charset="0"/>
              <a:cs typeface="Segoe UI Light" panose="020B0502040204020203" pitchFamily="34" charset="0"/>
            </a:endParaRPr>
          </a:p>
        </p:txBody>
      </p:sp>
      <p:sp>
        <p:nvSpPr>
          <p:cNvPr id="24" name="Right Arrow 23"/>
          <p:cNvSpPr/>
          <p:nvPr/>
        </p:nvSpPr>
        <p:spPr>
          <a:xfrm rot="5400000">
            <a:off x="5500660" y="3544145"/>
            <a:ext cx="459081" cy="390732"/>
          </a:xfrm>
          <a:prstGeom prst="rightArrow">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GB" dirty="0"/>
          </a:p>
        </p:txBody>
      </p:sp>
      <p:graphicFrame>
        <p:nvGraphicFramePr>
          <p:cNvPr id="26" name="Diagram 25"/>
          <p:cNvGraphicFramePr/>
          <p:nvPr>
            <p:extLst>
              <p:ext uri="{D42A27DB-BD31-4B8C-83A1-F6EECF244321}">
                <p14:modId xmlns:p14="http://schemas.microsoft.com/office/powerpoint/2010/main" val="1512472309"/>
              </p:ext>
            </p:extLst>
          </p:nvPr>
        </p:nvGraphicFramePr>
        <p:xfrm>
          <a:off x="4753711" y="4069507"/>
          <a:ext cx="1952978" cy="154141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27" name="Rectangle 26"/>
          <p:cNvSpPr/>
          <p:nvPr/>
        </p:nvSpPr>
        <p:spPr>
          <a:xfrm>
            <a:off x="8818039" y="5651284"/>
            <a:ext cx="2117887" cy="369332"/>
          </a:xfrm>
          <a:prstGeom prst="rect">
            <a:avLst/>
          </a:prstGeom>
        </p:spPr>
        <p:txBody>
          <a:bodyPr wrap="none">
            <a:spAutoFit/>
          </a:bodyPr>
          <a:lstStyle/>
          <a:p>
            <a:r>
              <a:rPr lang="et-EE"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Up to $10k per hour</a:t>
            </a:r>
            <a:endParaRPr lang="et-EE" b="1" dirty="0"/>
          </a:p>
        </p:txBody>
      </p:sp>
      <p:sp>
        <p:nvSpPr>
          <p:cNvPr id="28" name="Can 27"/>
          <p:cNvSpPr/>
          <p:nvPr/>
        </p:nvSpPr>
        <p:spPr>
          <a:xfrm>
            <a:off x="904613" y="3607533"/>
            <a:ext cx="2304906" cy="1568367"/>
          </a:xfrm>
          <a:prstGeom prst="can">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t-EE" dirty="0">
                <a:latin typeface="Segoe UI Light" panose="020B0502040204020203" pitchFamily="34" charset="0"/>
                <a:cs typeface="Segoe UI Light" panose="020B0502040204020203" pitchFamily="34" charset="0"/>
              </a:rPr>
              <a:t>PostreSQL materialized views</a:t>
            </a:r>
            <a:endParaRPr lang="en-GB" dirty="0">
              <a:latin typeface="Segoe UI Light" panose="020B0502040204020203" pitchFamily="34" charset="0"/>
              <a:cs typeface="Segoe UI Light" panose="020B0502040204020203" pitchFamily="34" charset="0"/>
            </a:endParaRPr>
          </a:p>
        </p:txBody>
      </p:sp>
      <p:sp>
        <p:nvSpPr>
          <p:cNvPr id="16" name="Rectangle 15"/>
          <p:cNvSpPr/>
          <p:nvPr/>
        </p:nvSpPr>
        <p:spPr>
          <a:xfrm>
            <a:off x="5439914" y="6047440"/>
            <a:ext cx="2255939" cy="369332"/>
          </a:xfrm>
          <a:prstGeom prst="rect">
            <a:avLst/>
          </a:prstGeom>
        </p:spPr>
        <p:txBody>
          <a:bodyPr wrap="none">
            <a:spAutoFit/>
          </a:bodyPr>
          <a:lstStyle/>
          <a:p>
            <a:r>
              <a:rPr lang="et-EE" b="1" dirty="0">
                <a:gradFill>
                  <a:gsLst>
                    <a:gs pos="2917">
                      <a:schemeClr val="tx1"/>
                    </a:gs>
                    <a:gs pos="30000">
                      <a:schemeClr val="tx1"/>
                    </a:gs>
                  </a:gsLst>
                  <a:lin ang="5400000" scaled="0"/>
                </a:gradFill>
                <a:latin typeface="Segoe UI Light" panose="020B0502040204020203" pitchFamily="34" charset="0"/>
                <a:cs typeface="Segoe UI Light" panose="020B0502040204020203" pitchFamily="34" charset="0"/>
              </a:rPr>
              <a:t>Realtime aggregation</a:t>
            </a:r>
            <a:endParaRPr lang="et-EE" b="1" dirty="0"/>
          </a:p>
        </p:txBody>
      </p:sp>
    </p:spTree>
    <p:extLst>
      <p:ext uri="{BB962C8B-B14F-4D97-AF65-F5344CB8AC3E}">
        <p14:creationId xmlns:p14="http://schemas.microsoft.com/office/powerpoint/2010/main" val="1383824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4" grpId="0" animBg="1"/>
      <p:bldGraphic spid="26" grpId="0">
        <p:bldAsOne/>
      </p:bldGraphic>
      <p:bldP spid="27" grpId="0"/>
      <p:bldP spid="1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59528</TotalTime>
  <Words>1462</Words>
  <Application>Microsoft Office PowerPoint</Application>
  <PresentationFormat>Widescreen</PresentationFormat>
  <Paragraphs>435</Paragraphs>
  <Slides>25</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Calibri Light</vt:lpstr>
      <vt:lpstr>Segoe UI</vt:lpstr>
      <vt:lpstr>Segoe UI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Ekaterina Maasing</dc:creator>
  <cp:lastModifiedBy>Tarmo Vikat</cp:lastModifiedBy>
  <cp:revision>670</cp:revision>
  <dcterms:created xsi:type="dcterms:W3CDTF">2016-04-08T09:34:25Z</dcterms:created>
  <dcterms:modified xsi:type="dcterms:W3CDTF">2016-11-03T07:14:30Z</dcterms:modified>
</cp:coreProperties>
</file>