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diagrams/layout1.xml" ContentType="application/vnd.openxmlformats-officedocument.drawingml.diagram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9.xml" ContentType="application/vnd.openxmlformats-officedocument.presentationml.slideLayout+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theme/theme4.xml" ContentType="application/vnd.openxmlformats-officedocument.them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theme/theme3.xml" ContentType="application/vnd.openxmlformats-officedocument.them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 id="2147483785" r:id="rId2"/>
    <p:sldMasterId id="2147483796" r:id="rId3"/>
    <p:sldMasterId id="2147483799" r:id="rId4"/>
    <p:sldMasterId id="2147483802" r:id="rId5"/>
    <p:sldMasterId id="2147483805" r:id="rId6"/>
    <p:sldMasterId id="2147483808" r:id="rId7"/>
    <p:sldMasterId id="2147483811" r:id="rId8"/>
    <p:sldMasterId id="2147483814" r:id="rId9"/>
    <p:sldMasterId id="2147483890" r:id="rId10"/>
    <p:sldMasterId id="2147483903" r:id="rId11"/>
  </p:sldMasterIdLst>
  <p:notesMasterIdLst>
    <p:notesMasterId r:id="rId56"/>
  </p:notesMasterIdLst>
  <p:handoutMasterIdLst>
    <p:handoutMasterId r:id="rId57"/>
  </p:handoutMasterIdLst>
  <p:sldIdLst>
    <p:sldId id="262" r:id="rId12"/>
    <p:sldId id="276" r:id="rId13"/>
    <p:sldId id="279" r:id="rId14"/>
    <p:sldId id="281" r:id="rId15"/>
    <p:sldId id="286" r:id="rId16"/>
    <p:sldId id="315" r:id="rId17"/>
    <p:sldId id="272" r:id="rId18"/>
    <p:sldId id="283" r:id="rId19"/>
    <p:sldId id="291" r:id="rId20"/>
    <p:sldId id="324" r:id="rId21"/>
    <p:sldId id="314" r:id="rId22"/>
    <p:sldId id="292" r:id="rId23"/>
    <p:sldId id="293" r:id="rId24"/>
    <p:sldId id="294" r:id="rId25"/>
    <p:sldId id="295" r:id="rId26"/>
    <p:sldId id="311" r:id="rId27"/>
    <p:sldId id="280" r:id="rId28"/>
    <p:sldId id="298" r:id="rId29"/>
    <p:sldId id="275" r:id="rId30"/>
    <p:sldId id="271" r:id="rId31"/>
    <p:sldId id="287" r:id="rId32"/>
    <p:sldId id="316" r:id="rId33"/>
    <p:sldId id="317" r:id="rId34"/>
    <p:sldId id="318" r:id="rId35"/>
    <p:sldId id="320" r:id="rId36"/>
    <p:sldId id="321" r:id="rId37"/>
    <p:sldId id="299" r:id="rId38"/>
    <p:sldId id="300" r:id="rId39"/>
    <p:sldId id="312" r:id="rId40"/>
    <p:sldId id="322" r:id="rId41"/>
    <p:sldId id="301" r:id="rId42"/>
    <p:sldId id="325" r:id="rId43"/>
    <p:sldId id="310" r:id="rId44"/>
    <p:sldId id="302" r:id="rId45"/>
    <p:sldId id="303" r:id="rId46"/>
    <p:sldId id="304" r:id="rId47"/>
    <p:sldId id="308" r:id="rId48"/>
    <p:sldId id="309" r:id="rId49"/>
    <p:sldId id="305" r:id="rId50"/>
    <p:sldId id="323" r:id="rId51"/>
    <p:sldId id="306" r:id="rId52"/>
    <p:sldId id="307" r:id="rId53"/>
    <p:sldId id="313" r:id="rId54"/>
    <p:sldId id="277" r:id="rId5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FFFFFF"/>
    <a:srgbClr val="777777"/>
    <a:srgbClr val="99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66" autoAdjust="0"/>
    <p:restoredTop sz="94660" autoAdjust="0"/>
  </p:normalViewPr>
  <p:slideViewPr>
    <p:cSldViewPr showGuides="1">
      <p:cViewPr>
        <p:scale>
          <a:sx n="66" d="100"/>
          <a:sy n="66" d="100"/>
        </p:scale>
        <p:origin x="-2232" y="-1044"/>
      </p:cViewPr>
      <p:guideLst>
        <p:guide orient="horz" pos="436"/>
        <p:guide orient="horz" pos="618"/>
        <p:guide orient="horz" pos="845"/>
        <p:guide orient="horz" pos="2840"/>
        <p:guide orient="horz" pos="4020"/>
        <p:guide pos="5284"/>
        <p:guide pos="47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70" d="100"/>
          <a:sy n="70" d="100"/>
        </p:scale>
        <p:origin x="-163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slide" Target="slides/slide39.xml"/><Relationship Id="rId55" Type="http://schemas.openxmlformats.org/officeDocument/2006/relationships/slide" Target="slides/slide44.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slide" Target="slides/slide30.xml"/><Relationship Id="rId54" Type="http://schemas.openxmlformats.org/officeDocument/2006/relationships/slide" Target="slides/slide4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6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slide" Target="slides/slide40.xml"/><Relationship Id="rId3"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5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F62A8C-5B88-4D9A-9BF5-A976BF8C9659}" type="doc">
      <dgm:prSet loTypeId="urn:microsoft.com/office/officeart/2005/8/layout/process2" loCatId="process" qsTypeId="urn:microsoft.com/office/officeart/2005/8/quickstyle/simple1" qsCatId="simple" csTypeId="urn:microsoft.com/office/officeart/2005/8/colors/accent1_2" csCatId="accent1" phldr="1"/>
      <dgm:spPr/>
    </dgm:pt>
    <dgm:pt modelId="{607F6A90-E5FB-484D-B565-1017014B481C}">
      <dgm:prSet phldrT="[Text]"/>
      <dgm:spPr/>
      <dgm:t>
        <a:bodyPr/>
        <a:lstStyle/>
        <a:p>
          <a:r>
            <a:rPr lang="en-US" dirty="0" smtClean="0"/>
            <a:t>Setup Cluster</a:t>
          </a:r>
          <a:endParaRPr lang="en-US" dirty="0"/>
        </a:p>
      </dgm:t>
    </dgm:pt>
    <dgm:pt modelId="{4ED017A0-792A-44C9-A92F-7B6AF0ED7D45}" type="parTrans" cxnId="{4BCDB405-B760-41DA-9CDE-A3BADA13FE21}">
      <dgm:prSet/>
      <dgm:spPr/>
      <dgm:t>
        <a:bodyPr/>
        <a:lstStyle/>
        <a:p>
          <a:endParaRPr lang="en-US"/>
        </a:p>
      </dgm:t>
    </dgm:pt>
    <dgm:pt modelId="{24F48205-175F-4EC6-99D0-151ED8FC50AC}" type="sibTrans" cxnId="{4BCDB405-B760-41DA-9CDE-A3BADA13FE21}">
      <dgm:prSet/>
      <dgm:spPr/>
      <dgm:t>
        <a:bodyPr/>
        <a:lstStyle/>
        <a:p>
          <a:endParaRPr lang="en-US"/>
        </a:p>
      </dgm:t>
    </dgm:pt>
    <dgm:pt modelId="{70C27EEC-0E08-40B9-A7F8-AA1A1D0BD210}">
      <dgm:prSet phldrT="[Text]"/>
      <dgm:spPr/>
      <dgm:t>
        <a:bodyPr/>
        <a:lstStyle/>
        <a:p>
          <a:r>
            <a:rPr lang="en-US" dirty="0" smtClean="0"/>
            <a:t>Test</a:t>
          </a:r>
          <a:endParaRPr lang="en-US" dirty="0"/>
        </a:p>
      </dgm:t>
    </dgm:pt>
    <dgm:pt modelId="{0B9A7B13-8AD3-44D4-AB2C-72CDCC1F8120}" type="parTrans" cxnId="{84E765FE-B63C-41AB-B483-A509F29895F0}">
      <dgm:prSet/>
      <dgm:spPr/>
      <dgm:t>
        <a:bodyPr/>
        <a:lstStyle/>
        <a:p>
          <a:endParaRPr lang="en-US"/>
        </a:p>
      </dgm:t>
    </dgm:pt>
    <dgm:pt modelId="{56F67BB2-AAE3-4D59-908E-2E61E3BD3BDE}" type="sibTrans" cxnId="{84E765FE-B63C-41AB-B483-A509F29895F0}">
      <dgm:prSet/>
      <dgm:spPr/>
      <dgm:t>
        <a:bodyPr/>
        <a:lstStyle/>
        <a:p>
          <a:endParaRPr lang="en-US"/>
        </a:p>
      </dgm:t>
    </dgm:pt>
    <dgm:pt modelId="{10601FF6-67D8-4A64-84F7-9307E85169BB}">
      <dgm:prSet phldrT="[Text]"/>
      <dgm:spPr/>
      <dgm:t>
        <a:bodyPr/>
        <a:lstStyle/>
        <a:p>
          <a:r>
            <a:rPr lang="en-US" dirty="0" smtClean="0"/>
            <a:t>Teardown cluster</a:t>
          </a:r>
          <a:endParaRPr lang="en-US" dirty="0"/>
        </a:p>
      </dgm:t>
    </dgm:pt>
    <dgm:pt modelId="{33CA77ED-32DB-4AE7-9426-7E547134C23E}" type="parTrans" cxnId="{EBCD345E-BC1E-403F-9B8A-F8727630A800}">
      <dgm:prSet/>
      <dgm:spPr/>
      <dgm:t>
        <a:bodyPr/>
        <a:lstStyle/>
        <a:p>
          <a:endParaRPr lang="en-US"/>
        </a:p>
      </dgm:t>
    </dgm:pt>
    <dgm:pt modelId="{30DA97D3-F954-43E8-83B2-62D1E5516E66}" type="sibTrans" cxnId="{EBCD345E-BC1E-403F-9B8A-F8727630A800}">
      <dgm:prSet/>
      <dgm:spPr/>
      <dgm:t>
        <a:bodyPr/>
        <a:lstStyle/>
        <a:p>
          <a:endParaRPr lang="en-US"/>
        </a:p>
      </dgm:t>
    </dgm:pt>
    <dgm:pt modelId="{236CCABA-ABFD-43C9-A879-60A8EBFDBB5E}" type="pres">
      <dgm:prSet presAssocID="{3BF62A8C-5B88-4D9A-9BF5-A976BF8C9659}" presName="linearFlow" presStyleCnt="0">
        <dgm:presLayoutVars>
          <dgm:resizeHandles val="exact"/>
        </dgm:presLayoutVars>
      </dgm:prSet>
      <dgm:spPr/>
    </dgm:pt>
    <dgm:pt modelId="{5EF0051A-CDD5-4119-9A59-966A6AFEC056}" type="pres">
      <dgm:prSet presAssocID="{607F6A90-E5FB-484D-B565-1017014B481C}" presName="node" presStyleLbl="node1" presStyleIdx="0" presStyleCnt="3">
        <dgm:presLayoutVars>
          <dgm:bulletEnabled val="1"/>
        </dgm:presLayoutVars>
      </dgm:prSet>
      <dgm:spPr/>
      <dgm:t>
        <a:bodyPr/>
        <a:lstStyle/>
        <a:p>
          <a:endParaRPr lang="en-US"/>
        </a:p>
      </dgm:t>
    </dgm:pt>
    <dgm:pt modelId="{17B348C7-4997-4023-8546-77329E5A41B2}" type="pres">
      <dgm:prSet presAssocID="{24F48205-175F-4EC6-99D0-151ED8FC50AC}" presName="sibTrans" presStyleLbl="sibTrans2D1" presStyleIdx="0" presStyleCnt="2"/>
      <dgm:spPr/>
      <dgm:t>
        <a:bodyPr/>
        <a:lstStyle/>
        <a:p>
          <a:endParaRPr lang="en-US"/>
        </a:p>
      </dgm:t>
    </dgm:pt>
    <dgm:pt modelId="{84B3501D-A804-4479-BC2A-4037AF3531E2}" type="pres">
      <dgm:prSet presAssocID="{24F48205-175F-4EC6-99D0-151ED8FC50AC}" presName="connectorText" presStyleLbl="sibTrans2D1" presStyleIdx="0" presStyleCnt="2"/>
      <dgm:spPr/>
      <dgm:t>
        <a:bodyPr/>
        <a:lstStyle/>
        <a:p>
          <a:endParaRPr lang="en-US"/>
        </a:p>
      </dgm:t>
    </dgm:pt>
    <dgm:pt modelId="{2D344D4D-7740-40BA-BFE2-F412081C86C2}" type="pres">
      <dgm:prSet presAssocID="{70C27EEC-0E08-40B9-A7F8-AA1A1D0BD210}" presName="node" presStyleLbl="node1" presStyleIdx="1" presStyleCnt="3">
        <dgm:presLayoutVars>
          <dgm:bulletEnabled val="1"/>
        </dgm:presLayoutVars>
      </dgm:prSet>
      <dgm:spPr/>
      <dgm:t>
        <a:bodyPr/>
        <a:lstStyle/>
        <a:p>
          <a:endParaRPr lang="en-US"/>
        </a:p>
      </dgm:t>
    </dgm:pt>
    <dgm:pt modelId="{0A0F2B77-3246-499E-BFB7-AF5E8BDD7A7E}" type="pres">
      <dgm:prSet presAssocID="{56F67BB2-AAE3-4D59-908E-2E61E3BD3BDE}" presName="sibTrans" presStyleLbl="sibTrans2D1" presStyleIdx="1" presStyleCnt="2"/>
      <dgm:spPr/>
      <dgm:t>
        <a:bodyPr/>
        <a:lstStyle/>
        <a:p>
          <a:endParaRPr lang="en-US"/>
        </a:p>
      </dgm:t>
    </dgm:pt>
    <dgm:pt modelId="{1C387354-3956-4910-B824-8FAC803F6AC1}" type="pres">
      <dgm:prSet presAssocID="{56F67BB2-AAE3-4D59-908E-2E61E3BD3BDE}" presName="connectorText" presStyleLbl="sibTrans2D1" presStyleIdx="1" presStyleCnt="2"/>
      <dgm:spPr/>
      <dgm:t>
        <a:bodyPr/>
        <a:lstStyle/>
        <a:p>
          <a:endParaRPr lang="en-US"/>
        </a:p>
      </dgm:t>
    </dgm:pt>
    <dgm:pt modelId="{0C17854A-5C73-48C6-9D03-DBA012186E5A}" type="pres">
      <dgm:prSet presAssocID="{10601FF6-67D8-4A64-84F7-9307E85169BB}" presName="node" presStyleLbl="node1" presStyleIdx="2" presStyleCnt="3">
        <dgm:presLayoutVars>
          <dgm:bulletEnabled val="1"/>
        </dgm:presLayoutVars>
      </dgm:prSet>
      <dgm:spPr/>
      <dgm:t>
        <a:bodyPr/>
        <a:lstStyle/>
        <a:p>
          <a:endParaRPr lang="en-US"/>
        </a:p>
      </dgm:t>
    </dgm:pt>
  </dgm:ptLst>
  <dgm:cxnLst>
    <dgm:cxn modelId="{2FF8BBC6-B6BA-4915-A1CE-CB566BC845A2}" type="presOf" srcId="{3BF62A8C-5B88-4D9A-9BF5-A976BF8C9659}" destId="{236CCABA-ABFD-43C9-A879-60A8EBFDBB5E}" srcOrd="0" destOrd="0" presId="urn:microsoft.com/office/officeart/2005/8/layout/process2"/>
    <dgm:cxn modelId="{84E765FE-B63C-41AB-B483-A509F29895F0}" srcId="{3BF62A8C-5B88-4D9A-9BF5-A976BF8C9659}" destId="{70C27EEC-0E08-40B9-A7F8-AA1A1D0BD210}" srcOrd="1" destOrd="0" parTransId="{0B9A7B13-8AD3-44D4-AB2C-72CDCC1F8120}" sibTransId="{56F67BB2-AAE3-4D59-908E-2E61E3BD3BDE}"/>
    <dgm:cxn modelId="{3054987F-744D-4C35-A147-0EDEFF0011DF}" type="presOf" srcId="{24F48205-175F-4EC6-99D0-151ED8FC50AC}" destId="{84B3501D-A804-4479-BC2A-4037AF3531E2}" srcOrd="1" destOrd="0" presId="urn:microsoft.com/office/officeart/2005/8/layout/process2"/>
    <dgm:cxn modelId="{060C9BB1-7BCF-47FF-9873-93E75F592E09}" type="presOf" srcId="{56F67BB2-AAE3-4D59-908E-2E61E3BD3BDE}" destId="{0A0F2B77-3246-499E-BFB7-AF5E8BDD7A7E}" srcOrd="0" destOrd="0" presId="urn:microsoft.com/office/officeart/2005/8/layout/process2"/>
    <dgm:cxn modelId="{09BC682D-66B2-4C7B-8CC8-B340E75B6AFA}" type="presOf" srcId="{607F6A90-E5FB-484D-B565-1017014B481C}" destId="{5EF0051A-CDD5-4119-9A59-966A6AFEC056}" srcOrd="0" destOrd="0" presId="urn:microsoft.com/office/officeart/2005/8/layout/process2"/>
    <dgm:cxn modelId="{1B2727B0-E370-4822-8C73-077564DD1908}" type="presOf" srcId="{10601FF6-67D8-4A64-84F7-9307E85169BB}" destId="{0C17854A-5C73-48C6-9D03-DBA012186E5A}" srcOrd="0" destOrd="0" presId="urn:microsoft.com/office/officeart/2005/8/layout/process2"/>
    <dgm:cxn modelId="{3A20B273-4892-478D-A970-17C64530E89C}" type="presOf" srcId="{24F48205-175F-4EC6-99D0-151ED8FC50AC}" destId="{17B348C7-4997-4023-8546-77329E5A41B2}" srcOrd="0" destOrd="0" presId="urn:microsoft.com/office/officeart/2005/8/layout/process2"/>
    <dgm:cxn modelId="{45558D32-E4A8-4BCC-AD87-809CFBDC8CB6}" type="presOf" srcId="{56F67BB2-AAE3-4D59-908E-2E61E3BD3BDE}" destId="{1C387354-3956-4910-B824-8FAC803F6AC1}" srcOrd="1" destOrd="0" presId="urn:microsoft.com/office/officeart/2005/8/layout/process2"/>
    <dgm:cxn modelId="{EBCD345E-BC1E-403F-9B8A-F8727630A800}" srcId="{3BF62A8C-5B88-4D9A-9BF5-A976BF8C9659}" destId="{10601FF6-67D8-4A64-84F7-9307E85169BB}" srcOrd="2" destOrd="0" parTransId="{33CA77ED-32DB-4AE7-9426-7E547134C23E}" sibTransId="{30DA97D3-F954-43E8-83B2-62D1E5516E66}"/>
    <dgm:cxn modelId="{EC00DC1C-8CBB-4CAF-A54C-B3E3265F7C80}" type="presOf" srcId="{70C27EEC-0E08-40B9-A7F8-AA1A1D0BD210}" destId="{2D344D4D-7740-40BA-BFE2-F412081C86C2}" srcOrd="0" destOrd="0" presId="urn:microsoft.com/office/officeart/2005/8/layout/process2"/>
    <dgm:cxn modelId="{4BCDB405-B760-41DA-9CDE-A3BADA13FE21}" srcId="{3BF62A8C-5B88-4D9A-9BF5-A976BF8C9659}" destId="{607F6A90-E5FB-484D-B565-1017014B481C}" srcOrd="0" destOrd="0" parTransId="{4ED017A0-792A-44C9-A92F-7B6AF0ED7D45}" sibTransId="{24F48205-175F-4EC6-99D0-151ED8FC50AC}"/>
    <dgm:cxn modelId="{551AD22B-63C3-4B39-8084-040D16231606}" type="presParOf" srcId="{236CCABA-ABFD-43C9-A879-60A8EBFDBB5E}" destId="{5EF0051A-CDD5-4119-9A59-966A6AFEC056}" srcOrd="0" destOrd="0" presId="urn:microsoft.com/office/officeart/2005/8/layout/process2"/>
    <dgm:cxn modelId="{78DD2F66-9B5C-4162-93AA-984D4BA5D8ED}" type="presParOf" srcId="{236CCABA-ABFD-43C9-A879-60A8EBFDBB5E}" destId="{17B348C7-4997-4023-8546-77329E5A41B2}" srcOrd="1" destOrd="0" presId="urn:microsoft.com/office/officeart/2005/8/layout/process2"/>
    <dgm:cxn modelId="{B18FE5F2-A91A-475D-906E-C9B50AEEDF71}" type="presParOf" srcId="{17B348C7-4997-4023-8546-77329E5A41B2}" destId="{84B3501D-A804-4479-BC2A-4037AF3531E2}" srcOrd="0" destOrd="0" presId="urn:microsoft.com/office/officeart/2005/8/layout/process2"/>
    <dgm:cxn modelId="{7DD6DEB2-5C7D-46E3-81F6-6F0705F6DD11}" type="presParOf" srcId="{236CCABA-ABFD-43C9-A879-60A8EBFDBB5E}" destId="{2D344D4D-7740-40BA-BFE2-F412081C86C2}" srcOrd="2" destOrd="0" presId="urn:microsoft.com/office/officeart/2005/8/layout/process2"/>
    <dgm:cxn modelId="{7560AEEC-F28C-4612-9689-AA74E95237EA}" type="presParOf" srcId="{236CCABA-ABFD-43C9-A879-60A8EBFDBB5E}" destId="{0A0F2B77-3246-499E-BFB7-AF5E8BDD7A7E}" srcOrd="3" destOrd="0" presId="urn:microsoft.com/office/officeart/2005/8/layout/process2"/>
    <dgm:cxn modelId="{5B6F911C-FC3C-40AB-B31B-70CDACAD4CF4}" type="presParOf" srcId="{0A0F2B77-3246-499E-BFB7-AF5E8BDD7A7E}" destId="{1C387354-3956-4910-B824-8FAC803F6AC1}" srcOrd="0" destOrd="0" presId="urn:microsoft.com/office/officeart/2005/8/layout/process2"/>
    <dgm:cxn modelId="{18DFB5B7-A43B-4F34-A911-DE12D2FEDBF8}" type="presParOf" srcId="{236CCABA-ABFD-43C9-A879-60A8EBFDBB5E}" destId="{0C17854A-5C73-48C6-9D03-DBA012186E5A}"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F0051A-CDD5-4119-9A59-966A6AFEC056}">
      <dsp:nvSpPr>
        <dsp:cNvPr id="0" name=""/>
        <dsp:cNvSpPr/>
      </dsp:nvSpPr>
      <dsp:spPr>
        <a:xfrm>
          <a:off x="2811938" y="0"/>
          <a:ext cx="2008822" cy="11160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Setup Cluster</a:t>
          </a:r>
          <a:endParaRPr lang="en-US" sz="2900" kern="1200" dirty="0"/>
        </a:p>
      </dsp:txBody>
      <dsp:txXfrm>
        <a:off x="2811938" y="0"/>
        <a:ext cx="2008822" cy="1116012"/>
      </dsp:txXfrm>
    </dsp:sp>
    <dsp:sp modelId="{17B348C7-4997-4023-8546-77329E5A41B2}">
      <dsp:nvSpPr>
        <dsp:cNvPr id="0" name=""/>
        <dsp:cNvSpPr/>
      </dsp:nvSpPr>
      <dsp:spPr>
        <a:xfrm rot="5400000">
          <a:off x="3607097" y="1143912"/>
          <a:ext cx="418504" cy="5022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rot="5400000">
        <a:off x="3607097" y="1143912"/>
        <a:ext cx="418504" cy="502205"/>
      </dsp:txXfrm>
    </dsp:sp>
    <dsp:sp modelId="{2D344D4D-7740-40BA-BFE2-F412081C86C2}">
      <dsp:nvSpPr>
        <dsp:cNvPr id="0" name=""/>
        <dsp:cNvSpPr/>
      </dsp:nvSpPr>
      <dsp:spPr>
        <a:xfrm>
          <a:off x="2811938" y="1674018"/>
          <a:ext cx="2008822" cy="11160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Test</a:t>
          </a:r>
          <a:endParaRPr lang="en-US" sz="2900" kern="1200" dirty="0"/>
        </a:p>
      </dsp:txBody>
      <dsp:txXfrm>
        <a:off x="2811938" y="1674018"/>
        <a:ext cx="2008822" cy="1116012"/>
      </dsp:txXfrm>
    </dsp:sp>
    <dsp:sp modelId="{0A0F2B77-3246-499E-BFB7-AF5E8BDD7A7E}">
      <dsp:nvSpPr>
        <dsp:cNvPr id="0" name=""/>
        <dsp:cNvSpPr/>
      </dsp:nvSpPr>
      <dsp:spPr>
        <a:xfrm rot="5400000">
          <a:off x="3607097" y="2817931"/>
          <a:ext cx="418504" cy="5022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rot="5400000">
        <a:off x="3607097" y="2817931"/>
        <a:ext cx="418504" cy="502205"/>
      </dsp:txXfrm>
    </dsp:sp>
    <dsp:sp modelId="{0C17854A-5C73-48C6-9D03-DBA012186E5A}">
      <dsp:nvSpPr>
        <dsp:cNvPr id="0" name=""/>
        <dsp:cNvSpPr/>
      </dsp:nvSpPr>
      <dsp:spPr>
        <a:xfrm>
          <a:off x="2811938" y="3348037"/>
          <a:ext cx="2008822" cy="11160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Teardown cluster</a:t>
          </a:r>
          <a:endParaRPr lang="en-US" sz="2900" kern="1200" dirty="0"/>
        </a:p>
      </dsp:txBody>
      <dsp:txXfrm>
        <a:off x="2811938" y="3348037"/>
        <a:ext cx="2008822" cy="1116012"/>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ea typeface="宋体" pitchFamily="2" charset="-122"/>
              </a:defRPr>
            </a:lvl1pPr>
          </a:lstStyle>
          <a:p>
            <a:pPr>
              <a:defRPr/>
            </a:pPr>
            <a:endParaRPr lang="zh-CN" altLang="en-US"/>
          </a:p>
        </p:txBody>
      </p:sp>
      <p:sp>
        <p:nvSpPr>
          <p:cNvPr id="2273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ea typeface="宋体" pitchFamily="2" charset="-122"/>
              </a:defRPr>
            </a:lvl1pPr>
          </a:lstStyle>
          <a:p>
            <a:pPr>
              <a:defRPr/>
            </a:pPr>
            <a:fld id="{67413A7A-7526-4802-962C-A517EB91CD34}" type="datetimeFigureOut">
              <a:rPr lang="zh-CN" altLang="en-US"/>
              <a:pPr>
                <a:defRPr/>
              </a:pPr>
              <a:t>2013/5/17</a:t>
            </a:fld>
            <a:endParaRPr lang="en-US" altLang="zh-CN"/>
          </a:p>
        </p:txBody>
      </p:sp>
      <p:sp>
        <p:nvSpPr>
          <p:cNvPr id="2273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ea typeface="宋体" pitchFamily="2" charset="-122"/>
              </a:defRPr>
            </a:lvl1pPr>
          </a:lstStyle>
          <a:p>
            <a:pPr>
              <a:defRPr/>
            </a:pPr>
            <a:endParaRPr lang="en-US" altLang="zh-CN"/>
          </a:p>
        </p:txBody>
      </p:sp>
      <p:sp>
        <p:nvSpPr>
          <p:cNvPr id="2273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ea typeface="宋体" pitchFamily="2" charset="-122"/>
              </a:defRPr>
            </a:lvl1pPr>
          </a:lstStyle>
          <a:p>
            <a:pPr>
              <a:defRPr/>
            </a:pPr>
            <a:fld id="{85B3D466-C7F0-48F4-8422-551DF7E90DB1}" type="slidenum">
              <a:rPr lang="zh-CN" altLang="en-US"/>
              <a:pPr>
                <a:defRPr/>
              </a:pPr>
              <a:t>‹#›</a:t>
            </a:fld>
            <a:endParaRPr lang="en-US" altLang="zh-CN"/>
          </a:p>
        </p:txBody>
      </p:sp>
    </p:spTree>
    <p:extLst>
      <p:ext uri="{BB962C8B-B14F-4D97-AF65-F5344CB8AC3E}">
        <p14:creationId xmlns="" xmlns:p14="http://schemas.microsoft.com/office/powerpoint/2010/main" val="3530170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660D32-B73B-4213-98A1-627A88241E8D}" type="datetimeFigureOut">
              <a:rPr lang="en-US" smtClean="0"/>
              <a:pPr/>
              <a:t>5/17/2013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3A2783-3612-4363-8B97-13D7EBFA35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323A2783-3612-4363-8B97-13D7EBFA359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3F2C821-6921-4991-A233-D42C18082B01}"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3F2C821-6921-4991-A233-D42C18082B01}" type="slidenum">
              <a:rPr lang="en-US" smtClean="0"/>
              <a:pPr/>
              <a:t>19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3F2C821-6921-4991-A233-D42C18082B01}" type="slidenum">
              <a:rPr lang="en-US" smtClean="0"/>
              <a:pPr/>
              <a:t>20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3F2C821-6921-4991-A233-D42C18082B01}" type="slidenum">
              <a:rPr lang="en-US" smtClean="0"/>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155825"/>
            <a:ext cx="5616575" cy="625475"/>
          </a:xfrm>
        </p:spPr>
        <p:txBody>
          <a:bodyPr/>
          <a:lstStyle/>
          <a:p>
            <a:r>
              <a:rPr lang="en-US" altLang="zh-CN" smtClean="0"/>
              <a:t>Click to edit Master title style</a:t>
            </a:r>
            <a:endParaRPr lang="zh-CN" altLang="en-US" dirty="0"/>
          </a:p>
        </p:txBody>
      </p:sp>
      <p:sp>
        <p:nvSpPr>
          <p:cNvPr id="8" name="副标题 2"/>
          <p:cNvSpPr>
            <a:spLocks noGrp="1"/>
          </p:cNvSpPr>
          <p:nvPr>
            <p:ph type="subTitle" idx="11"/>
          </p:nvPr>
        </p:nvSpPr>
        <p:spPr>
          <a:xfrm>
            <a:off x="755650" y="3068638"/>
            <a:ext cx="6400800" cy="492443"/>
          </a:xfrm>
          <a:prstGeom prst="rect">
            <a:avLst/>
          </a:prstGeo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dirty="0"/>
          </a:p>
        </p:txBody>
      </p:sp>
      <p:sp>
        <p:nvSpPr>
          <p:cNvPr id="4" name="Rectangle 19"/>
          <p:cNvSpPr>
            <a:spLocks noGrp="1" noChangeArrowheads="1"/>
          </p:cNvSpPr>
          <p:nvPr>
            <p:ph type="dt" sz="quarter" idx="12"/>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19207652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143000"/>
            <a:ext cx="8229600" cy="1066800"/>
          </a:xfrm>
          <a:prstGeom prst="rect">
            <a:avLst/>
          </a:prstGeom>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457200" y="2249424"/>
            <a:ext cx="8229600" cy="4325112"/>
          </a:xfrm>
          <a:prstGeom prst="rect">
            <a:avLst/>
          </a:prstGeo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6586536" y="612648"/>
            <a:ext cx="957264" cy="457200"/>
          </a:xfrm>
          <a:prstGeom prst="rect">
            <a:avLst/>
          </a:prstGeom>
        </p:spPr>
        <p:txBody>
          <a:bodyPr/>
          <a:lstStyle/>
          <a:p>
            <a:fld id="{C3F416CD-67A3-4CF0-A210-F6AF31AC147F}" type="datetimeFigureOut">
              <a:rPr lang="en-US" smtClean="0"/>
              <a:pPr/>
              <a:t>5/17/2013</a:t>
            </a:fld>
            <a:endParaRPr lang="en-US"/>
          </a:p>
        </p:txBody>
      </p:sp>
      <p:sp>
        <p:nvSpPr>
          <p:cNvPr id="5" name="页脚占位符 4"/>
          <p:cNvSpPr>
            <a:spLocks noGrp="1"/>
          </p:cNvSpPr>
          <p:nvPr>
            <p:ph type="ftr" sz="quarter" idx="11"/>
          </p:nvPr>
        </p:nvSpPr>
        <p:spPr>
          <a:xfrm>
            <a:off x="5257800" y="612648"/>
            <a:ext cx="1325880" cy="457200"/>
          </a:xfrm>
          <a:prstGeom prst="rect">
            <a:avLst/>
          </a:prstGeom>
        </p:spPr>
        <p:txBody>
          <a:bodyPr/>
          <a:lstStyle/>
          <a:p>
            <a:endParaRPr kumimoji="0" lang="en-US"/>
          </a:p>
        </p:txBody>
      </p:sp>
      <p:sp>
        <p:nvSpPr>
          <p:cNvPr id="6" name="灯片编号占位符 5"/>
          <p:cNvSpPr>
            <a:spLocks noGrp="1"/>
          </p:cNvSpPr>
          <p:nvPr>
            <p:ph type="sldNum" sz="quarter" idx="12"/>
          </p:nvPr>
        </p:nvSpPr>
        <p:spPr>
          <a:xfrm>
            <a:off x="8174736" y="2272"/>
            <a:ext cx="762000" cy="365760"/>
          </a:xfrm>
          <a:prstGeom prst="rect">
            <a:avLst/>
          </a:prstGeom>
        </p:spPr>
        <p:txBody>
          <a:bodyPr/>
          <a:lstStyle/>
          <a:p>
            <a:fld id="{96652B35-718D-4E28-AFEB-B694A3B357E8}"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636838"/>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5296239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5BCD303-648E-43B4-A609-547487C7C68A}" type="datetimeFigureOut">
              <a:rPr lang="zh-CN" altLang="en-US" smtClean="0"/>
              <a:t>2013/5/17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F9FDB3-E79A-49AA-AD6A-0712FCE027AE}"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5" name="圆角矩形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圆角矩形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标题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zh-CN" altLang="en-US" smtClean="0"/>
              <a:t>单击此处编辑母版标题样式</a:t>
            </a:r>
            <a:endParaRPr kumimoji="0" lang="en-US"/>
          </a:p>
        </p:txBody>
      </p:sp>
      <p:sp>
        <p:nvSpPr>
          <p:cNvPr id="20" name="副标题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sp>
        <p:nvSpPr>
          <p:cNvPr id="19" name="日期占位符 18"/>
          <p:cNvSpPr>
            <a:spLocks noGrp="1"/>
          </p:cNvSpPr>
          <p:nvPr>
            <p:ph type="dt" sz="half" idx="10"/>
          </p:nvPr>
        </p:nvSpPr>
        <p:spPr/>
        <p:txBody>
          <a:bodyPr/>
          <a:lstStyle>
            <a:extLst/>
          </a:lstStyle>
          <a:p>
            <a:pPr>
              <a:defRPr/>
            </a:pPr>
            <a:endParaRPr lang="en-US" altLang="zh-CN"/>
          </a:p>
        </p:txBody>
      </p:sp>
      <p:sp>
        <p:nvSpPr>
          <p:cNvPr id="8" name="页脚占位符 7"/>
          <p:cNvSpPr>
            <a:spLocks noGrp="1"/>
          </p:cNvSpPr>
          <p:nvPr>
            <p:ph type="ftr" sz="quarter" idx="11"/>
          </p:nvPr>
        </p:nvSpPr>
        <p:spPr/>
        <p:txBody>
          <a:bodyPr/>
          <a:lstStyle>
            <a:extLst/>
          </a:lstStyle>
          <a:p>
            <a:endParaRPr kumimoji="0" lang="en-US"/>
          </a:p>
        </p:txBody>
      </p:sp>
      <p:sp>
        <p:nvSpPr>
          <p:cNvPr id="11" name="灯片编号占位符 10"/>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502920" y="4983480"/>
            <a:ext cx="8183880" cy="1051560"/>
          </a:xfrm>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a:xfrm>
            <a:off x="502920" y="530352"/>
            <a:ext cx="8183880" cy="4187952"/>
          </a:xfrm>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pPr>
              <a:defRPr/>
            </a:pPr>
            <a:endParaRPr lang="en-US" altLang="zh-CN"/>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4" name="圆角矩形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圆角矩形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pPr>
              <a:defRPr/>
            </a:pPr>
            <a:endParaRPr lang="en-US" altLang="zh-CN"/>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pPr>
              <a:defRPr/>
            </a:pPr>
            <a:endParaRPr lang="en-US" altLang="zh-CN"/>
          </a:p>
        </p:txBody>
      </p:sp>
      <p:sp>
        <p:nvSpPr>
          <p:cNvPr id="6" name="页脚占位符 5"/>
          <p:cNvSpPr>
            <a:spLocks noGrp="1"/>
          </p:cNvSpPr>
          <p:nvPr>
            <p:ph type="ftr" sz="quarter" idx="11"/>
          </p:nvPr>
        </p:nvSpPr>
        <p:spPr/>
        <p:txBody>
          <a:bodyPr/>
          <a:lstStyle>
            <a:extLst/>
          </a:lstStyle>
          <a:p>
            <a:endParaRPr kumimoji="0" lang="en-US"/>
          </a:p>
        </p:txBody>
      </p:sp>
      <p:sp>
        <p:nvSpPr>
          <p:cNvPr id="7" name="灯片编号占位符 6"/>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02920" y="4983480"/>
            <a:ext cx="8183880" cy="1051560"/>
          </a:xfrm>
        </p:spPr>
        <p:txBody>
          <a:bodyPr anchor="b"/>
          <a:lstStyle>
            <a:lvl1pPr>
              <a:defRPr b="1"/>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pPr>
              <a:defRPr/>
            </a:pPr>
            <a:endParaRPr lang="en-US" altLang="zh-CN"/>
          </a:p>
        </p:txBody>
      </p:sp>
      <p:sp>
        <p:nvSpPr>
          <p:cNvPr id="8" name="页脚占位符 7"/>
          <p:cNvSpPr>
            <a:spLocks noGrp="1"/>
          </p:cNvSpPr>
          <p:nvPr>
            <p:ph type="ftr" sz="quarter" idx="11"/>
          </p:nvPr>
        </p:nvSpPr>
        <p:spPr/>
        <p:txBody>
          <a:bodyPr/>
          <a:lstStyle>
            <a:extLst/>
          </a:lstStyle>
          <a:p>
            <a:endParaRPr kumimoji="0" lang="en-US"/>
          </a:p>
        </p:txBody>
      </p:sp>
      <p:sp>
        <p:nvSpPr>
          <p:cNvPr id="9" name="灯片编号占位符 8"/>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extLst/>
          </a:lstStyle>
          <a:p>
            <a:pPr>
              <a:defRPr/>
            </a:pPr>
            <a:endParaRPr lang="en-US" altLang="zh-CN"/>
          </a:p>
        </p:txBody>
      </p:sp>
      <p:sp>
        <p:nvSpPr>
          <p:cNvPr id="4" name="页脚占位符 3"/>
          <p:cNvSpPr>
            <a:spLocks noGrp="1"/>
          </p:cNvSpPr>
          <p:nvPr>
            <p:ph type="ftr" sz="quarter" idx="11"/>
          </p:nvPr>
        </p:nvSpPr>
        <p:spPr/>
        <p:txBody>
          <a:bodyPr/>
          <a:lstStyle>
            <a:extLst/>
          </a:lstStyle>
          <a:p>
            <a:endParaRPr kumimoji="0" lang="en-US"/>
          </a:p>
        </p:txBody>
      </p:sp>
      <p:sp>
        <p:nvSpPr>
          <p:cNvPr id="5" name="灯片编号占位符 4"/>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7" name="圆角矩形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占位符 1"/>
          <p:cNvSpPr>
            <a:spLocks noGrp="1"/>
          </p:cNvSpPr>
          <p:nvPr>
            <p:ph type="dt" sz="half" idx="10"/>
          </p:nvPr>
        </p:nvSpPr>
        <p:spPr/>
        <p:txBody>
          <a:bodyPr/>
          <a:lstStyle>
            <a:extLst/>
          </a:lstStyle>
          <a:p>
            <a:pPr>
              <a:defRPr/>
            </a:pPr>
            <a:endParaRPr lang="en-US" altLang="zh-CN"/>
          </a:p>
        </p:txBody>
      </p:sp>
      <p:sp>
        <p:nvSpPr>
          <p:cNvPr id="3" name="页脚占位符 2"/>
          <p:cNvSpPr>
            <a:spLocks noGrp="1"/>
          </p:cNvSpPr>
          <p:nvPr>
            <p:ph type="ftr" sz="quarter" idx="11"/>
          </p:nvPr>
        </p:nvSpPr>
        <p:spPr/>
        <p:txBody>
          <a:bodyPr/>
          <a:lstStyle>
            <a:extLst/>
          </a:lstStyle>
          <a:p>
            <a:endParaRPr kumimoji="0" lang="en-US"/>
          </a:p>
        </p:txBody>
      </p:sp>
      <p:sp>
        <p:nvSpPr>
          <p:cNvPr id="4" name="灯片编号占位符 3"/>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pPr>
              <a:defRPr/>
            </a:pPr>
            <a:endParaRPr lang="en-US" altLang="zh-CN"/>
          </a:p>
        </p:txBody>
      </p:sp>
      <p:sp>
        <p:nvSpPr>
          <p:cNvPr id="6" name="页脚占位符 5"/>
          <p:cNvSpPr>
            <a:spLocks noGrp="1"/>
          </p:cNvSpPr>
          <p:nvPr>
            <p:ph type="ftr" sz="quarter" idx="11"/>
          </p:nvPr>
        </p:nvSpPr>
        <p:spPr/>
        <p:txBody>
          <a:bodyPr/>
          <a:lstStyle>
            <a:extLst/>
          </a:lstStyle>
          <a:p>
            <a:endParaRPr kumimoji="0" lang="en-US"/>
          </a:p>
        </p:txBody>
      </p:sp>
      <p:sp>
        <p:nvSpPr>
          <p:cNvPr id="7" name="灯片编号占位符 6"/>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33077220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5" name="圆角矩形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单圆角矩形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pPr>
              <a:defRPr/>
            </a:pPr>
            <a:endParaRPr lang="en-US" altLang="zh-CN"/>
          </a:p>
        </p:txBody>
      </p:sp>
      <p:sp>
        <p:nvSpPr>
          <p:cNvPr id="6" name="页脚占位符 5"/>
          <p:cNvSpPr>
            <a:spLocks noGrp="1"/>
          </p:cNvSpPr>
          <p:nvPr>
            <p:ph type="ftr" sz="quarter" idx="11"/>
          </p:nvPr>
        </p:nvSpPr>
        <p:spPr/>
        <p:txBody>
          <a:bodyPr/>
          <a:lstStyle>
            <a:extLst/>
          </a:lstStyle>
          <a:p>
            <a:endParaRPr kumimoji="0" lang="en-US"/>
          </a:p>
        </p:txBody>
      </p:sp>
      <p:sp>
        <p:nvSpPr>
          <p:cNvPr id="7" name="灯片编号占位符 6"/>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
        <p:nvSpPr>
          <p:cNvPr id="3" name="图片占位符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zh-CN" altLang="en-US" smtClean="0"/>
              <a:t>单击图标添加图片</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502920" y="4983480"/>
            <a:ext cx="8183880" cy="1051560"/>
          </a:xfrm>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502920" y="530352"/>
            <a:ext cx="8183880" cy="4187952"/>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pPr>
              <a:defRPr/>
            </a:pPr>
            <a:endParaRPr lang="en-US" altLang="zh-CN"/>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533404"/>
            <a:ext cx="1981200" cy="5257799"/>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533400" y="533402"/>
            <a:ext cx="5943600" cy="5257801"/>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pPr>
              <a:defRPr/>
            </a:pPr>
            <a:endParaRPr lang="en-US" altLang="zh-CN"/>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91974DF9-AD47-4691-BA21-BBFCE3637A9A}" type="slidenum">
              <a:rPr kumimoji="0" lang="en-US" smtClean="0"/>
              <a:pPr/>
              <a:t>‹#›</a:t>
            </a:fld>
            <a:endParaRPr kumimoji="0"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3820182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3820182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216087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3222059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325438"/>
            <a:ext cx="7632700" cy="871537"/>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755650" y="1628775"/>
            <a:ext cx="7632700" cy="41941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3020829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1873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标题和内容">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18730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10.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11.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e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jpe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10.jpeg"/></Relationships>
</file>

<file path=ppt/slideMasters/_rels/slideMaster7.xml.rels><?xml version="1.0" encoding="UTF-8" standalone="yes"?>
<Relationships xmlns="http://schemas.openxmlformats.org/package/2006/relationships"><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9" name="Picture 146" descr="2"/>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0" y="973138"/>
            <a:ext cx="9144000" cy="381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3" name="Text Box 7"/>
          <p:cNvSpPr txBox="1">
            <a:spLocks noChangeArrowheads="1"/>
          </p:cNvSpPr>
          <p:nvPr/>
        </p:nvSpPr>
        <p:spPr bwMode="auto">
          <a:xfrm>
            <a:off x="7229475" y="40116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
        <p:nvSpPr>
          <p:cNvPr id="1031" name="Rectangle 2"/>
          <p:cNvSpPr>
            <a:spLocks noGrp="1" noChangeArrowheads="1"/>
          </p:cNvSpPr>
          <p:nvPr>
            <p:ph type="title"/>
          </p:nvPr>
        </p:nvSpPr>
        <p:spPr bwMode="auto">
          <a:xfrm>
            <a:off x="755650" y="2178050"/>
            <a:ext cx="6121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6800" rIns="91440" bIns="46800" numCol="1" anchor="ctr" anchorCtr="0" compatLnSpc="1">
            <a:prstTxWarp prst="textNoShape">
              <a:avLst/>
            </a:prstTxWarp>
            <a:spAutoFit/>
          </a:bodyPr>
          <a:lstStyle/>
          <a:p>
            <a:pPr lvl="0"/>
            <a:r>
              <a:rPr lang="zh-CN" altLang="en-US" smtClean="0"/>
              <a:t>单击此处编辑母版标题样式</a:t>
            </a:r>
          </a:p>
        </p:txBody>
      </p:sp>
      <p:sp>
        <p:nvSpPr>
          <p:cNvPr id="1032" name="Rectangle 3"/>
          <p:cNvSpPr>
            <a:spLocks noGrp="1" noChangeArrowheads="1"/>
          </p:cNvSpPr>
          <p:nvPr>
            <p:ph type="body" idx="1"/>
          </p:nvPr>
        </p:nvSpPr>
        <p:spPr bwMode="auto">
          <a:xfrm>
            <a:off x="755650" y="3068638"/>
            <a:ext cx="5329238"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en-US" altLang="zh-CN" dirty="0" smtClean="0"/>
              <a:t>Click to edit Master subtitle style</a:t>
            </a:r>
          </a:p>
        </p:txBody>
      </p:sp>
      <p:sp>
        <p:nvSpPr>
          <p:cNvPr id="103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dirty="0">
                <a:solidFill>
                  <a:srgbClr val="666666"/>
                </a:solidFill>
                <a:latin typeface="FrutigerNext LT Bold" pitchFamily="34" charset="0"/>
                <a:ea typeface="ＭＳ Ｐゴシック" pitchFamily="34" charset="-128"/>
              </a:rPr>
              <a:t>Security Level: </a:t>
            </a:r>
          </a:p>
        </p:txBody>
      </p:sp>
      <p:sp>
        <p:nvSpPr>
          <p:cNvPr id="310"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n-ea"/>
              </a:defRPr>
            </a:lvl1pPr>
          </a:lstStyle>
          <a:p>
            <a:pPr>
              <a:defRPr/>
            </a:pPr>
            <a:endParaRPr lang="en-US" altLang="zh-CN"/>
          </a:p>
        </p:txBody>
      </p:sp>
      <p:sp>
        <p:nvSpPr>
          <p:cNvPr id="1105" name="Text Box 81"/>
          <p:cNvSpPr txBox="1">
            <a:spLocks noChangeArrowheads="1"/>
          </p:cNvSpPr>
          <p:nvPr/>
        </p:nvSpPr>
        <p:spPr bwMode="auto">
          <a:xfrm>
            <a:off x="-2884488" y="1330325"/>
            <a:ext cx="2776538" cy="17684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a:lnSpc>
                <a:spcPct val="125000"/>
              </a:lnSpc>
            </a:pPr>
            <a:r>
              <a:rPr lang="en-US" sz="1100" noProof="1">
                <a:solidFill>
                  <a:srgbClr val="FFFFFF"/>
                </a:solidFill>
                <a:latin typeface="FrutigerNext LT Regular" pitchFamily="34" charset="0"/>
                <a:ea typeface="ＭＳ Ｐゴシック" pitchFamily="34" charset="-128"/>
              </a:rPr>
              <a:t>Slide title</a:t>
            </a:r>
            <a:r>
              <a:rPr lang="en-US" altLang="zh-CN"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华文细黑" pitchFamily="2" charset="-122"/>
              </a:rPr>
              <a:t>:40-47pt  </a:t>
            </a:r>
          </a:p>
          <a:p>
            <a:pPr algn="r">
              <a:lnSpc>
                <a:spcPct val="125000"/>
              </a:lnSpc>
            </a:pPr>
            <a:r>
              <a:rPr lang="en-US" sz="1100" noProof="1">
                <a:solidFill>
                  <a:srgbClr val="FFFFFF"/>
                </a:solidFill>
                <a:latin typeface="FrutigerNext LT Regular" pitchFamily="34" charset="0"/>
                <a:ea typeface="ＭＳ Ｐゴシック" pitchFamily="34" charset="-128"/>
              </a:rPr>
              <a:t>Slide subtitle </a:t>
            </a:r>
            <a:r>
              <a:rPr lang="en-US" altLang="zh-CN" sz="1100">
                <a:solidFill>
                  <a:srgbClr val="FFFFFF"/>
                </a:solidFill>
                <a:latin typeface="FrutigerNext LT Regular" pitchFamily="34" charset="0"/>
                <a:ea typeface="华文细黑" pitchFamily="2" charset="-122"/>
              </a:rPr>
              <a:t>:26-30pt</a:t>
            </a:r>
          </a:p>
          <a:p>
            <a:pPr algn="r">
              <a:lnSpc>
                <a:spcPct val="125000"/>
              </a:lnSpc>
            </a:pPr>
            <a:r>
              <a:rPr lang="en-US" altLang="zh-CN" sz="1100">
                <a:solidFill>
                  <a:srgbClr val="FFFFFF"/>
                </a:solidFill>
                <a:latin typeface="FrutigerNext LT Regular" pitchFamily="34" charset="0"/>
                <a:ea typeface="华文细黑" pitchFamily="2" charset="-122"/>
              </a:rPr>
              <a:t>Color::white</a:t>
            </a:r>
          </a:p>
          <a:p>
            <a:pPr algn="r">
              <a:lnSpc>
                <a:spcPct val="125000"/>
              </a:lnSpc>
            </a:pPr>
            <a:r>
              <a:rPr lang="zh-CN" altLang="en-US"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ＭＳ Ｐゴシック" pitchFamily="34" charset="-128"/>
              </a:rPr>
              <a:t>Corporate Font </a:t>
            </a:r>
            <a:r>
              <a:rPr lang="en-US" altLang="zh-CN" sz="1100">
                <a:solidFill>
                  <a:srgbClr val="FFFFFF"/>
                </a:solidFill>
                <a:latin typeface="FrutigerNext LT Regular" pitchFamily="34" charset="0"/>
                <a:ea typeface="华文细黑" pitchFamily="2" charset="-122"/>
              </a:rPr>
              <a:t>:</a:t>
            </a:r>
          </a:p>
          <a:p>
            <a:pPr algn="r">
              <a:lnSpc>
                <a:spcPct val="125000"/>
              </a:lnSpc>
            </a:pPr>
            <a:r>
              <a:rPr lang="en-US" altLang="zh-CN" sz="1100">
                <a:solidFill>
                  <a:srgbClr val="FFFFFF"/>
                </a:solidFill>
                <a:latin typeface="FrutigerNext LT Regular" pitchFamily="34" charset="0"/>
                <a:ea typeface="华文细黑" pitchFamily="2" charset="-122"/>
              </a:rPr>
              <a:t>FrutigerNext LT Medium</a:t>
            </a:r>
          </a:p>
          <a:p>
            <a:pPr algn="r">
              <a:lnSpc>
                <a:spcPct val="125000"/>
              </a:lnSpc>
            </a:pPr>
            <a:r>
              <a:rPr lang="en-US" altLang="zh-CN" sz="1100">
                <a:solidFill>
                  <a:srgbClr val="FFFFFF"/>
                </a:solidFill>
                <a:latin typeface="FrutigerNext LT Regular" pitchFamily="34" charset="0"/>
                <a:ea typeface="ＭＳ Ｐゴシック" pitchFamily="34" charset="-128"/>
              </a:rPr>
              <a:t>Font to be used by customers and </a:t>
            </a:r>
          </a:p>
          <a:p>
            <a:pPr algn="r">
              <a:lnSpc>
                <a:spcPct val="125000"/>
              </a:lnSpc>
            </a:pPr>
            <a:r>
              <a:rPr lang="en-US" altLang="zh-CN" sz="1100">
                <a:solidFill>
                  <a:srgbClr val="FFFFFF"/>
                </a:solidFill>
                <a:latin typeface="FrutigerNext LT Regular" pitchFamily="34" charset="0"/>
                <a:ea typeface="ＭＳ Ｐゴシック" pitchFamily="34" charset="-128"/>
              </a:rPr>
              <a:t>partners </a:t>
            </a:r>
            <a:r>
              <a:rPr lang="en-US" altLang="zh-CN" sz="1100">
                <a:solidFill>
                  <a:srgbClr val="FFFFFF"/>
                </a:solidFill>
                <a:latin typeface="FrutigerNext LT Regular" pitchFamily="34" charset="0"/>
                <a:ea typeface="华文细黑" pitchFamily="2" charset="-122"/>
              </a:rPr>
              <a:t>: </a:t>
            </a:r>
          </a:p>
          <a:p>
            <a:pPr algn="r">
              <a:lnSpc>
                <a:spcPct val="125000"/>
              </a:lnSpc>
            </a:pPr>
            <a:r>
              <a:rPr lang="en-US" altLang="zh-CN" sz="1100">
                <a:solidFill>
                  <a:srgbClr val="FFFFFF"/>
                </a:solidFill>
                <a:latin typeface="FrutigerNext LT Regular" pitchFamily="34" charset="0"/>
                <a:ea typeface="华文细黑" pitchFamily="2" charset="-122"/>
              </a:rPr>
              <a:t>Arial</a:t>
            </a:r>
          </a:p>
        </p:txBody>
      </p:sp>
      <p:sp>
        <p:nvSpPr>
          <p:cNvPr id="11"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dirty="0" smtClean="0">
                <a:latin typeface="FrutigerNext LT Bold" pitchFamily="34" charset="0"/>
                <a:ea typeface="MS PGothic" pitchFamily="34" charset="-128"/>
              </a:rPr>
              <a:t>HUAWEI TECHNOLOGIES CO., LTD.</a:t>
            </a:r>
          </a:p>
        </p:txBody>
      </p:sp>
      <p:pic>
        <p:nvPicPr>
          <p:cNvPr id="12" name="Picture 6" descr="Logo"/>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5" r:id="rId1"/>
  </p:sldLayoutIdLst>
  <p:transition advClick="0" advTm="8000">
    <p:fade thruBlk="1"/>
  </p:transition>
  <p:timing>
    <p:tnLst>
      <p:par>
        <p:cTn id="1" dur="indefinite" restart="never" nodeType="tmRoot"/>
      </p:par>
    </p:tnLst>
  </p:timing>
  <p:txStyles>
    <p:titleStyle>
      <a:lvl1pPr algn="l" rtl="0" eaLnBrk="1" fontAlgn="base" hangingPunct="1">
        <a:spcBef>
          <a:spcPct val="0"/>
        </a:spcBef>
        <a:spcAft>
          <a:spcPct val="0"/>
        </a:spcAft>
        <a:defRPr lang="zh-CN" altLang="en-US" sz="3200" b="1" dirty="0">
          <a:solidFill>
            <a:schemeClr val="bg1"/>
          </a:solidFill>
          <a:latin typeface="FrutigerNext LT Medium" pitchFamily="34" charset="0"/>
          <a:ea typeface="黑体" pitchFamily="49" charset="-122"/>
          <a:cs typeface="+mj-cs"/>
        </a:defRPr>
      </a:lvl1pPr>
      <a:lvl2pPr algn="l" rtl="0" eaLnBrk="1" fontAlgn="base" hangingPunct="1">
        <a:spcBef>
          <a:spcPct val="0"/>
        </a:spcBef>
        <a:spcAft>
          <a:spcPct val="0"/>
        </a:spcAft>
        <a:defRPr sz="3200" b="1">
          <a:solidFill>
            <a:schemeClr val="bg1"/>
          </a:solidFill>
          <a:latin typeface="FrutigerNext LT Medium" pitchFamily="34" charset="0"/>
          <a:ea typeface="黑体" pitchFamily="49" charset="-122"/>
          <a:cs typeface="宋体" charset="-122"/>
        </a:defRPr>
      </a:lvl2pPr>
      <a:lvl3pPr algn="l" rtl="0" eaLnBrk="1" fontAlgn="base" hangingPunct="1">
        <a:spcBef>
          <a:spcPct val="0"/>
        </a:spcBef>
        <a:spcAft>
          <a:spcPct val="0"/>
        </a:spcAft>
        <a:defRPr sz="3200" b="1">
          <a:solidFill>
            <a:schemeClr val="bg1"/>
          </a:solidFill>
          <a:latin typeface="FrutigerNext LT Medium" pitchFamily="34" charset="0"/>
          <a:ea typeface="黑体" pitchFamily="49" charset="-122"/>
          <a:cs typeface="宋体" charset="-122"/>
        </a:defRPr>
      </a:lvl3pPr>
      <a:lvl4pPr algn="l" rtl="0" eaLnBrk="1" fontAlgn="base" hangingPunct="1">
        <a:spcBef>
          <a:spcPct val="0"/>
        </a:spcBef>
        <a:spcAft>
          <a:spcPct val="0"/>
        </a:spcAft>
        <a:defRPr sz="3200" b="1">
          <a:solidFill>
            <a:schemeClr val="bg1"/>
          </a:solidFill>
          <a:latin typeface="FrutigerNext LT Medium" pitchFamily="34" charset="0"/>
          <a:ea typeface="黑体" pitchFamily="49" charset="-122"/>
          <a:cs typeface="宋体" charset="-122"/>
        </a:defRPr>
      </a:lvl4pPr>
      <a:lvl5pPr algn="l" rtl="0" eaLnBrk="1" fontAlgn="base" hangingPunct="1">
        <a:spcBef>
          <a:spcPct val="0"/>
        </a:spcBef>
        <a:spcAft>
          <a:spcPct val="0"/>
        </a:spcAft>
        <a:defRPr sz="3200" b="1">
          <a:solidFill>
            <a:schemeClr val="bg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1" fontAlgn="base" hangingPunct="1">
        <a:spcBef>
          <a:spcPct val="20000"/>
        </a:spcBef>
        <a:spcAft>
          <a:spcPct val="0"/>
        </a:spcAft>
        <a:buClr>
          <a:srgbClr val="990000"/>
        </a:buClr>
        <a:defRPr sz="2400">
          <a:solidFill>
            <a:schemeClr val="bg1"/>
          </a:solidFill>
          <a:latin typeface="FrutigerNext LT Medium" pitchFamily="34" charset="0"/>
          <a:ea typeface="黑体" pitchFamily="49" charset="-122"/>
          <a:cs typeface="+mn-cs"/>
        </a:defRPr>
      </a:lvl1pPr>
      <a:lvl2pPr marL="742950" indent="-285750" algn="l" rtl="0" eaLnBrk="1" fontAlgn="base" hangingPunct="1">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1" fontAlgn="base" hangingPunct="1">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zh-CN"/>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9FDB3-E79A-49AA-AD6A-0712FCE027AE}"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transition>
    <p:fade thruBlk="1"/>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圆角矩形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圆角矩形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标题占位符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zh-CN" altLang="en-US" smtClean="0"/>
              <a:t>单击此处编辑母版标题样式</a:t>
            </a:r>
            <a:endParaRPr kumimoji="0" lang="en-US"/>
          </a:p>
        </p:txBody>
      </p:sp>
      <p:sp>
        <p:nvSpPr>
          <p:cNvPr id="4" name="文本占位符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5" name="日期占位符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ltLang="zh-CN"/>
          </a:p>
        </p:txBody>
      </p:sp>
      <p:sp>
        <p:nvSpPr>
          <p:cNvPr id="18" name="页脚占位符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kumimoji="0" lang="en-US"/>
          </a:p>
        </p:txBody>
      </p:sp>
      <p:sp>
        <p:nvSpPr>
          <p:cNvPr id="5" name="灯片编号占位符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1974DF9-AD47-4691-BA21-BBFCE3637A9A}" type="slidenum">
              <a:rPr kumimoji="0" lang="en-US" smtClean="0"/>
              <a:pPr/>
              <a:t>‹#›</a:t>
            </a:fld>
            <a:endParaRPr kumimoji="0"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Lst>
  <p:transition>
    <p:fade thruBlk="1"/>
  </p:transition>
  <p:timing>
    <p:tnLst>
      <p:par>
        <p:cTn id="1" dur="indefinite" restart="never" nodeType="tmRoot"/>
      </p:par>
    </p:tnLst>
  </p:timing>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9" descr="封面"/>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0" y="1412875"/>
            <a:ext cx="9144000" cy="312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52" name="Rectangle 8"/>
          <p:cNvSpPr>
            <a:spLocks noGrp="1" noChangeArrowheads="1"/>
          </p:cNvSpPr>
          <p:nvPr>
            <p:ph type="title"/>
          </p:nvPr>
        </p:nvSpPr>
        <p:spPr bwMode="auto">
          <a:xfrm>
            <a:off x="755650" y="2636838"/>
            <a:ext cx="5688013"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en-US" altLang="zh-CN" smtClean="0"/>
              <a:t>Click to edit Master title style</a:t>
            </a:r>
            <a:endParaRPr lang="zh-CN" altLang="en-US" smtClean="0"/>
          </a:p>
        </p:txBody>
      </p:sp>
      <p:sp>
        <p:nvSpPr>
          <p:cNvPr id="2053"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ＭＳ Ｐゴシック" pitchFamily="34" charset="-128"/>
              </a:rPr>
              <a:t>Security Level: </a:t>
            </a:r>
          </a:p>
        </p:txBody>
      </p:sp>
      <p:sp>
        <p:nvSpPr>
          <p:cNvPr id="81"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152" name="Text Box 5"/>
          <p:cNvSpPr txBox="1">
            <a:spLocks noChangeArrowheads="1"/>
          </p:cNvSpPr>
          <p:nvPr/>
        </p:nvSpPr>
        <p:spPr bwMode="auto">
          <a:xfrm>
            <a:off x="755650" y="6230938"/>
            <a:ext cx="2967038" cy="21272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
        <p:nvSpPr>
          <p:cNvPr id="153" name="Text Box 7"/>
          <p:cNvSpPr txBox="1">
            <a:spLocks noChangeArrowheads="1"/>
          </p:cNvSpPr>
          <p:nvPr/>
        </p:nvSpPr>
        <p:spPr bwMode="auto">
          <a:xfrm>
            <a:off x="7229475" y="4019550"/>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
        <p:nvSpPr>
          <p:cNvPr id="2127" name="Text Box 79"/>
          <p:cNvSpPr txBox="1">
            <a:spLocks noChangeArrowheads="1"/>
          </p:cNvSpPr>
          <p:nvPr/>
        </p:nvSpPr>
        <p:spPr bwMode="auto">
          <a:xfrm>
            <a:off x="-2884488" y="1330325"/>
            <a:ext cx="2776538" cy="17684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a:lnSpc>
                <a:spcPct val="125000"/>
              </a:lnSpc>
            </a:pPr>
            <a:r>
              <a:rPr lang="en-US" sz="1100" noProof="1">
                <a:solidFill>
                  <a:srgbClr val="FFFFFF"/>
                </a:solidFill>
                <a:latin typeface="FrutigerNext LT Regular" pitchFamily="34" charset="0"/>
                <a:ea typeface="ＭＳ Ｐゴシック" pitchFamily="34" charset="-128"/>
              </a:rPr>
              <a:t>Slide title</a:t>
            </a:r>
            <a:r>
              <a:rPr lang="en-US" altLang="zh-CN"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华文细黑" pitchFamily="2" charset="-122"/>
              </a:rPr>
              <a:t>:40-47pt  </a:t>
            </a:r>
          </a:p>
          <a:p>
            <a:pPr algn="r">
              <a:lnSpc>
                <a:spcPct val="125000"/>
              </a:lnSpc>
            </a:pPr>
            <a:r>
              <a:rPr lang="en-US" sz="1100" noProof="1">
                <a:solidFill>
                  <a:srgbClr val="FFFFFF"/>
                </a:solidFill>
                <a:latin typeface="FrutigerNext LT Regular" pitchFamily="34" charset="0"/>
                <a:ea typeface="ＭＳ Ｐゴシック" pitchFamily="34" charset="-128"/>
              </a:rPr>
              <a:t>Slide subtitle </a:t>
            </a:r>
            <a:r>
              <a:rPr lang="en-US" altLang="zh-CN" sz="1100">
                <a:solidFill>
                  <a:srgbClr val="FFFFFF"/>
                </a:solidFill>
                <a:latin typeface="FrutigerNext LT Regular" pitchFamily="34" charset="0"/>
                <a:ea typeface="华文细黑" pitchFamily="2" charset="-122"/>
              </a:rPr>
              <a:t>:26-30pt</a:t>
            </a:r>
          </a:p>
          <a:p>
            <a:pPr algn="r">
              <a:lnSpc>
                <a:spcPct val="125000"/>
              </a:lnSpc>
            </a:pPr>
            <a:r>
              <a:rPr lang="en-US" altLang="zh-CN" sz="1100">
                <a:solidFill>
                  <a:srgbClr val="FFFFFF"/>
                </a:solidFill>
                <a:latin typeface="FrutigerNext LT Regular" pitchFamily="34" charset="0"/>
                <a:ea typeface="华文细黑" pitchFamily="2" charset="-122"/>
              </a:rPr>
              <a:t>Color::white</a:t>
            </a:r>
          </a:p>
          <a:p>
            <a:pPr algn="r">
              <a:lnSpc>
                <a:spcPct val="125000"/>
              </a:lnSpc>
            </a:pPr>
            <a:r>
              <a:rPr lang="zh-CN" altLang="en-US"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ＭＳ Ｐゴシック" pitchFamily="34" charset="-128"/>
              </a:rPr>
              <a:t>Corporate Font </a:t>
            </a:r>
            <a:r>
              <a:rPr lang="en-US" altLang="zh-CN" sz="1100">
                <a:solidFill>
                  <a:srgbClr val="FFFFFF"/>
                </a:solidFill>
                <a:latin typeface="FrutigerNext LT Regular" pitchFamily="34" charset="0"/>
                <a:ea typeface="华文细黑" pitchFamily="2" charset="-122"/>
              </a:rPr>
              <a:t>:</a:t>
            </a:r>
          </a:p>
          <a:p>
            <a:pPr algn="r">
              <a:lnSpc>
                <a:spcPct val="125000"/>
              </a:lnSpc>
            </a:pPr>
            <a:r>
              <a:rPr lang="en-US" altLang="zh-CN" sz="1100">
                <a:solidFill>
                  <a:srgbClr val="FFFFFF"/>
                </a:solidFill>
                <a:latin typeface="FrutigerNext LT Regular" pitchFamily="34" charset="0"/>
                <a:ea typeface="华文细黑" pitchFamily="2" charset="-122"/>
              </a:rPr>
              <a:t>FrutigerNext LT Medium</a:t>
            </a:r>
          </a:p>
          <a:p>
            <a:pPr algn="r">
              <a:lnSpc>
                <a:spcPct val="125000"/>
              </a:lnSpc>
            </a:pPr>
            <a:r>
              <a:rPr lang="en-US" altLang="zh-CN" sz="1100">
                <a:solidFill>
                  <a:srgbClr val="FFFFFF"/>
                </a:solidFill>
                <a:latin typeface="FrutigerNext LT Regular" pitchFamily="34" charset="0"/>
                <a:ea typeface="ＭＳ Ｐゴシック" pitchFamily="34" charset="-128"/>
              </a:rPr>
              <a:t>Font to be used by customers and </a:t>
            </a:r>
          </a:p>
          <a:p>
            <a:pPr algn="r">
              <a:lnSpc>
                <a:spcPct val="125000"/>
              </a:lnSpc>
            </a:pPr>
            <a:r>
              <a:rPr lang="en-US" altLang="zh-CN" sz="1100">
                <a:solidFill>
                  <a:srgbClr val="FFFFFF"/>
                </a:solidFill>
                <a:latin typeface="FrutigerNext LT Regular" pitchFamily="34" charset="0"/>
                <a:ea typeface="ＭＳ Ｐゴシック" pitchFamily="34" charset="-128"/>
              </a:rPr>
              <a:t>partners </a:t>
            </a:r>
            <a:r>
              <a:rPr lang="en-US" altLang="zh-CN" sz="1100">
                <a:solidFill>
                  <a:srgbClr val="FFFFFF"/>
                </a:solidFill>
                <a:latin typeface="FrutigerNext LT Regular" pitchFamily="34" charset="0"/>
                <a:ea typeface="华文细黑" pitchFamily="2" charset="-122"/>
              </a:rPr>
              <a:t>: </a:t>
            </a:r>
          </a:p>
          <a:p>
            <a:pPr algn="r">
              <a:lnSpc>
                <a:spcPct val="125000"/>
              </a:lnSpc>
            </a:pPr>
            <a:r>
              <a:rPr lang="en-US" altLang="zh-CN" sz="1100">
                <a:solidFill>
                  <a:srgbClr val="FFFFFF"/>
                </a:solidFill>
                <a:latin typeface="FrutigerNext LT Regular" pitchFamily="34" charset="0"/>
                <a:ea typeface="华文细黑" pitchFamily="2" charset="-122"/>
              </a:rPr>
              <a:t>Arial</a:t>
            </a:r>
          </a:p>
        </p:txBody>
      </p:sp>
      <p:pic>
        <p:nvPicPr>
          <p:cNvPr id="11" name="Picture 6" descr="Logo"/>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6"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0"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smtClean="0">
                <a:solidFill>
                  <a:srgbClr val="000000"/>
                </a:solidFill>
                <a:latin typeface="FrutigerNext LT Bold" pitchFamily="34" charset="0"/>
                <a:ea typeface="MS PGothic" pitchFamily="34" charset="-128"/>
              </a:rPr>
              <a:t>HUAWEI TECHNOLOGIES CO., LTD.</a:t>
            </a:r>
          </a:p>
        </p:txBody>
      </p:sp>
      <p:pic>
        <p:nvPicPr>
          <p:cNvPr id="5125"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7" name="Rectangle 8"/>
          <p:cNvSpPr>
            <a:spLocks noGrp="1" noChangeArrowheads="1"/>
          </p:cNvSpPr>
          <p:nvPr>
            <p:ph type="title"/>
          </p:nvPr>
        </p:nvSpPr>
        <p:spPr bwMode="auto">
          <a:xfrm>
            <a:off x="755650" y="4508500"/>
            <a:ext cx="5903913" cy="579438"/>
          </a:xfrm>
          <a:prstGeom prst="rect">
            <a:avLst/>
          </a:prstGeom>
          <a:noFill/>
          <a:ln>
            <a:noFill/>
          </a:ln>
          <a:effectLst/>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en-US" altLang="zh-CN" smtClean="0"/>
              <a:t>Click to edit Master title style</a:t>
            </a:r>
            <a:endParaRPr lang="zh-CN" altLang="en-US" smtClean="0"/>
          </a:p>
        </p:txBody>
      </p:sp>
      <p:sp>
        <p:nvSpPr>
          <p:cNvPr id="5128"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ＭＳ Ｐゴシック" pitchFamily="34" charset="-128"/>
              </a:rPr>
              <a:t>Security Level: </a:t>
            </a:r>
          </a:p>
        </p:txBody>
      </p:sp>
      <p:sp>
        <p:nvSpPr>
          <p:cNvPr id="85"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5200" name="Text Box 80"/>
          <p:cNvSpPr txBox="1">
            <a:spLocks noChangeArrowheads="1"/>
          </p:cNvSpPr>
          <p:nvPr/>
        </p:nvSpPr>
        <p:spPr bwMode="auto">
          <a:xfrm>
            <a:off x="-2884488" y="1330325"/>
            <a:ext cx="2776538" cy="17684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a:lnSpc>
                <a:spcPct val="125000"/>
              </a:lnSpc>
            </a:pPr>
            <a:r>
              <a:rPr lang="en-US" sz="1100" noProof="1">
                <a:solidFill>
                  <a:srgbClr val="FFFFFF"/>
                </a:solidFill>
                <a:latin typeface="FrutigerNext LT Regular" pitchFamily="34" charset="0"/>
                <a:ea typeface="ＭＳ Ｐゴシック" pitchFamily="34" charset="-128"/>
              </a:rPr>
              <a:t>Slide title</a:t>
            </a:r>
            <a:r>
              <a:rPr lang="en-US" altLang="zh-CN"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华文细黑" pitchFamily="2" charset="-122"/>
              </a:rPr>
              <a:t>:40-47pt  </a:t>
            </a:r>
          </a:p>
          <a:p>
            <a:pPr algn="r">
              <a:lnSpc>
                <a:spcPct val="125000"/>
              </a:lnSpc>
            </a:pPr>
            <a:r>
              <a:rPr lang="en-US" sz="1100" noProof="1">
                <a:solidFill>
                  <a:srgbClr val="FFFFFF"/>
                </a:solidFill>
                <a:latin typeface="FrutigerNext LT Regular" pitchFamily="34" charset="0"/>
                <a:ea typeface="ＭＳ Ｐゴシック" pitchFamily="34" charset="-128"/>
              </a:rPr>
              <a:t>Slide subtitle </a:t>
            </a:r>
            <a:r>
              <a:rPr lang="en-US" altLang="zh-CN" sz="1100">
                <a:solidFill>
                  <a:srgbClr val="FFFFFF"/>
                </a:solidFill>
                <a:latin typeface="FrutigerNext LT Regular" pitchFamily="34" charset="0"/>
                <a:ea typeface="华文细黑" pitchFamily="2" charset="-122"/>
              </a:rPr>
              <a:t>:26-30pt</a:t>
            </a:r>
          </a:p>
          <a:p>
            <a:pPr algn="r">
              <a:lnSpc>
                <a:spcPct val="125000"/>
              </a:lnSpc>
            </a:pPr>
            <a:r>
              <a:rPr lang="en-US" altLang="zh-CN" sz="1100">
                <a:solidFill>
                  <a:srgbClr val="FFFFFF"/>
                </a:solidFill>
                <a:latin typeface="FrutigerNext LT Regular" pitchFamily="34" charset="0"/>
                <a:ea typeface="华文细黑" pitchFamily="2" charset="-122"/>
              </a:rPr>
              <a:t>Color::white</a:t>
            </a:r>
          </a:p>
          <a:p>
            <a:pPr algn="r">
              <a:lnSpc>
                <a:spcPct val="125000"/>
              </a:lnSpc>
            </a:pPr>
            <a:r>
              <a:rPr lang="zh-CN" altLang="en-US"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ＭＳ Ｐゴシック" pitchFamily="34" charset="-128"/>
              </a:rPr>
              <a:t>Corporate Font </a:t>
            </a:r>
            <a:r>
              <a:rPr lang="en-US" altLang="zh-CN" sz="1100">
                <a:solidFill>
                  <a:srgbClr val="FFFFFF"/>
                </a:solidFill>
                <a:latin typeface="FrutigerNext LT Regular" pitchFamily="34" charset="0"/>
                <a:ea typeface="华文细黑" pitchFamily="2" charset="-122"/>
              </a:rPr>
              <a:t>:</a:t>
            </a:r>
          </a:p>
          <a:p>
            <a:pPr algn="r">
              <a:lnSpc>
                <a:spcPct val="125000"/>
              </a:lnSpc>
            </a:pPr>
            <a:r>
              <a:rPr lang="en-US" altLang="zh-CN" sz="1100">
                <a:solidFill>
                  <a:srgbClr val="FFFFFF"/>
                </a:solidFill>
                <a:latin typeface="FrutigerNext LT Regular" pitchFamily="34" charset="0"/>
                <a:ea typeface="华文细黑" pitchFamily="2" charset="-122"/>
              </a:rPr>
              <a:t>FrutigerNext LT Medium</a:t>
            </a:r>
          </a:p>
          <a:p>
            <a:pPr algn="r">
              <a:lnSpc>
                <a:spcPct val="125000"/>
              </a:lnSpc>
            </a:pPr>
            <a:r>
              <a:rPr lang="en-US" altLang="zh-CN" sz="1100">
                <a:solidFill>
                  <a:srgbClr val="FFFFFF"/>
                </a:solidFill>
                <a:latin typeface="FrutigerNext LT Regular" pitchFamily="34" charset="0"/>
                <a:ea typeface="ＭＳ Ｐゴシック" pitchFamily="34" charset="-128"/>
              </a:rPr>
              <a:t>Font to be used by customers and </a:t>
            </a:r>
          </a:p>
          <a:p>
            <a:pPr algn="r">
              <a:lnSpc>
                <a:spcPct val="125000"/>
              </a:lnSpc>
            </a:pPr>
            <a:r>
              <a:rPr lang="en-US" altLang="zh-CN" sz="1100">
                <a:solidFill>
                  <a:srgbClr val="FFFFFF"/>
                </a:solidFill>
                <a:latin typeface="FrutigerNext LT Regular" pitchFamily="34" charset="0"/>
                <a:ea typeface="ＭＳ Ｐゴシック" pitchFamily="34" charset="-128"/>
              </a:rPr>
              <a:t>partners </a:t>
            </a:r>
            <a:r>
              <a:rPr lang="en-US" altLang="zh-CN" sz="1100">
                <a:solidFill>
                  <a:srgbClr val="FFFFFF"/>
                </a:solidFill>
                <a:latin typeface="FrutigerNext LT Regular" pitchFamily="34" charset="0"/>
                <a:ea typeface="华文细黑" pitchFamily="2" charset="-122"/>
              </a:rPr>
              <a:t>: </a:t>
            </a:r>
          </a:p>
          <a:p>
            <a:pPr algn="r">
              <a:lnSpc>
                <a:spcPct val="125000"/>
              </a:lnSpc>
            </a:pPr>
            <a:r>
              <a:rPr lang="en-US" altLang="zh-CN" sz="1100">
                <a:solidFill>
                  <a:srgbClr val="FFFFFF"/>
                </a:solidFill>
                <a:latin typeface="FrutigerNext LT Regular" pitchFamily="34" charset="0"/>
                <a:ea typeface="华文细黑" pitchFamily="2" charset="-122"/>
              </a:rPr>
              <a:t>Arial</a:t>
            </a:r>
          </a:p>
        </p:txBody>
      </p:sp>
      <p:pic>
        <p:nvPicPr>
          <p:cNvPr id="5201" name="Picture 81" descr="200016582-001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5202" name="Picture 82"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8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7"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9" name="Rectangle 8"/>
          <p:cNvSpPr>
            <a:spLocks noGrp="1" noChangeArrowheads="1"/>
          </p:cNvSpPr>
          <p:nvPr>
            <p:ph type="title"/>
          </p:nvPr>
        </p:nvSpPr>
        <p:spPr bwMode="auto">
          <a:xfrm>
            <a:off x="755650" y="4508500"/>
            <a:ext cx="6048375"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en-US" altLang="zh-CN" smtClean="0"/>
              <a:t>Click to edit Master title style</a:t>
            </a:r>
            <a:endParaRPr lang="zh-CN" altLang="en-US" smtClean="0"/>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dirty="0" smtClean="0">
                <a:latin typeface="FrutigerNext LT Bold" pitchFamily="34" charset="0"/>
                <a:ea typeface="MS PGothic" pitchFamily="34" charset="-128"/>
              </a:rPr>
              <a:t>HUAWEI TECHNOLOGIES CO., LTD.</a:t>
            </a:r>
          </a:p>
        </p:txBody>
      </p:sp>
      <p:pic>
        <p:nvPicPr>
          <p:cNvPr id="6151"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152"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ＭＳ Ｐゴシック"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6224" name="Text Box 80"/>
          <p:cNvSpPr txBox="1">
            <a:spLocks noChangeArrowheads="1"/>
          </p:cNvSpPr>
          <p:nvPr/>
        </p:nvSpPr>
        <p:spPr bwMode="auto">
          <a:xfrm>
            <a:off x="-2884488" y="1330325"/>
            <a:ext cx="2776538" cy="17684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a:lnSpc>
                <a:spcPct val="125000"/>
              </a:lnSpc>
            </a:pPr>
            <a:r>
              <a:rPr lang="en-US" sz="1100" noProof="1">
                <a:solidFill>
                  <a:srgbClr val="FFFFFF"/>
                </a:solidFill>
                <a:latin typeface="FrutigerNext LT Regular" pitchFamily="34" charset="0"/>
                <a:ea typeface="ＭＳ Ｐゴシック" pitchFamily="34" charset="-128"/>
              </a:rPr>
              <a:t>Slide title</a:t>
            </a:r>
            <a:r>
              <a:rPr lang="en-US" altLang="zh-CN"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华文细黑" pitchFamily="2" charset="-122"/>
              </a:rPr>
              <a:t>:40-47pt  </a:t>
            </a:r>
          </a:p>
          <a:p>
            <a:pPr algn="r">
              <a:lnSpc>
                <a:spcPct val="125000"/>
              </a:lnSpc>
            </a:pPr>
            <a:r>
              <a:rPr lang="en-US" sz="1100" noProof="1">
                <a:solidFill>
                  <a:srgbClr val="FFFFFF"/>
                </a:solidFill>
                <a:latin typeface="FrutigerNext LT Regular" pitchFamily="34" charset="0"/>
                <a:ea typeface="ＭＳ Ｐゴシック" pitchFamily="34" charset="-128"/>
              </a:rPr>
              <a:t>Slide subtitle </a:t>
            </a:r>
            <a:r>
              <a:rPr lang="en-US" altLang="zh-CN" sz="1100">
                <a:solidFill>
                  <a:srgbClr val="FFFFFF"/>
                </a:solidFill>
                <a:latin typeface="FrutigerNext LT Regular" pitchFamily="34" charset="0"/>
                <a:ea typeface="华文细黑" pitchFamily="2" charset="-122"/>
              </a:rPr>
              <a:t>:26-30pt</a:t>
            </a:r>
          </a:p>
          <a:p>
            <a:pPr algn="r">
              <a:lnSpc>
                <a:spcPct val="125000"/>
              </a:lnSpc>
            </a:pPr>
            <a:r>
              <a:rPr lang="en-US" altLang="zh-CN" sz="1100">
                <a:solidFill>
                  <a:srgbClr val="FFFFFF"/>
                </a:solidFill>
                <a:latin typeface="FrutigerNext LT Regular" pitchFamily="34" charset="0"/>
                <a:ea typeface="华文细黑" pitchFamily="2" charset="-122"/>
              </a:rPr>
              <a:t>Color::white</a:t>
            </a:r>
          </a:p>
          <a:p>
            <a:pPr algn="r">
              <a:lnSpc>
                <a:spcPct val="125000"/>
              </a:lnSpc>
            </a:pPr>
            <a:r>
              <a:rPr lang="zh-CN" altLang="en-US"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ＭＳ Ｐゴシック" pitchFamily="34" charset="-128"/>
              </a:rPr>
              <a:t>Corporate Font </a:t>
            </a:r>
            <a:r>
              <a:rPr lang="en-US" altLang="zh-CN" sz="1100">
                <a:solidFill>
                  <a:srgbClr val="FFFFFF"/>
                </a:solidFill>
                <a:latin typeface="FrutigerNext LT Regular" pitchFamily="34" charset="0"/>
                <a:ea typeface="华文细黑" pitchFamily="2" charset="-122"/>
              </a:rPr>
              <a:t>:</a:t>
            </a:r>
          </a:p>
          <a:p>
            <a:pPr algn="r">
              <a:lnSpc>
                <a:spcPct val="125000"/>
              </a:lnSpc>
            </a:pPr>
            <a:r>
              <a:rPr lang="en-US" altLang="zh-CN" sz="1100">
                <a:solidFill>
                  <a:srgbClr val="FFFFFF"/>
                </a:solidFill>
                <a:latin typeface="FrutigerNext LT Regular" pitchFamily="34" charset="0"/>
                <a:ea typeface="华文细黑" pitchFamily="2" charset="-122"/>
              </a:rPr>
              <a:t>FrutigerNext LT Medium</a:t>
            </a:r>
          </a:p>
          <a:p>
            <a:pPr algn="r">
              <a:lnSpc>
                <a:spcPct val="125000"/>
              </a:lnSpc>
            </a:pPr>
            <a:r>
              <a:rPr lang="en-US" altLang="zh-CN" sz="1100">
                <a:solidFill>
                  <a:srgbClr val="FFFFFF"/>
                </a:solidFill>
                <a:latin typeface="FrutigerNext LT Regular" pitchFamily="34" charset="0"/>
                <a:ea typeface="ＭＳ Ｐゴシック" pitchFamily="34" charset="-128"/>
              </a:rPr>
              <a:t>Font to be used by customers and </a:t>
            </a:r>
          </a:p>
          <a:p>
            <a:pPr algn="r">
              <a:lnSpc>
                <a:spcPct val="125000"/>
              </a:lnSpc>
            </a:pPr>
            <a:r>
              <a:rPr lang="en-US" altLang="zh-CN" sz="1100">
                <a:solidFill>
                  <a:srgbClr val="FFFFFF"/>
                </a:solidFill>
                <a:latin typeface="FrutigerNext LT Regular" pitchFamily="34" charset="0"/>
                <a:ea typeface="ＭＳ Ｐゴシック" pitchFamily="34" charset="-128"/>
              </a:rPr>
              <a:t>partners </a:t>
            </a:r>
            <a:r>
              <a:rPr lang="en-US" altLang="zh-CN" sz="1100">
                <a:solidFill>
                  <a:srgbClr val="FFFFFF"/>
                </a:solidFill>
                <a:latin typeface="FrutigerNext LT Regular" pitchFamily="34" charset="0"/>
                <a:ea typeface="华文细黑" pitchFamily="2" charset="-122"/>
              </a:rPr>
              <a:t>: </a:t>
            </a:r>
          </a:p>
          <a:p>
            <a:pPr algn="r">
              <a:lnSpc>
                <a:spcPct val="125000"/>
              </a:lnSpc>
            </a:pPr>
            <a:r>
              <a:rPr lang="en-US" altLang="zh-CN" sz="1100">
                <a:solidFill>
                  <a:srgbClr val="FFFFFF"/>
                </a:solidFill>
                <a:latin typeface="FrutigerNext LT Regular" pitchFamily="34" charset="0"/>
                <a:ea typeface="华文细黑" pitchFamily="2" charset="-122"/>
              </a:rPr>
              <a:t>Arial</a:t>
            </a:r>
          </a:p>
        </p:txBody>
      </p:sp>
      <p:pic>
        <p:nvPicPr>
          <p:cNvPr id="6225" name="Picture 81" descr="bra200912090008_M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6226" name="Picture 82"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8"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3" name="Rectangle 8"/>
          <p:cNvSpPr>
            <a:spLocks noGrp="1" noChangeArrowheads="1"/>
          </p:cNvSpPr>
          <p:nvPr>
            <p:ph type="title"/>
          </p:nvPr>
        </p:nvSpPr>
        <p:spPr bwMode="auto">
          <a:xfrm>
            <a:off x="755650" y="4508500"/>
            <a:ext cx="6264275"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en-US" altLang="zh-CN" smtClean="0"/>
              <a:t>Click to edit Master title style</a:t>
            </a:r>
            <a:endParaRPr lang="zh-CN" altLang="en-US" smtClean="0"/>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7175"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7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ＭＳ Ｐゴシック"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7248" name="Text Box 80"/>
          <p:cNvSpPr txBox="1">
            <a:spLocks noChangeArrowheads="1"/>
          </p:cNvSpPr>
          <p:nvPr/>
        </p:nvSpPr>
        <p:spPr bwMode="auto">
          <a:xfrm>
            <a:off x="-2884488" y="1330325"/>
            <a:ext cx="2776538" cy="17684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a:lnSpc>
                <a:spcPct val="125000"/>
              </a:lnSpc>
            </a:pPr>
            <a:r>
              <a:rPr lang="en-US" sz="1100" noProof="1">
                <a:solidFill>
                  <a:srgbClr val="FFFFFF"/>
                </a:solidFill>
                <a:latin typeface="FrutigerNext LT Regular" pitchFamily="34" charset="0"/>
                <a:ea typeface="ＭＳ Ｐゴシック" pitchFamily="34" charset="-128"/>
              </a:rPr>
              <a:t>Slide title</a:t>
            </a:r>
            <a:r>
              <a:rPr lang="en-US" altLang="zh-CN"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华文细黑" pitchFamily="2" charset="-122"/>
              </a:rPr>
              <a:t>:40-47pt  </a:t>
            </a:r>
          </a:p>
          <a:p>
            <a:pPr algn="r">
              <a:lnSpc>
                <a:spcPct val="125000"/>
              </a:lnSpc>
            </a:pPr>
            <a:r>
              <a:rPr lang="en-US" sz="1100" noProof="1">
                <a:solidFill>
                  <a:srgbClr val="FFFFFF"/>
                </a:solidFill>
                <a:latin typeface="FrutigerNext LT Regular" pitchFamily="34" charset="0"/>
                <a:ea typeface="ＭＳ Ｐゴシック" pitchFamily="34" charset="-128"/>
              </a:rPr>
              <a:t>Slide subtitle </a:t>
            </a:r>
            <a:r>
              <a:rPr lang="en-US" altLang="zh-CN" sz="1100">
                <a:solidFill>
                  <a:srgbClr val="FFFFFF"/>
                </a:solidFill>
                <a:latin typeface="FrutigerNext LT Regular" pitchFamily="34" charset="0"/>
                <a:ea typeface="华文细黑" pitchFamily="2" charset="-122"/>
              </a:rPr>
              <a:t>:26-30pt</a:t>
            </a:r>
          </a:p>
          <a:p>
            <a:pPr algn="r">
              <a:lnSpc>
                <a:spcPct val="125000"/>
              </a:lnSpc>
            </a:pPr>
            <a:r>
              <a:rPr lang="en-US" altLang="zh-CN" sz="1100">
                <a:solidFill>
                  <a:srgbClr val="FFFFFF"/>
                </a:solidFill>
                <a:latin typeface="FrutigerNext LT Regular" pitchFamily="34" charset="0"/>
                <a:ea typeface="华文细黑" pitchFamily="2" charset="-122"/>
              </a:rPr>
              <a:t>Color::white</a:t>
            </a:r>
          </a:p>
          <a:p>
            <a:pPr algn="r">
              <a:lnSpc>
                <a:spcPct val="125000"/>
              </a:lnSpc>
            </a:pPr>
            <a:r>
              <a:rPr lang="zh-CN" altLang="en-US"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ＭＳ Ｐゴシック" pitchFamily="34" charset="-128"/>
              </a:rPr>
              <a:t>Corporate Font </a:t>
            </a:r>
            <a:r>
              <a:rPr lang="en-US" altLang="zh-CN" sz="1100">
                <a:solidFill>
                  <a:srgbClr val="FFFFFF"/>
                </a:solidFill>
                <a:latin typeface="FrutigerNext LT Regular" pitchFamily="34" charset="0"/>
                <a:ea typeface="华文细黑" pitchFamily="2" charset="-122"/>
              </a:rPr>
              <a:t>:</a:t>
            </a:r>
          </a:p>
          <a:p>
            <a:pPr algn="r">
              <a:lnSpc>
                <a:spcPct val="125000"/>
              </a:lnSpc>
            </a:pPr>
            <a:r>
              <a:rPr lang="en-US" altLang="zh-CN" sz="1100">
                <a:solidFill>
                  <a:srgbClr val="FFFFFF"/>
                </a:solidFill>
                <a:latin typeface="FrutigerNext LT Regular" pitchFamily="34" charset="0"/>
                <a:ea typeface="华文细黑" pitchFamily="2" charset="-122"/>
              </a:rPr>
              <a:t>FrutigerNext LT Medium</a:t>
            </a:r>
          </a:p>
          <a:p>
            <a:pPr algn="r">
              <a:lnSpc>
                <a:spcPct val="125000"/>
              </a:lnSpc>
            </a:pPr>
            <a:r>
              <a:rPr lang="en-US" altLang="zh-CN" sz="1100">
                <a:solidFill>
                  <a:srgbClr val="FFFFFF"/>
                </a:solidFill>
                <a:latin typeface="FrutigerNext LT Regular" pitchFamily="34" charset="0"/>
                <a:ea typeface="ＭＳ Ｐゴシック" pitchFamily="34" charset="-128"/>
              </a:rPr>
              <a:t>Font to be used by customers and </a:t>
            </a:r>
          </a:p>
          <a:p>
            <a:pPr algn="r">
              <a:lnSpc>
                <a:spcPct val="125000"/>
              </a:lnSpc>
            </a:pPr>
            <a:r>
              <a:rPr lang="en-US" altLang="zh-CN" sz="1100">
                <a:solidFill>
                  <a:srgbClr val="FFFFFF"/>
                </a:solidFill>
                <a:latin typeface="FrutigerNext LT Regular" pitchFamily="34" charset="0"/>
                <a:ea typeface="ＭＳ Ｐゴシック" pitchFamily="34" charset="-128"/>
              </a:rPr>
              <a:t>partners </a:t>
            </a:r>
            <a:r>
              <a:rPr lang="en-US" altLang="zh-CN" sz="1100">
                <a:solidFill>
                  <a:srgbClr val="FFFFFF"/>
                </a:solidFill>
                <a:latin typeface="FrutigerNext LT Regular" pitchFamily="34" charset="0"/>
                <a:ea typeface="华文细黑" pitchFamily="2" charset="-122"/>
              </a:rPr>
              <a:t>: </a:t>
            </a:r>
          </a:p>
          <a:p>
            <a:pPr algn="r">
              <a:lnSpc>
                <a:spcPct val="125000"/>
              </a:lnSpc>
            </a:pPr>
            <a:r>
              <a:rPr lang="en-US" altLang="zh-CN" sz="1100">
                <a:solidFill>
                  <a:srgbClr val="FFFFFF"/>
                </a:solidFill>
                <a:latin typeface="FrutigerNext LT Regular" pitchFamily="34" charset="0"/>
                <a:ea typeface="华文细黑" pitchFamily="2" charset="-122"/>
              </a:rPr>
              <a:t>Arial</a:t>
            </a:r>
          </a:p>
        </p:txBody>
      </p:sp>
      <p:pic>
        <p:nvPicPr>
          <p:cNvPr id="7249" name="Picture 81" descr="sb10064568n-001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7250" name="Picture 82"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9"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7" name="Rectangle 8"/>
          <p:cNvSpPr>
            <a:spLocks noGrp="1" noChangeArrowheads="1"/>
          </p:cNvSpPr>
          <p:nvPr>
            <p:ph type="title"/>
          </p:nvPr>
        </p:nvSpPr>
        <p:spPr bwMode="auto">
          <a:xfrm>
            <a:off x="755650" y="4508500"/>
            <a:ext cx="63373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en-US" altLang="zh-CN" smtClean="0"/>
              <a:t>Click to edit Master title style</a:t>
            </a:r>
            <a:endParaRPr lang="zh-CN" altLang="en-US" smtClean="0"/>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8199"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200"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ＭＳ Ｐゴシック"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8272" name="Text Box 80"/>
          <p:cNvSpPr txBox="1">
            <a:spLocks noChangeArrowheads="1"/>
          </p:cNvSpPr>
          <p:nvPr/>
        </p:nvSpPr>
        <p:spPr bwMode="auto">
          <a:xfrm>
            <a:off x="-2884488" y="1330325"/>
            <a:ext cx="2776538" cy="17684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a:lnSpc>
                <a:spcPct val="125000"/>
              </a:lnSpc>
            </a:pPr>
            <a:r>
              <a:rPr lang="en-US" sz="1100" noProof="1">
                <a:solidFill>
                  <a:srgbClr val="FFFFFF"/>
                </a:solidFill>
                <a:latin typeface="FrutigerNext LT Regular" pitchFamily="34" charset="0"/>
                <a:ea typeface="ＭＳ Ｐゴシック" pitchFamily="34" charset="-128"/>
              </a:rPr>
              <a:t>Slide title</a:t>
            </a:r>
            <a:r>
              <a:rPr lang="en-US" altLang="zh-CN"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华文细黑" pitchFamily="2" charset="-122"/>
              </a:rPr>
              <a:t>:40-47pt  </a:t>
            </a:r>
          </a:p>
          <a:p>
            <a:pPr algn="r">
              <a:lnSpc>
                <a:spcPct val="125000"/>
              </a:lnSpc>
            </a:pPr>
            <a:r>
              <a:rPr lang="en-US" sz="1100" noProof="1">
                <a:solidFill>
                  <a:srgbClr val="FFFFFF"/>
                </a:solidFill>
                <a:latin typeface="FrutigerNext LT Regular" pitchFamily="34" charset="0"/>
                <a:ea typeface="ＭＳ Ｐゴシック" pitchFamily="34" charset="-128"/>
              </a:rPr>
              <a:t>Slide subtitle </a:t>
            </a:r>
            <a:r>
              <a:rPr lang="en-US" altLang="zh-CN" sz="1100">
                <a:solidFill>
                  <a:srgbClr val="FFFFFF"/>
                </a:solidFill>
                <a:latin typeface="FrutigerNext LT Regular" pitchFamily="34" charset="0"/>
                <a:ea typeface="华文细黑" pitchFamily="2" charset="-122"/>
              </a:rPr>
              <a:t>:26-30pt</a:t>
            </a:r>
          </a:p>
          <a:p>
            <a:pPr algn="r">
              <a:lnSpc>
                <a:spcPct val="125000"/>
              </a:lnSpc>
            </a:pPr>
            <a:r>
              <a:rPr lang="en-US" altLang="zh-CN" sz="1100">
                <a:solidFill>
                  <a:srgbClr val="FFFFFF"/>
                </a:solidFill>
                <a:latin typeface="FrutigerNext LT Regular" pitchFamily="34" charset="0"/>
                <a:ea typeface="华文细黑" pitchFamily="2" charset="-122"/>
              </a:rPr>
              <a:t>Color::white</a:t>
            </a:r>
          </a:p>
          <a:p>
            <a:pPr algn="r">
              <a:lnSpc>
                <a:spcPct val="125000"/>
              </a:lnSpc>
            </a:pPr>
            <a:r>
              <a:rPr lang="zh-CN" altLang="en-US" sz="1100">
                <a:solidFill>
                  <a:srgbClr val="FFFFFF"/>
                </a:solidFill>
                <a:latin typeface="FrutigerNext LT Regular" pitchFamily="34" charset="0"/>
                <a:ea typeface="ＭＳ Ｐゴシック" pitchFamily="34" charset="-128"/>
              </a:rPr>
              <a:t> </a:t>
            </a:r>
            <a:r>
              <a:rPr lang="en-US" altLang="zh-CN" sz="1100">
                <a:solidFill>
                  <a:srgbClr val="FFFFFF"/>
                </a:solidFill>
                <a:latin typeface="FrutigerNext LT Regular" pitchFamily="34" charset="0"/>
                <a:ea typeface="ＭＳ Ｐゴシック" pitchFamily="34" charset="-128"/>
              </a:rPr>
              <a:t>Corporate Font </a:t>
            </a:r>
            <a:r>
              <a:rPr lang="en-US" altLang="zh-CN" sz="1100">
                <a:solidFill>
                  <a:srgbClr val="FFFFFF"/>
                </a:solidFill>
                <a:latin typeface="FrutigerNext LT Regular" pitchFamily="34" charset="0"/>
                <a:ea typeface="华文细黑" pitchFamily="2" charset="-122"/>
              </a:rPr>
              <a:t>:</a:t>
            </a:r>
          </a:p>
          <a:p>
            <a:pPr algn="r">
              <a:lnSpc>
                <a:spcPct val="125000"/>
              </a:lnSpc>
            </a:pPr>
            <a:r>
              <a:rPr lang="en-US" altLang="zh-CN" sz="1100">
                <a:solidFill>
                  <a:srgbClr val="FFFFFF"/>
                </a:solidFill>
                <a:latin typeface="FrutigerNext LT Regular" pitchFamily="34" charset="0"/>
                <a:ea typeface="华文细黑" pitchFamily="2" charset="-122"/>
              </a:rPr>
              <a:t>FrutigerNext LT Medium</a:t>
            </a:r>
          </a:p>
          <a:p>
            <a:pPr algn="r">
              <a:lnSpc>
                <a:spcPct val="125000"/>
              </a:lnSpc>
            </a:pPr>
            <a:r>
              <a:rPr lang="en-US" altLang="zh-CN" sz="1100">
                <a:solidFill>
                  <a:srgbClr val="FFFFFF"/>
                </a:solidFill>
                <a:latin typeface="FrutigerNext LT Regular" pitchFamily="34" charset="0"/>
                <a:ea typeface="ＭＳ Ｐゴシック" pitchFamily="34" charset="-128"/>
              </a:rPr>
              <a:t>Font to be used by customers and </a:t>
            </a:r>
          </a:p>
          <a:p>
            <a:pPr algn="r">
              <a:lnSpc>
                <a:spcPct val="125000"/>
              </a:lnSpc>
            </a:pPr>
            <a:r>
              <a:rPr lang="en-US" altLang="zh-CN" sz="1100">
                <a:solidFill>
                  <a:srgbClr val="FFFFFF"/>
                </a:solidFill>
                <a:latin typeface="FrutigerNext LT Regular" pitchFamily="34" charset="0"/>
                <a:ea typeface="ＭＳ Ｐゴシック" pitchFamily="34" charset="-128"/>
              </a:rPr>
              <a:t>partners </a:t>
            </a:r>
            <a:r>
              <a:rPr lang="en-US" altLang="zh-CN" sz="1100">
                <a:solidFill>
                  <a:srgbClr val="FFFFFF"/>
                </a:solidFill>
                <a:latin typeface="FrutigerNext LT Regular" pitchFamily="34" charset="0"/>
                <a:ea typeface="华文细黑" pitchFamily="2" charset="-122"/>
              </a:rPr>
              <a:t>: </a:t>
            </a:r>
          </a:p>
          <a:p>
            <a:pPr algn="r">
              <a:lnSpc>
                <a:spcPct val="125000"/>
              </a:lnSpc>
            </a:pPr>
            <a:r>
              <a:rPr lang="en-US" altLang="zh-CN" sz="1100">
                <a:solidFill>
                  <a:srgbClr val="FFFFFF"/>
                </a:solidFill>
                <a:latin typeface="FrutigerNext LT Regular" pitchFamily="34" charset="0"/>
                <a:ea typeface="华文细黑" pitchFamily="2" charset="-122"/>
              </a:rPr>
              <a:t>Arial</a:t>
            </a:r>
          </a:p>
        </p:txBody>
      </p:sp>
      <p:pic>
        <p:nvPicPr>
          <p:cNvPr id="8273" name="Picture 81" descr="89738649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8274" name="Picture 82"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20"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tx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9144000" cy="6858000"/>
          </a:xfrm>
          <a:prstGeom prst="rect">
            <a:avLst/>
          </a:prstGeom>
          <a:solidFill>
            <a:srgbClr val="EAEAEA"/>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pPr>
              <a:lnSpc>
                <a:spcPct val="140000"/>
              </a:lnSpc>
              <a:buClr>
                <a:srgbClr val="FF0000"/>
              </a:buClr>
              <a:buSzPct val="90000"/>
              <a:buFont typeface="Wingdings" pitchFamily="2" charset="2"/>
              <a:buChar char="l"/>
            </a:pPr>
            <a:endParaRPr lang="zh-CN" altLang="en-US" sz="1400" b="1">
              <a:solidFill>
                <a:srgbClr val="000000"/>
              </a:solidFill>
              <a:latin typeface="Arial" charset="0"/>
              <a:ea typeface="华文细黑" pitchFamily="2" charset="-122"/>
            </a:endParaRPr>
          </a:p>
        </p:txBody>
      </p:sp>
      <p:sp>
        <p:nvSpPr>
          <p:cNvPr id="9219"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 xmlns:a14="http://schemas.microsoft.com/office/drawing/2010/main">
                <a:solidFill>
                  <a:srgbClr val="FFCC66"/>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en-US" altLang="zh-CN" smtClean="0"/>
              <a:t>Click to edit Master title style</a:t>
            </a:r>
            <a:endParaRPr lang="zh-CN" altLang="en-US" smtClean="0"/>
          </a:p>
        </p:txBody>
      </p:sp>
      <p:sp>
        <p:nvSpPr>
          <p:cNvPr id="9220"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en-US" altLang="zh-CN" smtClean="0"/>
              <a:t>Click to edit Master text styles</a:t>
            </a:r>
          </a:p>
          <a:p>
            <a:pPr lvl="1"/>
            <a:r>
              <a:rPr lang="en-US" altLang="zh-CN" smtClean="0"/>
              <a:t>Second level</a:t>
            </a:r>
            <a:endParaRPr lang="zh-CN" altLang="en-US" smtClean="0"/>
          </a:p>
          <a:p>
            <a:pPr lvl="2"/>
            <a:r>
              <a:rPr lang="en-US" altLang="zh-CN" smtClean="0"/>
              <a:t>Third level</a:t>
            </a:r>
            <a:endParaRPr lang="zh-CN" altLang="en-US" smtClean="0"/>
          </a:p>
          <a:p>
            <a:pPr lvl="3"/>
            <a:r>
              <a:rPr lang="en-US" altLang="zh-CN" smtClean="0"/>
              <a:t>Fourth level</a:t>
            </a:r>
            <a:endParaRPr lang="zh-CN" altLang="en-US" smtClean="0"/>
          </a:p>
          <a:p>
            <a:pPr lvl="4"/>
            <a:r>
              <a:rPr lang="en-US" altLang="zh-CN" smtClean="0"/>
              <a:t>Fifth level</a:t>
            </a:r>
          </a:p>
        </p:txBody>
      </p:sp>
      <p:sp>
        <p:nvSpPr>
          <p:cNvPr id="9293" name="Text Box 77"/>
          <p:cNvSpPr txBox="1">
            <a:spLocks noChangeArrowheads="1"/>
          </p:cNvSpPr>
          <p:nvPr/>
        </p:nvSpPr>
        <p:spPr bwMode="auto">
          <a:xfrm>
            <a:off x="-2884488" y="1330325"/>
            <a:ext cx="2776538" cy="3675063"/>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eaLnBrk="1" hangingPunct="1">
              <a:spcBef>
                <a:spcPct val="20000"/>
              </a:spcBef>
            </a:pPr>
            <a:r>
              <a:rPr lang="zh-CN" altLang="en-US" sz="1100">
                <a:solidFill>
                  <a:schemeClr val="bg1"/>
                </a:solidFill>
                <a:latin typeface="FrutigerNext LT Regular" pitchFamily="34" charset="0"/>
              </a:rPr>
              <a:t> </a:t>
            </a:r>
            <a:r>
              <a:rPr lang="en-US" altLang="zh-CN" sz="1100">
                <a:solidFill>
                  <a:srgbClr val="FFFFFF"/>
                </a:solidFill>
                <a:latin typeface="FrutigerNext LT Regular" pitchFamily="34" charset="0"/>
              </a:rPr>
              <a:t>Content Page Title </a:t>
            </a:r>
          </a:p>
          <a:p>
            <a:pPr algn="r" eaLnBrk="1" hangingPunct="1">
              <a:spcBef>
                <a:spcPct val="20000"/>
              </a:spcBef>
            </a:pPr>
            <a:r>
              <a:rPr lang="en-US" altLang="zh-CN" sz="1100">
                <a:solidFill>
                  <a:srgbClr val="FFFFFF"/>
                </a:solidFill>
                <a:latin typeface="FrutigerNext LT Regular" pitchFamily="34" charset="0"/>
              </a:rPr>
              <a:t>35-40pt  </a:t>
            </a:r>
            <a:endParaRPr lang="zh-CN" altLang="en-US" sz="1100">
              <a:solidFill>
                <a:srgbClr val="FFFFFF"/>
              </a:solidFill>
              <a:latin typeface="FrutigerNext LT Regular" pitchFamily="34" charset="0"/>
            </a:endParaRPr>
          </a:p>
          <a:p>
            <a:pPr algn="r" eaLnBrk="1" hangingPunct="1">
              <a:spcBef>
                <a:spcPct val="20000"/>
              </a:spcBef>
            </a:pPr>
            <a:r>
              <a:rPr lang="en-US" altLang="zh-CN" sz="1100">
                <a:solidFill>
                  <a:srgbClr val="FFFFFF"/>
                </a:solidFill>
                <a:latin typeface="FrutigerNext LT Regular" pitchFamily="34" charset="0"/>
              </a:rPr>
              <a:t>Color: R153 G0 B0</a:t>
            </a:r>
          </a:p>
          <a:p>
            <a:pPr algn="r" eaLnBrk="1" hangingPunct="1">
              <a:spcBef>
                <a:spcPct val="20000"/>
              </a:spcBef>
            </a:pPr>
            <a:r>
              <a:rPr lang="en-US" altLang="zh-CN" sz="1100">
                <a:solidFill>
                  <a:srgbClr val="FFFFFF"/>
                </a:solidFill>
                <a:latin typeface="FrutigerNext LT Regular" pitchFamily="34" charset="0"/>
              </a:rPr>
              <a:t>Corporate Font: </a:t>
            </a:r>
          </a:p>
          <a:p>
            <a:pPr algn="r" eaLnBrk="1" hangingPunct="1">
              <a:spcBef>
                <a:spcPct val="20000"/>
              </a:spcBef>
            </a:pPr>
            <a:r>
              <a:rPr lang="en-US" altLang="zh-CN" sz="1100">
                <a:solidFill>
                  <a:srgbClr val="FFFFFF"/>
                </a:solidFill>
                <a:latin typeface="FrutigerNext LT Regular" pitchFamily="34" charset="0"/>
              </a:rPr>
              <a:t>FrutigerNext LT Medium</a:t>
            </a:r>
          </a:p>
          <a:p>
            <a:pPr algn="r" eaLnBrk="1" hangingPunct="1">
              <a:spcBef>
                <a:spcPct val="20000"/>
              </a:spcBef>
            </a:pPr>
            <a:r>
              <a:rPr lang="en-US" altLang="zh-CN" sz="1100">
                <a:solidFill>
                  <a:srgbClr val="FFFFFF"/>
                </a:solidFill>
                <a:latin typeface="FrutigerNext LT Regular" pitchFamily="34" charset="0"/>
              </a:rPr>
              <a:t>Font to be used by customers and partners:  </a:t>
            </a:r>
          </a:p>
          <a:p>
            <a:pPr algn="r" eaLnBrk="1" hangingPunct="1">
              <a:spcBef>
                <a:spcPct val="20000"/>
              </a:spcBef>
            </a:pPr>
            <a:r>
              <a:rPr lang="en-US" altLang="zh-CN" sz="1100">
                <a:solidFill>
                  <a:srgbClr val="FFFFFF"/>
                </a:solidFill>
                <a:latin typeface="FrutigerNext LT Regular" pitchFamily="34" charset="0"/>
              </a:rPr>
              <a:t>Arial</a:t>
            </a:r>
          </a:p>
          <a:p>
            <a:pPr algn="r" eaLnBrk="1" hangingPunct="1">
              <a:spcBef>
                <a:spcPct val="20000"/>
              </a:spcBef>
            </a:pPr>
            <a:endParaRPr lang="en-US" altLang="zh-CN" sz="1100">
              <a:solidFill>
                <a:srgbClr val="FFFFFF"/>
              </a:solidFill>
              <a:latin typeface="FrutigerNext LT Regular" pitchFamily="34" charset="0"/>
            </a:endParaRPr>
          </a:p>
          <a:p>
            <a:pPr algn="r" eaLnBrk="1" hangingPunct="1">
              <a:spcBef>
                <a:spcPct val="20000"/>
              </a:spcBef>
            </a:pPr>
            <a:endParaRPr lang="zh-CN" altLang="en-US" sz="1100">
              <a:solidFill>
                <a:srgbClr val="FFFFFF"/>
              </a:solidFill>
              <a:latin typeface="FrutigerNext LT Regular" pitchFamily="34" charset="0"/>
            </a:endParaRPr>
          </a:p>
          <a:p>
            <a:pPr algn="r" eaLnBrk="1" hangingPunct="1">
              <a:spcBef>
                <a:spcPct val="20000"/>
              </a:spcBef>
            </a:pPr>
            <a:r>
              <a:rPr lang="zh-CN" altLang="en-US" sz="1100">
                <a:solidFill>
                  <a:srgbClr val="FFFFFF"/>
                </a:solidFill>
                <a:latin typeface="FrutigerNext LT Regular" pitchFamily="34" charset="0"/>
              </a:rPr>
              <a:t> </a:t>
            </a:r>
            <a:r>
              <a:rPr lang="en-US" altLang="zh-CN" sz="1100">
                <a:solidFill>
                  <a:srgbClr val="FFFFFF"/>
                </a:solidFill>
                <a:latin typeface="FrutigerNext LT Regular" pitchFamily="34" charset="0"/>
              </a:rPr>
              <a:t>Content Page Text :</a:t>
            </a:r>
          </a:p>
          <a:p>
            <a:pPr algn="r" eaLnBrk="1" hangingPunct="1">
              <a:spcBef>
                <a:spcPct val="20000"/>
              </a:spcBef>
            </a:pPr>
            <a:r>
              <a:rPr lang="en-US" altLang="zh-CN" sz="1100">
                <a:solidFill>
                  <a:srgbClr val="FFFFFF"/>
                </a:solidFill>
                <a:latin typeface="FrutigerNext LT Regular" pitchFamily="34" charset="0"/>
              </a:rPr>
              <a:t>28-30pt</a:t>
            </a:r>
          </a:p>
          <a:p>
            <a:pPr algn="r">
              <a:spcBef>
                <a:spcPct val="20000"/>
              </a:spcBef>
            </a:pPr>
            <a:r>
              <a:rPr lang="en-US" sz="1100" noProof="1">
                <a:solidFill>
                  <a:srgbClr val="FFFFFF"/>
                </a:solidFill>
                <a:latin typeface="FrutigerNext LT Regular" pitchFamily="34" charset="0"/>
              </a:rPr>
              <a:t>Bullets level 2-5</a:t>
            </a:r>
          </a:p>
          <a:p>
            <a:pPr algn="r">
              <a:spcBef>
                <a:spcPct val="20000"/>
              </a:spcBef>
            </a:pPr>
            <a:r>
              <a:rPr lang="en-US" altLang="zh-CN" sz="1100">
                <a:solidFill>
                  <a:srgbClr val="FFFFFF"/>
                </a:solidFill>
                <a:latin typeface="FrutigerNext LT Regular" pitchFamily="34" charset="0"/>
              </a:rPr>
              <a:t>20-30pt  </a:t>
            </a:r>
          </a:p>
          <a:p>
            <a:pPr algn="r" eaLnBrk="1" hangingPunct="1">
              <a:spcBef>
                <a:spcPct val="20000"/>
              </a:spcBef>
            </a:pPr>
            <a:r>
              <a:rPr lang="en-US" altLang="zh-CN" sz="1100">
                <a:solidFill>
                  <a:srgbClr val="FFFFFF"/>
                </a:solidFill>
                <a:latin typeface="FrutigerNext LT Regular" pitchFamily="34" charset="0"/>
              </a:rPr>
              <a:t>Color:Black</a:t>
            </a:r>
          </a:p>
          <a:p>
            <a:pPr algn="r" eaLnBrk="1" hangingPunct="1">
              <a:spcBef>
                <a:spcPct val="20000"/>
              </a:spcBef>
            </a:pPr>
            <a:r>
              <a:rPr lang="en-US" altLang="zh-CN" sz="1100">
                <a:solidFill>
                  <a:srgbClr val="FFFFFF"/>
                </a:solidFill>
                <a:latin typeface="FrutigerNext LT Regular" pitchFamily="34" charset="0"/>
              </a:rPr>
              <a:t>Corporate Font: </a:t>
            </a:r>
          </a:p>
          <a:p>
            <a:pPr algn="r" eaLnBrk="1" hangingPunct="1">
              <a:spcBef>
                <a:spcPct val="20000"/>
              </a:spcBef>
            </a:pPr>
            <a:r>
              <a:rPr lang="en-US" altLang="zh-CN" sz="1100">
                <a:solidFill>
                  <a:srgbClr val="FFFFFF"/>
                </a:solidFill>
                <a:latin typeface="FrutigerNext LT Regular" pitchFamily="34" charset="0"/>
              </a:rPr>
              <a:t>FrutigerNext LT Medium</a:t>
            </a:r>
          </a:p>
          <a:p>
            <a:pPr algn="r" eaLnBrk="1" hangingPunct="1">
              <a:spcBef>
                <a:spcPct val="20000"/>
              </a:spcBef>
            </a:pPr>
            <a:r>
              <a:rPr lang="en-US" altLang="zh-CN" sz="1100">
                <a:solidFill>
                  <a:srgbClr val="FFFFFF"/>
                </a:solidFill>
                <a:latin typeface="FrutigerNext LT Regular" pitchFamily="34" charset="0"/>
              </a:rPr>
              <a:t>Font to be used by customers and partners:  </a:t>
            </a:r>
          </a:p>
          <a:p>
            <a:pPr algn="r" eaLnBrk="1" hangingPunct="1">
              <a:spcBef>
                <a:spcPct val="20000"/>
              </a:spcBef>
            </a:pPr>
            <a:r>
              <a:rPr lang="en-US" altLang="zh-CN" sz="1100">
                <a:solidFill>
                  <a:srgbClr val="FFFFFF"/>
                </a:solidFill>
                <a:latin typeface="FrutigerNext LT Regular" pitchFamily="34" charset="0"/>
              </a:rPr>
              <a:t>Arial</a:t>
            </a:r>
            <a:endParaRPr lang="zh-CN" altLang="en-US" sz="1100">
              <a:solidFill>
                <a:schemeClr val="bg1"/>
              </a:solidFill>
              <a:latin typeface="FrutigerNext LT Regular" pitchFamily="34" charset="0"/>
            </a:endParaRPr>
          </a:p>
        </p:txBody>
      </p:sp>
    </p:spTree>
  </p:cSld>
  <p:clrMap bg1="lt1" tx1="dk1" bg2="lt2" tx2="dk2" accent1="accent1" accent2="accent2" accent3="accent3" accent4="accent4" accent5="accent5" accent6="accent6" hlink="hlink" folHlink="folHlink"/>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000" b="1">
          <a:solidFill>
            <a:schemeClr val="tx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charset="0"/>
        <a:buChar char="~"/>
        <a:defRPr sz="1200">
          <a:solidFill>
            <a:schemeClr val="tx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42" name="Picture 79" descr="dd"/>
          <p:cNvPicPr>
            <a:picLocks noChangeAspect="1" noChangeArrowheads="1"/>
          </p:cNvPicPr>
          <p:nvPr/>
        </p:nvPicPr>
        <p:blipFill>
          <a:blip r:embed="rId4" cstate="print">
            <a:extLst>
              <a:ext uri="{28A0092B-C50C-407E-A947-70E740481C1C}">
                <a14:useLocalDpi xmlns="" xmlns:a14="http://schemas.microsoft.com/office/drawing/2010/main"/>
              </a:ext>
            </a:extLst>
          </a:blip>
          <a:srcRect/>
          <a:stretch>
            <a:fillRect/>
          </a:stretch>
        </p:blipFill>
        <p:spPr bwMode="auto">
          <a:xfrm>
            <a:off x="0" y="6224588"/>
            <a:ext cx="9150350" cy="6365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4" name="Text Box 8"/>
          <p:cNvSpPr txBox="1">
            <a:spLocks noChangeArrowheads="1"/>
          </p:cNvSpPr>
          <p:nvPr/>
        </p:nvSpPr>
        <p:spPr bwMode="auto">
          <a:xfrm>
            <a:off x="755650" y="6451600"/>
            <a:ext cx="2540000" cy="1825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80114" bIns="0">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200" dirty="0" smtClean="0">
                <a:latin typeface="FrutigerNext LT Bold" pitchFamily="34" charset="0"/>
                <a:ea typeface="MS PGothic" pitchFamily="34" charset="-128"/>
              </a:rPr>
              <a:t>HUAWEI TECHNOLOGIES CO., LTD.</a:t>
            </a:r>
          </a:p>
        </p:txBody>
      </p:sp>
      <p:pic>
        <p:nvPicPr>
          <p:cNvPr id="10244" name="Picture 9" descr="8"/>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7508875" y="6386513"/>
            <a:ext cx="1311275" cy="312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46"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en-US" altLang="zh-CN" dirty="0" smtClean="0"/>
              <a:t>Click to edit Master title style</a:t>
            </a:r>
            <a:endParaRPr lang="zh-CN" altLang="en-US" dirty="0" smtClean="0"/>
          </a:p>
        </p:txBody>
      </p:sp>
      <p:sp>
        <p:nvSpPr>
          <p:cNvPr id="10248"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en-US" altLang="zh-CN" dirty="0" smtClean="0"/>
              <a:t>Click to edit Master text styles</a:t>
            </a:r>
            <a:endParaRPr lang="zh-CN" altLang="en-US" dirty="0" smtClean="0"/>
          </a:p>
          <a:p>
            <a:pPr lvl="1"/>
            <a:r>
              <a:rPr lang="en-US" altLang="zh-CN" dirty="0" smtClean="0"/>
              <a:t>Second level</a:t>
            </a:r>
            <a:endParaRPr lang="zh-CN" altLang="en-US" dirty="0" smtClean="0"/>
          </a:p>
          <a:p>
            <a:pPr lvl="2"/>
            <a:r>
              <a:rPr lang="en-US" altLang="zh-CN" dirty="0" smtClean="0"/>
              <a:t>Third level</a:t>
            </a:r>
            <a:endParaRPr lang="zh-CN" altLang="en-US" dirty="0" smtClean="0"/>
          </a:p>
          <a:p>
            <a:pPr lvl="3"/>
            <a:r>
              <a:rPr lang="en-US" altLang="zh-CN" dirty="0" smtClean="0"/>
              <a:t>Fourth level</a:t>
            </a:r>
            <a:endParaRPr lang="zh-CN" altLang="en-US" dirty="0" smtClean="0"/>
          </a:p>
          <a:p>
            <a:pPr lvl="4"/>
            <a:r>
              <a:rPr lang="en-US" altLang="zh-CN" dirty="0" smtClean="0"/>
              <a:t>Fifth level</a:t>
            </a:r>
            <a:endParaRPr lang="zh-CN" altLang="en-US" dirty="0" smtClean="0"/>
          </a:p>
        </p:txBody>
      </p:sp>
      <p:grpSp>
        <p:nvGrpSpPr>
          <p:cNvPr id="10328" name="Group 88"/>
          <p:cNvGrpSpPr>
            <a:grpSpLocks/>
          </p:cNvGrpSpPr>
          <p:nvPr/>
        </p:nvGrpSpPr>
        <p:grpSpPr bwMode="auto">
          <a:xfrm>
            <a:off x="9324975" y="3832225"/>
            <a:ext cx="863600" cy="3025775"/>
            <a:chOff x="5874" y="2414"/>
            <a:chExt cx="544" cy="1906"/>
          </a:xfrm>
        </p:grpSpPr>
        <p:sp>
          <p:nvSpPr>
            <p:cNvPr id="10326" name="Rectangle 86"/>
            <p:cNvSpPr>
              <a:spLocks noChangeArrowheads="1"/>
            </p:cNvSpPr>
            <p:nvPr userDrawn="1"/>
          </p:nvSpPr>
          <p:spPr bwMode="auto">
            <a:xfrm>
              <a:off x="5874" y="2414"/>
              <a:ext cx="544" cy="1906"/>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0327" name="Group 87"/>
            <p:cNvGrpSpPr>
              <a:grpSpLocks/>
            </p:cNvGrpSpPr>
            <p:nvPr userDrawn="1"/>
          </p:nvGrpSpPr>
          <p:grpSpPr bwMode="auto">
            <a:xfrm>
              <a:off x="5941" y="2475"/>
              <a:ext cx="409" cy="1783"/>
              <a:chOff x="5921" y="2387"/>
              <a:chExt cx="409" cy="1783"/>
            </a:xfrm>
          </p:grpSpPr>
          <p:grpSp>
            <p:nvGrpSpPr>
              <p:cNvPr id="10254" name="Group 18"/>
              <p:cNvGrpSpPr>
                <a:grpSpLocks noChangeAspect="1"/>
              </p:cNvGrpSpPr>
              <p:nvPr userDrawn="1"/>
            </p:nvGrpSpPr>
            <p:grpSpPr bwMode="auto">
              <a:xfrm>
                <a:off x="5921" y="2506"/>
                <a:ext cx="409" cy="101"/>
                <a:chOff x="5893" y="2387"/>
                <a:chExt cx="466" cy="115"/>
              </a:xfrm>
            </p:grpSpPr>
            <p:sp>
              <p:nvSpPr>
                <p:cNvPr id="10315" name="Rectangle 19"/>
                <p:cNvSpPr>
                  <a:spLocks noChangeAspect="1"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6" name="Rectangle 20"/>
                <p:cNvSpPr>
                  <a:spLocks noChangeAspect="1"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7" name="Rectangle 21"/>
                <p:cNvSpPr>
                  <a:spLocks noChangeAspect="1"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8" name="Rectangle 22"/>
                <p:cNvSpPr>
                  <a:spLocks noChangeAspect="1"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55" name="Group 23"/>
              <p:cNvGrpSpPr>
                <a:grpSpLocks noChangeAspect="1"/>
              </p:cNvGrpSpPr>
              <p:nvPr userDrawn="1"/>
            </p:nvGrpSpPr>
            <p:grpSpPr bwMode="auto">
              <a:xfrm>
                <a:off x="5921" y="2626"/>
                <a:ext cx="409" cy="101"/>
                <a:chOff x="5893" y="2523"/>
                <a:chExt cx="466" cy="115"/>
              </a:xfrm>
            </p:grpSpPr>
            <p:sp>
              <p:nvSpPr>
                <p:cNvPr id="10311" name="Rectangle 24"/>
                <p:cNvSpPr>
                  <a:spLocks noChangeAspect="1"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2" name="Rectangle 25"/>
                <p:cNvSpPr>
                  <a:spLocks noChangeAspect="1"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3" name="Rectangle 26"/>
                <p:cNvSpPr>
                  <a:spLocks noChangeAspect="1"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4" name="Rectangle 27"/>
                <p:cNvSpPr>
                  <a:spLocks noChangeAspect="1"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56" name="Group 28"/>
              <p:cNvGrpSpPr>
                <a:grpSpLocks noChangeAspect="1"/>
              </p:cNvGrpSpPr>
              <p:nvPr userDrawn="1"/>
            </p:nvGrpSpPr>
            <p:grpSpPr bwMode="auto">
              <a:xfrm>
                <a:off x="5921" y="2745"/>
                <a:ext cx="409" cy="101"/>
                <a:chOff x="5893" y="2659"/>
                <a:chExt cx="466" cy="115"/>
              </a:xfrm>
            </p:grpSpPr>
            <p:sp>
              <p:nvSpPr>
                <p:cNvPr id="10307" name="Rectangle 29"/>
                <p:cNvSpPr>
                  <a:spLocks noChangeAspect="1"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8" name="Rectangle 30"/>
                <p:cNvSpPr>
                  <a:spLocks noChangeAspect="1"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9" name="Rectangle 31"/>
                <p:cNvSpPr>
                  <a:spLocks noChangeAspect="1"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10" name="Rectangle 32"/>
                <p:cNvSpPr>
                  <a:spLocks noChangeAspect="1"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57" name="Group 33"/>
              <p:cNvGrpSpPr>
                <a:grpSpLocks noChangeAspect="1"/>
              </p:cNvGrpSpPr>
              <p:nvPr userDrawn="1"/>
            </p:nvGrpSpPr>
            <p:grpSpPr bwMode="auto">
              <a:xfrm>
                <a:off x="5921" y="2387"/>
                <a:ext cx="409" cy="104"/>
                <a:chOff x="5893" y="2251"/>
                <a:chExt cx="466" cy="119"/>
              </a:xfrm>
            </p:grpSpPr>
            <p:sp>
              <p:nvSpPr>
                <p:cNvPr id="10303" name="Rectangle 34"/>
                <p:cNvSpPr>
                  <a:spLocks noChangeAspect="1"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4" name="Rectangle 35"/>
                <p:cNvSpPr>
                  <a:spLocks noChangeAspect="1"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5" name="Rectangle 36"/>
                <p:cNvSpPr>
                  <a:spLocks noChangeAspect="1"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6" name="Rectangle 37"/>
                <p:cNvSpPr>
                  <a:spLocks noChangeAspect="1"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58" name="Group 38"/>
              <p:cNvGrpSpPr>
                <a:grpSpLocks noChangeAspect="1"/>
              </p:cNvGrpSpPr>
              <p:nvPr userDrawn="1"/>
            </p:nvGrpSpPr>
            <p:grpSpPr bwMode="auto">
              <a:xfrm>
                <a:off x="5921" y="2944"/>
                <a:ext cx="409" cy="101"/>
                <a:chOff x="5893" y="2886"/>
                <a:chExt cx="466" cy="115"/>
              </a:xfrm>
            </p:grpSpPr>
            <p:sp>
              <p:nvSpPr>
                <p:cNvPr id="10299" name="Rectangle 39"/>
                <p:cNvSpPr>
                  <a:spLocks noChangeAspect="1"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0" name="Rectangle 40"/>
                <p:cNvSpPr>
                  <a:spLocks noChangeAspect="1"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1" name="Rectangle 41"/>
                <p:cNvSpPr>
                  <a:spLocks noChangeAspect="1"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302" name="Rectangle 42"/>
                <p:cNvSpPr>
                  <a:spLocks noChangeAspect="1"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59" name="Group 43"/>
              <p:cNvGrpSpPr>
                <a:grpSpLocks noChangeAspect="1"/>
              </p:cNvGrpSpPr>
              <p:nvPr userDrawn="1"/>
            </p:nvGrpSpPr>
            <p:grpSpPr bwMode="auto">
              <a:xfrm>
                <a:off x="5921" y="3064"/>
                <a:ext cx="409" cy="101"/>
                <a:chOff x="5893" y="3022"/>
                <a:chExt cx="466" cy="115"/>
              </a:xfrm>
            </p:grpSpPr>
            <p:sp>
              <p:nvSpPr>
                <p:cNvPr id="10295" name="Rectangle 44"/>
                <p:cNvSpPr>
                  <a:spLocks noChangeAspect="1"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6" name="Rectangle 45"/>
                <p:cNvSpPr>
                  <a:spLocks noChangeAspect="1"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7" name="Rectangle 46"/>
                <p:cNvSpPr>
                  <a:spLocks noChangeAspect="1"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8" name="Rectangle 47"/>
                <p:cNvSpPr>
                  <a:spLocks noChangeAspect="1"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0" name="Group 48"/>
              <p:cNvGrpSpPr>
                <a:grpSpLocks noChangeAspect="1"/>
              </p:cNvGrpSpPr>
              <p:nvPr userDrawn="1"/>
            </p:nvGrpSpPr>
            <p:grpSpPr bwMode="auto">
              <a:xfrm>
                <a:off x="5921" y="3183"/>
                <a:ext cx="409" cy="101"/>
                <a:chOff x="5893" y="3158"/>
                <a:chExt cx="466" cy="115"/>
              </a:xfrm>
            </p:grpSpPr>
            <p:sp>
              <p:nvSpPr>
                <p:cNvPr id="10291" name="Rectangle 49"/>
                <p:cNvSpPr>
                  <a:spLocks noChangeAspect="1"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2" name="Rectangle 50"/>
                <p:cNvSpPr>
                  <a:spLocks noChangeAspect="1"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3" name="Rectangle 51"/>
                <p:cNvSpPr>
                  <a:spLocks noChangeAspect="1"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4" name="Rectangle 52"/>
                <p:cNvSpPr>
                  <a:spLocks noChangeAspect="1"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1" name="Group 53"/>
              <p:cNvGrpSpPr>
                <a:grpSpLocks noChangeAspect="1"/>
              </p:cNvGrpSpPr>
              <p:nvPr userDrawn="1"/>
            </p:nvGrpSpPr>
            <p:grpSpPr bwMode="auto">
              <a:xfrm>
                <a:off x="5921" y="3383"/>
                <a:ext cx="409" cy="100"/>
                <a:chOff x="5893" y="3385"/>
                <a:chExt cx="466" cy="115"/>
              </a:xfrm>
            </p:grpSpPr>
            <p:sp>
              <p:nvSpPr>
                <p:cNvPr id="10287" name="Rectangle 54"/>
                <p:cNvSpPr>
                  <a:spLocks noChangeAspect="1"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8" name="Rectangle 55"/>
                <p:cNvSpPr>
                  <a:spLocks noChangeAspect="1"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9" name="Rectangle 56"/>
                <p:cNvSpPr>
                  <a:spLocks noChangeAspect="1"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90" name="Rectangle 57"/>
                <p:cNvSpPr>
                  <a:spLocks noChangeAspect="1"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2" name="Group 58"/>
              <p:cNvGrpSpPr>
                <a:grpSpLocks noChangeAspect="1"/>
              </p:cNvGrpSpPr>
              <p:nvPr userDrawn="1"/>
            </p:nvGrpSpPr>
            <p:grpSpPr bwMode="auto">
              <a:xfrm>
                <a:off x="5921" y="3502"/>
                <a:ext cx="409" cy="101"/>
                <a:chOff x="5893" y="3521"/>
                <a:chExt cx="466" cy="115"/>
              </a:xfrm>
            </p:grpSpPr>
            <p:sp>
              <p:nvSpPr>
                <p:cNvPr id="10283" name="Rectangle 59"/>
                <p:cNvSpPr>
                  <a:spLocks noChangeAspect="1"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4" name="Rectangle 60"/>
                <p:cNvSpPr>
                  <a:spLocks noChangeAspect="1"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5" name="Rectangle 61"/>
                <p:cNvSpPr>
                  <a:spLocks noChangeAspect="1"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6" name="Rectangle 62"/>
                <p:cNvSpPr>
                  <a:spLocks noChangeAspect="1"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3" name="Group 63"/>
              <p:cNvGrpSpPr>
                <a:grpSpLocks noChangeAspect="1"/>
              </p:cNvGrpSpPr>
              <p:nvPr userDrawn="1"/>
            </p:nvGrpSpPr>
            <p:grpSpPr bwMode="auto">
              <a:xfrm>
                <a:off x="5921" y="3621"/>
                <a:ext cx="409" cy="101"/>
                <a:chOff x="5893" y="3657"/>
                <a:chExt cx="466" cy="115"/>
              </a:xfrm>
            </p:grpSpPr>
            <p:sp>
              <p:nvSpPr>
                <p:cNvPr id="10279" name="Rectangle 64"/>
                <p:cNvSpPr>
                  <a:spLocks noChangeAspect="1"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0" name="Rectangle 65"/>
                <p:cNvSpPr>
                  <a:spLocks noChangeAspect="1"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1" name="Rectangle 66"/>
                <p:cNvSpPr>
                  <a:spLocks noChangeAspect="1"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82" name="Rectangle 67"/>
                <p:cNvSpPr>
                  <a:spLocks noChangeAspect="1"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4" name="Group 68"/>
              <p:cNvGrpSpPr>
                <a:grpSpLocks noChangeAspect="1"/>
              </p:cNvGrpSpPr>
              <p:nvPr userDrawn="1"/>
            </p:nvGrpSpPr>
            <p:grpSpPr bwMode="auto">
              <a:xfrm>
                <a:off x="5921" y="3821"/>
                <a:ext cx="409" cy="101"/>
                <a:chOff x="5893" y="3884"/>
                <a:chExt cx="466" cy="115"/>
              </a:xfrm>
            </p:grpSpPr>
            <p:sp>
              <p:nvSpPr>
                <p:cNvPr id="10275" name="Rectangle 69"/>
                <p:cNvSpPr>
                  <a:spLocks noChangeAspect="1"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6" name="Rectangle 70"/>
                <p:cNvSpPr>
                  <a:spLocks noChangeAspect="1"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7" name="Rectangle 71"/>
                <p:cNvSpPr>
                  <a:spLocks noChangeAspect="1"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8" name="Rectangle 72"/>
                <p:cNvSpPr>
                  <a:spLocks noChangeAspect="1"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5" name="Group 73"/>
              <p:cNvGrpSpPr>
                <a:grpSpLocks noChangeAspect="1"/>
              </p:cNvGrpSpPr>
              <p:nvPr userDrawn="1"/>
            </p:nvGrpSpPr>
            <p:grpSpPr bwMode="auto">
              <a:xfrm>
                <a:off x="5921" y="3945"/>
                <a:ext cx="409" cy="101"/>
                <a:chOff x="5893" y="4026"/>
                <a:chExt cx="466" cy="115"/>
              </a:xfrm>
            </p:grpSpPr>
            <p:sp>
              <p:nvSpPr>
                <p:cNvPr id="10271" name="Rectangle 74"/>
                <p:cNvSpPr>
                  <a:spLocks noChangeAspect="1"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2" name="Rectangle 75"/>
                <p:cNvSpPr>
                  <a:spLocks noChangeAspect="1"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3" name="Rectangle 76"/>
                <p:cNvSpPr>
                  <a:spLocks noChangeAspect="1"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4" name="Rectangle 77"/>
                <p:cNvSpPr>
                  <a:spLocks noChangeAspect="1"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nvGrpSpPr>
              <p:cNvPr id="10266" name="Group 78"/>
              <p:cNvGrpSpPr>
                <a:grpSpLocks noChangeAspect="1"/>
              </p:cNvGrpSpPr>
              <p:nvPr userDrawn="1"/>
            </p:nvGrpSpPr>
            <p:grpSpPr bwMode="auto">
              <a:xfrm>
                <a:off x="5921" y="4069"/>
                <a:ext cx="409" cy="101"/>
                <a:chOff x="5893" y="4167"/>
                <a:chExt cx="466" cy="115"/>
              </a:xfrm>
            </p:grpSpPr>
            <p:sp>
              <p:nvSpPr>
                <p:cNvPr id="10267" name="Rectangle 79"/>
                <p:cNvSpPr>
                  <a:spLocks noChangeAspect="1"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68" name="Rectangle 80"/>
                <p:cNvSpPr>
                  <a:spLocks noChangeAspect="1"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69" name="Rectangle 81"/>
                <p:cNvSpPr>
                  <a:spLocks noChangeAspect="1"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sp>
              <p:nvSpPr>
                <p:cNvPr id="10270" name="Rectangle 82"/>
                <p:cNvSpPr>
                  <a:spLocks noChangeAspect="1"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endParaRPr lang="zh-CN" altLang="en-US"/>
                </a:p>
              </p:txBody>
            </p:sp>
          </p:grpSp>
        </p:grpSp>
      </p:grpSp>
      <p:sp>
        <p:nvSpPr>
          <p:cNvPr id="10321" name="Text Box 81"/>
          <p:cNvSpPr txBox="1">
            <a:spLocks noChangeArrowheads="1"/>
          </p:cNvSpPr>
          <p:nvPr/>
        </p:nvSpPr>
        <p:spPr bwMode="auto">
          <a:xfrm>
            <a:off x="-2884488" y="1330325"/>
            <a:ext cx="2776538" cy="387667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lgn="ctr">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78345" tIns="39172" rIns="78345" bIns="39172">
            <a:spAutoFit/>
          </a:bodyPr>
          <a:lstStyle>
            <a:lvl1pPr defTabSz="784225" eaLnBrk="0" hangingPunct="0">
              <a:defRPr>
                <a:solidFill>
                  <a:schemeClr val="tx1"/>
                </a:solidFill>
                <a:latin typeface="Calibri" pitchFamily="34" charset="0"/>
                <a:ea typeface="宋体" charset="-122"/>
              </a:defRPr>
            </a:lvl1pPr>
            <a:lvl2pPr marL="390525" defTabSz="784225" eaLnBrk="0" hangingPunct="0">
              <a:defRPr>
                <a:solidFill>
                  <a:schemeClr val="tx1"/>
                </a:solidFill>
                <a:latin typeface="Calibri" pitchFamily="34" charset="0"/>
                <a:ea typeface="宋体" charset="-122"/>
              </a:defRPr>
            </a:lvl2pPr>
            <a:lvl3pPr marL="784225" defTabSz="784225" eaLnBrk="0" hangingPunct="0">
              <a:defRPr>
                <a:solidFill>
                  <a:schemeClr val="tx1"/>
                </a:solidFill>
                <a:latin typeface="Calibri" pitchFamily="34" charset="0"/>
                <a:ea typeface="宋体" charset="-122"/>
              </a:defRPr>
            </a:lvl3pPr>
            <a:lvl4pPr marL="1174750" defTabSz="784225" eaLnBrk="0" hangingPunct="0">
              <a:defRPr>
                <a:solidFill>
                  <a:schemeClr val="tx1"/>
                </a:solidFill>
                <a:latin typeface="Calibri" pitchFamily="34" charset="0"/>
                <a:ea typeface="宋体" charset="-122"/>
              </a:defRPr>
            </a:lvl4pPr>
            <a:lvl5pPr marL="1566863" defTabSz="784225" eaLnBrk="0" hangingPunct="0">
              <a:defRPr>
                <a:solidFill>
                  <a:schemeClr val="tx1"/>
                </a:solidFill>
                <a:latin typeface="Calibri" pitchFamily="34" charset="0"/>
                <a:ea typeface="宋体" charset="-122"/>
              </a:defRPr>
            </a:lvl5pPr>
            <a:lvl6pPr marL="2024063" defTabSz="784225" eaLnBrk="0" fontAlgn="base" hangingPunct="0">
              <a:spcBef>
                <a:spcPct val="0"/>
              </a:spcBef>
              <a:spcAft>
                <a:spcPct val="0"/>
              </a:spcAft>
              <a:defRPr>
                <a:solidFill>
                  <a:schemeClr val="tx1"/>
                </a:solidFill>
                <a:latin typeface="Calibri" pitchFamily="34" charset="0"/>
                <a:ea typeface="宋体" charset="-122"/>
              </a:defRPr>
            </a:lvl6pPr>
            <a:lvl7pPr marL="2481263" defTabSz="784225" eaLnBrk="0" fontAlgn="base" hangingPunct="0">
              <a:spcBef>
                <a:spcPct val="0"/>
              </a:spcBef>
              <a:spcAft>
                <a:spcPct val="0"/>
              </a:spcAft>
              <a:defRPr>
                <a:solidFill>
                  <a:schemeClr val="tx1"/>
                </a:solidFill>
                <a:latin typeface="Calibri" pitchFamily="34" charset="0"/>
                <a:ea typeface="宋体" charset="-122"/>
              </a:defRPr>
            </a:lvl7pPr>
            <a:lvl8pPr marL="2938463" defTabSz="784225" eaLnBrk="0" fontAlgn="base" hangingPunct="0">
              <a:spcBef>
                <a:spcPct val="0"/>
              </a:spcBef>
              <a:spcAft>
                <a:spcPct val="0"/>
              </a:spcAft>
              <a:defRPr>
                <a:solidFill>
                  <a:schemeClr val="tx1"/>
                </a:solidFill>
                <a:latin typeface="Calibri" pitchFamily="34" charset="0"/>
                <a:ea typeface="宋体" charset="-122"/>
              </a:defRPr>
            </a:lvl8pPr>
            <a:lvl9pPr marL="3395663" defTabSz="784225" eaLnBrk="0" fontAlgn="base" hangingPunct="0">
              <a:spcBef>
                <a:spcPct val="0"/>
              </a:spcBef>
              <a:spcAft>
                <a:spcPct val="0"/>
              </a:spcAft>
              <a:defRPr>
                <a:solidFill>
                  <a:schemeClr val="tx1"/>
                </a:solidFill>
                <a:latin typeface="Calibri" pitchFamily="34" charset="0"/>
                <a:ea typeface="宋体" charset="-122"/>
              </a:defRPr>
            </a:lvl9pPr>
          </a:lstStyle>
          <a:p>
            <a:pPr algn="r" eaLnBrk="1" hangingPunct="1">
              <a:spcBef>
                <a:spcPct val="20000"/>
              </a:spcBef>
            </a:pPr>
            <a:r>
              <a:rPr lang="zh-CN" altLang="zh-CN" sz="1100" dirty="0">
                <a:solidFill>
                  <a:srgbClr val="FFFFFF"/>
                </a:solidFill>
                <a:latin typeface="FrutigerNext LT Regular" pitchFamily="34" charset="0"/>
              </a:rPr>
              <a:t>Slide title :32-35pt  </a:t>
            </a:r>
          </a:p>
          <a:p>
            <a:pPr algn="r" eaLnBrk="1" hangingPunct="1">
              <a:spcBef>
                <a:spcPct val="20000"/>
              </a:spcBef>
            </a:pPr>
            <a:r>
              <a:rPr lang="zh-CN" altLang="zh-CN" sz="1100" dirty="0">
                <a:solidFill>
                  <a:srgbClr val="FFFFFF"/>
                </a:solidFill>
                <a:latin typeface="FrutigerNext LT Regular" pitchFamily="34" charset="0"/>
              </a:rPr>
              <a:t>Color: R153 G0 B0</a:t>
            </a:r>
          </a:p>
          <a:p>
            <a:pPr algn="r" eaLnBrk="1" hangingPunct="1">
              <a:spcBef>
                <a:spcPct val="20000"/>
              </a:spcBef>
            </a:pPr>
            <a:r>
              <a:rPr lang="zh-CN" altLang="zh-CN" sz="1100" dirty="0">
                <a:solidFill>
                  <a:srgbClr val="FFFFFF"/>
                </a:solidFill>
                <a:latin typeface="FrutigerNext LT Regular" pitchFamily="34" charset="0"/>
              </a:rPr>
              <a:t>Corporate Font :</a:t>
            </a:r>
          </a:p>
          <a:p>
            <a:pPr algn="r" eaLnBrk="1" hangingPunct="1">
              <a:spcBef>
                <a:spcPct val="20000"/>
              </a:spcBef>
            </a:pPr>
            <a:r>
              <a:rPr lang="zh-CN" altLang="zh-CN" sz="1100" dirty="0">
                <a:solidFill>
                  <a:srgbClr val="FFFFFF"/>
                </a:solidFill>
                <a:latin typeface="FrutigerNext LT Regular" pitchFamily="34" charset="0"/>
              </a:rPr>
              <a:t>FrutigerNext LT Medium</a:t>
            </a:r>
          </a:p>
          <a:p>
            <a:pPr algn="r" eaLnBrk="1" hangingPunct="1">
              <a:spcBef>
                <a:spcPct val="20000"/>
              </a:spcBef>
            </a:pPr>
            <a:r>
              <a:rPr lang="zh-CN" altLang="zh-CN" sz="1100" dirty="0">
                <a:solidFill>
                  <a:srgbClr val="FFFFFF"/>
                </a:solidFill>
                <a:latin typeface="FrutigerNext LT Regular" pitchFamily="34" charset="0"/>
              </a:rPr>
              <a:t>Font to be used by customers and </a:t>
            </a:r>
          </a:p>
          <a:p>
            <a:pPr algn="r" eaLnBrk="1" hangingPunct="1">
              <a:spcBef>
                <a:spcPct val="20000"/>
              </a:spcBef>
            </a:pPr>
            <a:r>
              <a:rPr lang="zh-CN" altLang="zh-CN" sz="1100" dirty="0">
                <a:solidFill>
                  <a:srgbClr val="FFFFFF"/>
                </a:solidFill>
                <a:latin typeface="FrutigerNext LT Regular" pitchFamily="34" charset="0"/>
              </a:rPr>
              <a:t>partners : </a:t>
            </a:r>
          </a:p>
          <a:p>
            <a:pPr algn="r" eaLnBrk="1" hangingPunct="1">
              <a:spcBef>
                <a:spcPct val="20000"/>
              </a:spcBef>
            </a:pPr>
            <a:r>
              <a:rPr lang="zh-CN" altLang="zh-CN" sz="1100" dirty="0">
                <a:solidFill>
                  <a:srgbClr val="FFFFFF"/>
                </a:solidFill>
                <a:latin typeface="FrutigerNext LT Regular" pitchFamily="34" charset="0"/>
              </a:rPr>
              <a:t>Arial</a:t>
            </a:r>
          </a:p>
          <a:p>
            <a:pPr algn="r" eaLnBrk="1" hangingPunct="1">
              <a:spcBef>
                <a:spcPct val="20000"/>
              </a:spcBef>
            </a:pPr>
            <a:endParaRPr lang="zh-CN" altLang="zh-CN" sz="1100" dirty="0">
              <a:solidFill>
                <a:srgbClr val="FFFFFF"/>
              </a:solidFill>
              <a:latin typeface="FrutigerNext LT Regular" pitchFamily="34" charset="0"/>
            </a:endParaRPr>
          </a:p>
          <a:p>
            <a:pPr algn="r" eaLnBrk="1" hangingPunct="1">
              <a:spcBef>
                <a:spcPct val="20000"/>
              </a:spcBef>
            </a:pPr>
            <a:endParaRPr lang="zh-CN" altLang="zh-CN" sz="1100" dirty="0">
              <a:solidFill>
                <a:srgbClr val="FFFFFF"/>
              </a:solidFill>
              <a:latin typeface="FrutigerNext LT Regular" pitchFamily="34" charset="0"/>
            </a:endParaRPr>
          </a:p>
          <a:p>
            <a:pPr algn="r" eaLnBrk="1" hangingPunct="1">
              <a:spcBef>
                <a:spcPct val="20000"/>
              </a:spcBef>
            </a:pPr>
            <a:endParaRPr lang="zh-CN" altLang="zh-CN" sz="1100" dirty="0">
              <a:solidFill>
                <a:srgbClr val="FFFFFF"/>
              </a:solidFill>
              <a:latin typeface="FrutigerNext LT Regular" pitchFamily="34" charset="0"/>
            </a:endParaRPr>
          </a:p>
          <a:p>
            <a:pPr algn="r" eaLnBrk="1" hangingPunct="1">
              <a:spcBef>
                <a:spcPct val="20000"/>
              </a:spcBef>
            </a:pPr>
            <a:r>
              <a:rPr lang="zh-CN" altLang="zh-CN" sz="1100" dirty="0">
                <a:solidFill>
                  <a:srgbClr val="FFFFFF"/>
                </a:solidFill>
                <a:latin typeface="FrutigerNext LT Regular" pitchFamily="34" charset="0"/>
              </a:rPr>
              <a:t>Slide text :20-22pt</a:t>
            </a:r>
          </a:p>
          <a:p>
            <a:pPr algn="r" eaLnBrk="1" hangingPunct="1">
              <a:spcBef>
                <a:spcPct val="20000"/>
              </a:spcBef>
            </a:pPr>
            <a:r>
              <a:rPr lang="zh-CN" altLang="zh-CN" sz="1100" dirty="0">
                <a:solidFill>
                  <a:srgbClr val="FFFFFF"/>
                </a:solidFill>
                <a:latin typeface="FrutigerNext LT Regular" pitchFamily="34" charset="0"/>
              </a:rPr>
              <a:t>Bullets level 2-5:</a:t>
            </a:r>
          </a:p>
          <a:p>
            <a:pPr algn="r" eaLnBrk="1" hangingPunct="1">
              <a:spcBef>
                <a:spcPct val="20000"/>
              </a:spcBef>
            </a:pPr>
            <a:r>
              <a:rPr lang="zh-CN" altLang="zh-CN" sz="1100" dirty="0">
                <a:solidFill>
                  <a:srgbClr val="FFFFFF"/>
                </a:solidFill>
                <a:latin typeface="FrutigerNext LT Regular" pitchFamily="34" charset="0"/>
              </a:rPr>
              <a:t> 18pt  </a:t>
            </a:r>
          </a:p>
          <a:p>
            <a:pPr algn="r" eaLnBrk="1" hangingPunct="1">
              <a:spcBef>
                <a:spcPct val="20000"/>
              </a:spcBef>
            </a:pPr>
            <a:r>
              <a:rPr lang="zh-CN" altLang="zh-CN" sz="1100" dirty="0">
                <a:solidFill>
                  <a:srgbClr val="FFFFFF"/>
                </a:solidFill>
                <a:latin typeface="FrutigerNext LT Regular" pitchFamily="34" charset="0"/>
              </a:rPr>
              <a:t>Color:Black</a:t>
            </a:r>
          </a:p>
          <a:p>
            <a:pPr algn="r" eaLnBrk="1" hangingPunct="1">
              <a:spcBef>
                <a:spcPct val="20000"/>
              </a:spcBef>
            </a:pPr>
            <a:r>
              <a:rPr lang="zh-CN" altLang="zh-CN" sz="1100" dirty="0">
                <a:solidFill>
                  <a:srgbClr val="FFFFFF"/>
                </a:solidFill>
                <a:latin typeface="FrutigerNext LT Regular" pitchFamily="34" charset="0"/>
              </a:rPr>
              <a:t>Corporate Font :</a:t>
            </a:r>
          </a:p>
          <a:p>
            <a:pPr algn="r" eaLnBrk="1" hangingPunct="1">
              <a:spcBef>
                <a:spcPct val="20000"/>
              </a:spcBef>
            </a:pPr>
            <a:r>
              <a:rPr lang="zh-CN" altLang="zh-CN" sz="1100" dirty="0">
                <a:solidFill>
                  <a:srgbClr val="FFFFFF"/>
                </a:solidFill>
                <a:latin typeface="FrutigerNext LT Regular" pitchFamily="34" charset="0"/>
              </a:rPr>
              <a:t>FrutigerNext LT Medium</a:t>
            </a:r>
          </a:p>
          <a:p>
            <a:pPr algn="r" eaLnBrk="1" hangingPunct="1">
              <a:spcBef>
                <a:spcPct val="20000"/>
              </a:spcBef>
            </a:pPr>
            <a:r>
              <a:rPr lang="zh-CN" altLang="zh-CN" sz="1100" dirty="0">
                <a:solidFill>
                  <a:srgbClr val="FFFFFF"/>
                </a:solidFill>
                <a:latin typeface="FrutigerNext LT Regular" pitchFamily="34" charset="0"/>
              </a:rPr>
              <a:t>Font to be used by customers and </a:t>
            </a:r>
          </a:p>
          <a:p>
            <a:pPr algn="r" eaLnBrk="1" hangingPunct="1">
              <a:spcBef>
                <a:spcPct val="20000"/>
              </a:spcBef>
            </a:pPr>
            <a:r>
              <a:rPr lang="zh-CN" altLang="zh-CN" sz="1100" dirty="0">
                <a:solidFill>
                  <a:srgbClr val="FFFFFF"/>
                </a:solidFill>
                <a:latin typeface="FrutigerNext LT Regular" pitchFamily="34" charset="0"/>
              </a:rPr>
              <a:t>partners : </a:t>
            </a:r>
          </a:p>
          <a:p>
            <a:pPr algn="r" eaLnBrk="1" hangingPunct="1">
              <a:spcBef>
                <a:spcPct val="20000"/>
              </a:spcBef>
            </a:pPr>
            <a:r>
              <a:rPr lang="zh-CN" altLang="zh-CN" sz="1100" dirty="0">
                <a:solidFill>
                  <a:srgbClr val="FFFFFF"/>
                </a:solidFill>
                <a:latin typeface="FrutigerNext LT Regular" pitchFamily="34" charset="0"/>
              </a:rPr>
              <a:t>Arial</a:t>
            </a:r>
          </a:p>
        </p:txBody>
      </p:sp>
      <p:sp>
        <p:nvSpPr>
          <p:cNvPr id="10324" name="Text Box 84"/>
          <p:cNvSpPr txBox="1">
            <a:spLocks noChangeArrowheads="1"/>
          </p:cNvSpPr>
          <p:nvPr/>
        </p:nvSpPr>
        <p:spPr bwMode="auto">
          <a:xfrm>
            <a:off x="9251950" y="57150"/>
            <a:ext cx="1295400" cy="1270000"/>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altLang="zh-CN" sz="1100">
                <a:solidFill>
                  <a:srgbClr val="FFFFFF"/>
                </a:solidFill>
                <a:latin typeface="FrutigerNext LT Regular" pitchFamily="34" charset="0"/>
              </a:rPr>
              <a:t>Top right  corner  for   field-mark, customer or partner logotypes. </a:t>
            </a:r>
          </a:p>
          <a:p>
            <a:endParaRPr lang="en-US" altLang="zh-CN" sz="1100">
              <a:solidFill>
                <a:srgbClr val="FFFFFF"/>
              </a:solidFill>
              <a:latin typeface="FrutigerNext LT Regular" pitchFamily="34" charset="0"/>
            </a:endParaRPr>
          </a:p>
          <a:p>
            <a:r>
              <a:rPr lang="en-US" altLang="zh-CN" sz="1100">
                <a:solidFill>
                  <a:srgbClr val="FFFFFF"/>
                </a:solidFill>
                <a:latin typeface="FrutigerNext LT Regular" pitchFamily="34" charset="0"/>
              </a:rPr>
              <a:t>----------------   </a:t>
            </a:r>
          </a:p>
          <a:p>
            <a:endParaRPr lang="zh-CN" altLang="en-US" sz="1100">
              <a:solidFill>
                <a:srgbClr val="FFFFFF"/>
              </a:solidFill>
              <a:latin typeface="FrutigerNext LT Regular" pitchFamily="34" charset="0"/>
            </a:endParaRPr>
          </a:p>
        </p:txBody>
      </p:sp>
      <p:sp>
        <p:nvSpPr>
          <p:cNvPr id="10325" name="Text Box 85"/>
          <p:cNvSpPr txBox="1">
            <a:spLocks noChangeArrowheads="1"/>
          </p:cNvSpPr>
          <p:nvPr/>
        </p:nvSpPr>
        <p:spPr bwMode="auto">
          <a:xfrm>
            <a:off x="9251950" y="1196975"/>
            <a:ext cx="1295400" cy="24479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altLang="zh-CN" sz="1100" dirty="0">
                <a:solidFill>
                  <a:srgbClr val="FFFFFF"/>
                </a:solidFill>
                <a:latin typeface="FrutigerNext LT Regular" pitchFamily="34" charset="0"/>
              </a:rPr>
              <a:t>The following nine groups of colors are an example of how our design colors can be used, please take note that you should only use one design color group per slide. </a:t>
            </a:r>
          </a:p>
          <a:p>
            <a:r>
              <a:rPr lang="en-US" altLang="zh-CN" sz="1100" dirty="0">
                <a:solidFill>
                  <a:srgbClr val="FFFFFF"/>
                </a:solidFill>
                <a:latin typeface="FrutigerNext LT Regular" pitchFamily="34" charset="0"/>
              </a:rPr>
              <a:t> For specific usage details, refer to the “Typesetting Standard”.</a:t>
            </a:r>
          </a:p>
        </p:txBody>
      </p:sp>
      <p:sp>
        <p:nvSpPr>
          <p:cNvPr id="80" name="Rectangle 21"/>
          <p:cNvSpPr>
            <a:spLocks noChangeArrowheads="1"/>
          </p:cNvSpPr>
          <p:nvPr/>
        </p:nvSpPr>
        <p:spPr bwMode="auto">
          <a:xfrm>
            <a:off x="3785716" y="6465936"/>
            <a:ext cx="1866404" cy="184666"/>
          </a:xfrm>
          <a:prstGeom prst="rect">
            <a:avLst/>
          </a:prstGeom>
          <a:noFill/>
          <a:ln w="9525" algn="ctr">
            <a:noFill/>
            <a:miter lim="800000"/>
            <a:headEnd/>
            <a:tailEnd/>
          </a:ln>
          <a:effectLst/>
        </p:spPr>
        <p:txBody>
          <a:bodyPr wrap="square" lIns="80082" tIns="0" rIns="80082" bIns="0">
            <a:spAutoFit/>
          </a:bodyPr>
          <a:lstStyle/>
          <a:p>
            <a:pPr marL="0" marR="0" lvl="0" indent="0" algn="l" defTabSz="801688" rtl="0" eaLnBrk="0" fontAlgn="base" latinLnBrk="0" hangingPunct="0">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srgbClr val="000000"/>
                </a:solidFill>
                <a:effectLst/>
                <a:uLnTx/>
                <a:uFillTx/>
                <a:latin typeface="FrutigerNext LT Medium"/>
                <a:ea typeface="华文细黑"/>
              </a:rPr>
              <a:t>Huawei Confidential</a:t>
            </a:r>
          </a:p>
        </p:txBody>
      </p:sp>
      <p:sp>
        <p:nvSpPr>
          <p:cNvPr id="82" name="Rectangle 5"/>
          <p:cNvSpPr>
            <a:spLocks noChangeArrowheads="1"/>
          </p:cNvSpPr>
          <p:nvPr/>
        </p:nvSpPr>
        <p:spPr bwMode="auto">
          <a:xfrm>
            <a:off x="6361113" y="6480629"/>
            <a:ext cx="2097087" cy="3773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pPr eaLnBrk="0" hangingPunct="0">
              <a:lnSpc>
                <a:spcPct val="85000"/>
              </a:lnSpc>
            </a:pPr>
            <a:fld id="{334777C4-916E-458D-ABE7-87ACD557FBD2}" type="slidenum">
              <a:rPr lang="de-DE" altLang="zh-CN" sz="1200" smtClean="0">
                <a:solidFill>
                  <a:srgbClr val="000000"/>
                </a:solidFill>
                <a:latin typeface="FrutigerNext LT Bold" pitchFamily="34" charset="0"/>
                <a:ea typeface="ＭＳ Ｐゴシック" pitchFamily="34" charset="-128"/>
              </a:rPr>
              <a:pPr eaLnBrk="0" hangingPunct="0">
                <a:lnSpc>
                  <a:spcPct val="85000"/>
                </a:lnSpc>
              </a:pPr>
              <a:t>‹#›</a:t>
            </a:fld>
            <a:endParaRPr lang="en-GB" altLang="zh-CN" sz="1200" dirty="0">
              <a:solidFill>
                <a:srgbClr val="000000"/>
              </a:solidFill>
              <a:latin typeface="FrutigerNext LT Bold" pitchFamily="34" charset="0"/>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22" r:id="rId1"/>
    <p:sldLayoutId id="2147483837" r:id="rId2"/>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777777"/>
        </a:buClr>
        <a:buSzPct val="60000"/>
        <a:buFont typeface="Wingdings" pitchFamily="2" charset="2"/>
        <a:buChar char="l"/>
        <a:defRPr sz="2000" b="1">
          <a:solidFill>
            <a:schemeClr val="tx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charset="0"/>
        <a:buChar char="~"/>
        <a:defRPr sz="1200">
          <a:solidFill>
            <a:schemeClr val="tx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266" name="Picture 6" descr="5"/>
          <p:cNvPicPr>
            <a:picLocks noChangeAspect="1" noChangeArrowheads="1"/>
          </p:cNvPicPr>
          <p:nvPr/>
        </p:nvPicPr>
        <p:blipFill>
          <a:blip r:embed="rId4" cstate="print">
            <a:extLst>
              <a:ext uri="{28A0092B-C50C-407E-A947-70E740481C1C}">
                <a14:useLocalDpi xmlns="" xmlns:a14="http://schemas.microsoft.com/office/drawing/2010/main"/>
              </a:ext>
            </a:extLst>
          </a:blip>
          <a:srcRect/>
          <a:stretch>
            <a:fillRect/>
          </a:stretch>
        </p:blipFill>
        <p:spPr bwMode="auto">
          <a:xfrm>
            <a:off x="0" y="5897563"/>
            <a:ext cx="9144000" cy="1003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 name="Text Box 7"/>
          <p:cNvSpPr txBox="1">
            <a:spLocks noChangeArrowheads="1"/>
          </p:cNvSpPr>
          <p:nvPr/>
        </p:nvSpPr>
        <p:spPr bwMode="auto">
          <a:xfrm>
            <a:off x="3200525" y="2668588"/>
            <a:ext cx="2742949" cy="76137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pitchFamily="2" charset="-122"/>
              </a:defRPr>
            </a:lvl1pPr>
            <a:lvl2pPr marL="742950" indent="-285750" defTabSz="835025" eaLnBrk="0" hangingPunct="0">
              <a:defRPr>
                <a:solidFill>
                  <a:schemeClr val="tx1"/>
                </a:solidFill>
                <a:latin typeface="Calibri" pitchFamily="34" charset="0"/>
                <a:ea typeface="宋体" pitchFamily="2" charset="-122"/>
              </a:defRPr>
            </a:lvl2pPr>
            <a:lvl3pPr marL="1143000" indent="-228600" defTabSz="835025" eaLnBrk="0" hangingPunct="0">
              <a:defRPr>
                <a:solidFill>
                  <a:schemeClr val="tx1"/>
                </a:solidFill>
                <a:latin typeface="Calibri" pitchFamily="34" charset="0"/>
                <a:ea typeface="宋体" pitchFamily="2" charset="-122"/>
              </a:defRPr>
            </a:lvl3pPr>
            <a:lvl4pPr marL="1600200" indent="-228600" defTabSz="835025" eaLnBrk="0" hangingPunct="0">
              <a:defRPr>
                <a:solidFill>
                  <a:schemeClr val="tx1"/>
                </a:solidFill>
                <a:latin typeface="Calibri" pitchFamily="34" charset="0"/>
                <a:ea typeface="宋体" pitchFamily="2" charset="-122"/>
              </a:defRPr>
            </a:lvl4pPr>
            <a:lvl5pPr marL="2057400" indent="-228600" defTabSz="835025" eaLnBrk="0" hangingPunct="0">
              <a:defRPr>
                <a:solidFill>
                  <a:schemeClr val="tx1"/>
                </a:solidFill>
                <a:latin typeface="Calibri" pitchFamily="34" charset="0"/>
                <a:ea typeface="宋体" pitchFamily="2"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pitchFamily="2" charset="-122"/>
              </a:defRPr>
            </a:lvl9pPr>
          </a:lstStyle>
          <a:p>
            <a:pPr algn="ctr">
              <a:defRPr/>
            </a:pPr>
            <a:r>
              <a:rPr lang="en-US" altLang="zh-CN" sz="4400" dirty="0" smtClean="0">
                <a:solidFill>
                  <a:srgbClr val="990000"/>
                </a:solidFill>
                <a:latin typeface="+mn-lt"/>
                <a:ea typeface="MS PGothic" pitchFamily="34" charset="-128"/>
              </a:rPr>
              <a:t>Thank you</a:t>
            </a:r>
          </a:p>
        </p:txBody>
      </p:sp>
      <p:sp>
        <p:nvSpPr>
          <p:cNvPr id="77" name="Text Box 8"/>
          <p:cNvSpPr txBox="1">
            <a:spLocks noChangeArrowheads="1"/>
          </p:cNvSpPr>
          <p:nvPr/>
        </p:nvSpPr>
        <p:spPr bwMode="auto">
          <a:xfrm>
            <a:off x="3161636" y="3429000"/>
            <a:ext cx="2820727" cy="48437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charset="-122"/>
              </a:defRPr>
            </a:lvl1pPr>
            <a:lvl2pPr marL="742950" indent="-285750" defTabSz="835025" eaLnBrk="0" hangingPunct="0">
              <a:defRPr>
                <a:solidFill>
                  <a:schemeClr val="tx1"/>
                </a:solidFill>
                <a:latin typeface="Calibri" pitchFamily="34" charset="0"/>
                <a:ea typeface="宋体" charset="-122"/>
              </a:defRPr>
            </a:lvl2pPr>
            <a:lvl3pPr marL="1143000" indent="-228600" defTabSz="835025" eaLnBrk="0" hangingPunct="0">
              <a:defRPr>
                <a:solidFill>
                  <a:schemeClr val="tx1"/>
                </a:solidFill>
                <a:latin typeface="Calibri" pitchFamily="34" charset="0"/>
                <a:ea typeface="宋体" charset="-122"/>
              </a:defRPr>
            </a:lvl3pPr>
            <a:lvl4pPr marL="1600200" indent="-228600" defTabSz="835025" eaLnBrk="0" hangingPunct="0">
              <a:defRPr>
                <a:solidFill>
                  <a:schemeClr val="tx1"/>
                </a:solidFill>
                <a:latin typeface="Calibri" pitchFamily="34" charset="0"/>
                <a:ea typeface="宋体" charset="-122"/>
              </a:defRPr>
            </a:lvl4pPr>
            <a:lvl5pPr marL="2057400" indent="-228600" defTabSz="835025" eaLnBrk="0" hangingPunct="0">
              <a:defRPr>
                <a:solidFill>
                  <a:schemeClr val="tx1"/>
                </a:solidFill>
                <a:latin typeface="Calibri" pitchFamily="34" charset="0"/>
                <a:ea typeface="宋体"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charset="-122"/>
              </a:defRPr>
            </a:lvl9pPr>
          </a:lstStyle>
          <a:p>
            <a:pPr algn="ctr"/>
            <a:r>
              <a:rPr lang="en-US" altLang="zh-CN" sz="2600" dirty="0">
                <a:solidFill>
                  <a:srgbClr val="666666"/>
                </a:solidFill>
                <a:latin typeface="+mn-lt"/>
                <a:ea typeface="ＭＳ Ｐゴシック" pitchFamily="34" charset="-128"/>
              </a:rPr>
              <a:t>www.huawei.com</a:t>
            </a:r>
            <a:endParaRPr lang="en-US" altLang="zh-CN" sz="2600" dirty="0">
              <a:solidFill>
                <a:srgbClr val="990000"/>
              </a:solidFill>
              <a:latin typeface="+mn-lt"/>
              <a:ea typeface="ＭＳ Ｐゴシック" pitchFamily="34" charset="-128"/>
            </a:endParaRPr>
          </a:p>
        </p:txBody>
      </p:sp>
      <p:sp>
        <p:nvSpPr>
          <p:cNvPr id="5" name="TextBox 4"/>
          <p:cNvSpPr txBox="1"/>
          <p:nvPr/>
        </p:nvSpPr>
        <p:spPr>
          <a:xfrm>
            <a:off x="755650" y="4508500"/>
            <a:ext cx="7632700" cy="1246495"/>
          </a:xfrm>
          <a:prstGeom prst="rect">
            <a:avLst/>
          </a:prstGeom>
          <a:noFill/>
        </p:spPr>
        <p:txBody>
          <a:bodyPr wrap="square" rtlCol="0">
            <a:spAutoFit/>
          </a:bodyPr>
          <a:lstStyle/>
          <a:p>
            <a:pPr algn="just">
              <a:lnSpc>
                <a:spcPct val="100000"/>
              </a:lnSpc>
            </a:pPr>
            <a:r>
              <a:rPr lang="en-US" altLang="zh-CN" sz="1250" b="1" kern="1200" dirty="0" smtClean="0">
                <a:solidFill>
                  <a:schemeClr val="tx1"/>
                </a:solidFill>
                <a:effectLst/>
                <a:latin typeface="FrutigerNext LT Regular" pitchFamily="34" charset="0"/>
                <a:ea typeface="宋体" charset="-122"/>
                <a:cs typeface="+mn-cs"/>
              </a:rPr>
              <a:t>Copyright©2011 Huawei Technologies Co., Ltd. All Rights Reserved.</a:t>
            </a:r>
            <a:endParaRPr lang="zh-CN" altLang="zh-CN" sz="1250" kern="1200" dirty="0" smtClean="0">
              <a:solidFill>
                <a:schemeClr val="tx1"/>
              </a:solidFill>
              <a:effectLst/>
              <a:latin typeface="FrutigerNext LT Regular" pitchFamily="34" charset="0"/>
              <a:ea typeface="宋体" charset="-122"/>
              <a:cs typeface="+mn-cs"/>
            </a:endParaRPr>
          </a:p>
          <a:p>
            <a:pPr algn="just">
              <a:lnSpc>
                <a:spcPct val="100000"/>
              </a:lnSpc>
            </a:pPr>
            <a:r>
              <a:rPr lang="en-US" altLang="zh-CN" sz="1250" kern="1200" dirty="0" smtClean="0">
                <a:solidFill>
                  <a:schemeClr val="tx1"/>
                </a:solidFill>
                <a:effectLst/>
                <a:latin typeface="FrutigerNext LT Regular" pitchFamily="34" charset="0"/>
                <a:ea typeface="宋体" charset="-122"/>
                <a:cs typeface="+mn-cs"/>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lang="zh-CN" altLang="zh-CN" sz="1250" kern="1200" dirty="0">
              <a:solidFill>
                <a:schemeClr val="tx1"/>
              </a:solidFill>
              <a:effectLst/>
              <a:latin typeface="FrutigerNext LT Regular" pitchFamily="34" charset="0"/>
              <a:ea typeface="宋体" charset="-122"/>
              <a:cs typeface="+mn-cs"/>
            </a:endParaRPr>
          </a:p>
        </p:txBody>
      </p:sp>
    </p:spTree>
  </p:cSld>
  <p:clrMap bg1="lt1" tx1="dk1" bg2="lt2" tx2="dk2" accent1="accent1" accent2="accent2" accent3="accent3" accent4="accent4" accent5="accent5" accent6="accent6" hlink="hlink" folHlink="folHlink"/>
  <p:sldLayoutIdLst>
    <p:sldLayoutId id="2147483823" r:id="rId1"/>
    <p:sldLayoutId id="2147483836" r:id="rId2"/>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mj-lt"/>
          <a:ea typeface="+mj-ea"/>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标题 13"/>
          <p:cNvSpPr>
            <a:spLocks noGrp="1"/>
          </p:cNvSpPr>
          <p:nvPr>
            <p:ph type="title"/>
          </p:nvPr>
        </p:nvSpPr>
        <p:spPr>
          <a:xfrm>
            <a:off x="1259633" y="2803525"/>
            <a:ext cx="7344815" cy="625475"/>
          </a:xfrm>
        </p:spPr>
        <p:txBody>
          <a:bodyPr>
            <a:normAutofit fontScale="90000"/>
          </a:bodyPr>
          <a:lstStyle/>
          <a:p>
            <a:r>
              <a:rPr lang="en-US" altLang="zh-CN" dirty="0" smtClean="0"/>
              <a:t>Ideas for Test Improvement </a:t>
            </a:r>
            <a:r>
              <a:rPr lang="en-US" altLang="zh-CN" dirty="0" smtClean="0"/>
              <a:t/>
            </a:r>
            <a:br>
              <a:rPr lang="en-US" altLang="zh-CN" dirty="0" smtClean="0"/>
            </a:br>
            <a:r>
              <a:rPr lang="en-US" altLang="zh-CN" dirty="0" smtClean="0"/>
              <a:t>in </a:t>
            </a:r>
            <a:r>
              <a:rPr lang="en-US" altLang="zh-CN" dirty="0" smtClean="0"/>
              <a:t>PostgreSQL</a:t>
            </a:r>
            <a:endParaRPr lang="zh-CN" altLang="en-US" dirty="0"/>
          </a:p>
        </p:txBody>
      </p:sp>
      <p:sp>
        <p:nvSpPr>
          <p:cNvPr id="4" name="TextBox 3"/>
          <p:cNvSpPr txBox="1"/>
          <p:nvPr/>
        </p:nvSpPr>
        <p:spPr>
          <a:xfrm>
            <a:off x="1403648" y="3501008"/>
            <a:ext cx="3445367" cy="1077218"/>
          </a:xfrm>
          <a:prstGeom prst="rect">
            <a:avLst/>
          </a:prstGeom>
          <a:noFill/>
        </p:spPr>
        <p:txBody>
          <a:bodyPr wrap="none" rtlCol="0">
            <a:spAutoFit/>
          </a:bodyPr>
          <a:lstStyle/>
          <a:p>
            <a:r>
              <a:rPr lang="en-US" altLang="zh-CN" sz="3200" dirty="0" err="1" smtClean="0"/>
              <a:t>Galy</a:t>
            </a:r>
            <a:r>
              <a:rPr lang="en-US" altLang="zh-CN" sz="3200" dirty="0" smtClean="0"/>
              <a:t> Lee</a:t>
            </a:r>
          </a:p>
          <a:p>
            <a:r>
              <a:rPr lang="en-US" altLang="zh-CN" sz="3200" dirty="0" smtClean="0"/>
              <a:t>galylee@gmail.com</a:t>
            </a:r>
            <a:endParaRPr lang="zh-CN" altLang="en-US" sz="3200" dirty="0"/>
          </a:p>
        </p:txBody>
      </p:sp>
    </p:spTree>
  </p:cSld>
  <p:clrMapOvr>
    <a:masterClrMapping/>
  </p:clrMapOvr>
  <p:transition advClick="0" advTm="8000">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fontScale="90000"/>
          </a:bodyPr>
          <a:lstStyle/>
          <a:p>
            <a:r>
              <a:rPr lang="en-US" dirty="0" smtClean="0"/>
              <a:t>Replication Test Framework – Test file</a:t>
            </a:r>
            <a:endParaRPr lang="en-US" dirty="0"/>
          </a:p>
        </p:txBody>
      </p:sp>
      <p:graphicFrame>
        <p:nvGraphicFramePr>
          <p:cNvPr id="6" name="Content Placeholder 5"/>
          <p:cNvGraphicFramePr>
            <a:graphicFrameLocks noGrp="1"/>
          </p:cNvGraphicFramePr>
          <p:nvPr>
            <p:ph idx="1"/>
          </p:nvPr>
        </p:nvGraphicFramePr>
        <p:xfrm>
          <a:off x="755650" y="1412875"/>
          <a:ext cx="7632700" cy="4464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412776"/>
            <a:ext cx="7632700" cy="4194175"/>
          </a:xfrm>
        </p:spPr>
        <p:txBody>
          <a:bodyPr>
            <a:noAutofit/>
          </a:bodyPr>
          <a:lstStyle/>
          <a:p>
            <a:pPr algn="just"/>
            <a:r>
              <a:rPr lang="en-US" sz="4000" b="0" dirty="0" smtClean="0"/>
              <a:t>Test specification:</a:t>
            </a:r>
          </a:p>
          <a:p>
            <a:pPr algn="just">
              <a:buNone/>
            </a:pPr>
            <a:r>
              <a:rPr lang="en-US" sz="2000" dirty="0" smtClean="0"/>
              <a:t>	Each replication test is defined by a specification file, stored in the specs subdirectory.  A test specification consists of three parts, in this order:</a:t>
            </a:r>
          </a:p>
          <a:p>
            <a:pPr algn="just">
              <a:buNone/>
            </a:pPr>
            <a:r>
              <a:rPr lang="en-US" sz="2000" dirty="0" smtClean="0"/>
              <a:t>	setup cluster { [node,]...}</a:t>
            </a:r>
          </a:p>
          <a:p>
            <a:pPr algn="just">
              <a:buNone/>
            </a:pPr>
            <a:r>
              <a:rPr lang="en-US" sz="2000" dirty="0" smtClean="0"/>
              <a:t>		node : node "</a:t>
            </a:r>
            <a:r>
              <a:rPr lang="en-US" sz="2000" dirty="0" err="1" smtClean="0"/>
              <a:t>nodename</a:t>
            </a:r>
            <a:r>
              <a:rPr lang="en-US" sz="2000" dirty="0" smtClean="0"/>
              <a:t>" </a:t>
            </a:r>
            <a:r>
              <a:rPr lang="en-US" sz="2000" dirty="0" err="1" smtClean="0"/>
              <a:t>config</a:t>
            </a:r>
            <a:r>
              <a:rPr lang="en-US" sz="2000" dirty="0" smtClean="0"/>
              <a:t> ( [key = value,]....)	</a:t>
            </a:r>
          </a:p>
          <a:p>
            <a:pPr algn="just">
              <a:buNone/>
            </a:pPr>
            <a:r>
              <a:rPr lang="en-US" sz="2000" dirty="0" smtClean="0"/>
              <a:t>	Through setup cluster command block we can setup a replication topology. first node specified in the node list will become the specification of the master node and all other nodes becomes the subscriber in the cluster. For each node we can specify </a:t>
            </a:r>
            <a:r>
              <a:rPr lang="en-US" sz="2000" dirty="0" err="1" smtClean="0"/>
              <a:t>config</a:t>
            </a:r>
            <a:r>
              <a:rPr lang="en-US" sz="2000" dirty="0" smtClean="0"/>
              <a:t>  settings as a (key = value) pair.</a:t>
            </a:r>
          </a:p>
          <a:p>
            <a:pPr algn="just">
              <a:buNone/>
            </a:pPr>
            <a:endParaRPr lang="en-US"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395065"/>
            <a:ext cx="7632700" cy="4194175"/>
          </a:xfrm>
        </p:spPr>
        <p:txBody>
          <a:bodyPr>
            <a:noAutofit/>
          </a:bodyPr>
          <a:lstStyle/>
          <a:p>
            <a:pPr algn="just">
              <a:buNone/>
            </a:pPr>
            <a:r>
              <a:rPr lang="en-US" sz="2000" dirty="0" smtClean="0"/>
              <a:t>	test { commands } </a:t>
            </a:r>
          </a:p>
          <a:p>
            <a:pPr algn="just">
              <a:buNone/>
            </a:pPr>
            <a:r>
              <a:rPr lang="en-US" sz="2000" dirty="0" smtClean="0"/>
              <a:t>	Through test block we can connect to particular node, fire queries and then compare the data on set of nodes. This is the block where actual test on replication is done. </a:t>
            </a:r>
          </a:p>
          <a:p>
            <a:pPr algn="just">
              <a:buNone/>
            </a:pPr>
            <a:endParaRPr lang="en-US" sz="2000" dirty="0" smtClean="0"/>
          </a:p>
          <a:p>
            <a:pPr algn="just">
              <a:buNone/>
            </a:pPr>
            <a:r>
              <a:rPr lang="en-US" sz="2000" dirty="0" smtClean="0"/>
              <a:t>  	Following commands are supported to facilitate replication testing.	</a:t>
            </a:r>
          </a:p>
          <a:p>
            <a:pPr lvl="1"/>
            <a:r>
              <a:rPr lang="en-US" sz="1800" dirty="0" smtClean="0"/>
              <a:t>connect "</a:t>
            </a:r>
            <a:r>
              <a:rPr lang="en-US" sz="1800" dirty="0" err="1" smtClean="0"/>
              <a:t>nodename</a:t>
            </a:r>
            <a:r>
              <a:rPr lang="en-US" sz="1800" dirty="0" smtClean="0"/>
              <a:t>”  - switch the current connection to "</a:t>
            </a:r>
            <a:r>
              <a:rPr lang="en-US" sz="1800" dirty="0" err="1" smtClean="0"/>
              <a:t>nodename</a:t>
            </a:r>
            <a:r>
              <a:rPr lang="en-US" sz="1800" dirty="0" smtClean="0"/>
              <a:t>“</a:t>
            </a:r>
          </a:p>
          <a:p>
            <a:pPr lvl="1"/>
            <a:r>
              <a:rPr lang="en-US" sz="1800" dirty="0" err="1" smtClean="0"/>
              <a:t>sql_cmd</a:t>
            </a:r>
            <a:r>
              <a:rPr lang="en-US" sz="1800" dirty="0" smtClean="0"/>
              <a:t> { </a:t>
            </a:r>
            <a:r>
              <a:rPr lang="en-US" sz="1800" dirty="0" err="1" smtClean="0"/>
              <a:t>sql</a:t>
            </a:r>
            <a:r>
              <a:rPr lang="en-US" sz="1800" dirty="0" smtClean="0"/>
              <a:t> commands }    - Through </a:t>
            </a:r>
            <a:r>
              <a:rPr lang="en-US" sz="1800" dirty="0" err="1" smtClean="0"/>
              <a:t>sql_cmd</a:t>
            </a:r>
            <a:r>
              <a:rPr lang="en-US" sz="1800" dirty="0" smtClean="0"/>
              <a:t> block we can fire set of </a:t>
            </a:r>
            <a:r>
              <a:rPr lang="en-US" sz="1800" dirty="0" err="1" smtClean="0"/>
              <a:t>sql</a:t>
            </a:r>
            <a:r>
              <a:rPr lang="en-US" sz="1800" dirty="0" smtClean="0"/>
              <a:t> commands on current connection.</a:t>
            </a:r>
          </a:p>
          <a:p>
            <a:pPr lvl="1"/>
            <a:r>
              <a:rPr lang="en-US" sz="1800" dirty="0" smtClean="0"/>
              <a:t>compare result node ([</a:t>
            </a:r>
            <a:r>
              <a:rPr lang="en-US" sz="1800" dirty="0" err="1" smtClean="0"/>
              <a:t>nodename</a:t>
            </a:r>
            <a:r>
              <a:rPr lang="en-US" sz="1800" dirty="0" smtClean="0"/>
              <a:t>,].... </a:t>
            </a:r>
            <a:r>
              <a:rPr lang="en-US" sz="1800" dirty="0" err="1" smtClean="0"/>
              <a:t>sql_cmd</a:t>
            </a:r>
            <a:r>
              <a:rPr lang="en-US" sz="1800" dirty="0" smtClean="0"/>
              <a:t>(</a:t>
            </a:r>
            <a:r>
              <a:rPr lang="en-US" sz="1800" dirty="0" err="1" smtClean="0"/>
              <a:t>sql</a:t>
            </a:r>
            <a:r>
              <a:rPr lang="en-US" sz="1800" dirty="0" smtClean="0"/>
              <a:t> command))	- Through compare result node we can compare data on set of given nodes by firing      the given </a:t>
            </a:r>
            <a:r>
              <a:rPr lang="en-US" sz="1800" dirty="0" err="1" smtClean="0"/>
              <a:t>sql_cmd</a:t>
            </a:r>
            <a:r>
              <a:rPr lang="en-US" sz="1800" dirty="0" smtClean="0"/>
              <a:t> on all nodes and comparing the result set.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395065"/>
            <a:ext cx="7632700" cy="4626223"/>
          </a:xfrm>
        </p:spPr>
        <p:txBody>
          <a:bodyPr/>
          <a:lstStyle/>
          <a:p>
            <a:pPr lvl="1" algn="just"/>
            <a:r>
              <a:rPr lang="en-US" sz="1400" dirty="0" smtClean="0"/>
              <a:t> show cluster status -- display current cluster topology and each nodes </a:t>
            </a:r>
            <a:r>
              <a:rPr lang="en-US" sz="1400" dirty="0" err="1" smtClean="0"/>
              <a:t>xlog</a:t>
            </a:r>
            <a:r>
              <a:rPr lang="en-US" sz="1400" dirty="0" smtClean="0"/>
              <a:t> positions.	</a:t>
            </a:r>
          </a:p>
          <a:p>
            <a:pPr lvl="1" algn="just"/>
            <a:r>
              <a:rPr lang="en-US" sz="1400" dirty="0" smtClean="0"/>
              <a:t>sync nodes([</a:t>
            </a:r>
            <a:r>
              <a:rPr lang="en-US" sz="1400" dirty="0" err="1" smtClean="0"/>
              <a:t>nodename</a:t>
            </a:r>
            <a:r>
              <a:rPr lang="en-US" sz="1400" dirty="0" smtClean="0"/>
              <a:t>,]...) -- wait until given nodes are in sync with current master of the cluster.		</a:t>
            </a:r>
          </a:p>
          <a:p>
            <a:pPr algn="just">
              <a:buNone/>
            </a:pPr>
            <a:r>
              <a:rPr lang="en-US" sz="1600" dirty="0" smtClean="0"/>
              <a:t>	</a:t>
            </a:r>
          </a:p>
          <a:p>
            <a:pPr algn="just">
              <a:buNone/>
            </a:pPr>
            <a:r>
              <a:rPr lang="en-US" sz="1600" dirty="0" smtClean="0"/>
              <a:t>	teardown cluster {}</a:t>
            </a:r>
          </a:p>
          <a:p>
            <a:pPr algn="just">
              <a:buNone/>
            </a:pPr>
            <a:r>
              <a:rPr lang="en-US" sz="1600" dirty="0" smtClean="0"/>
              <a:t>	    Through teardown cluster block we can cleanup the test setup.  	</a:t>
            </a:r>
          </a:p>
          <a:p>
            <a:pPr algn="just">
              <a:buNone/>
            </a:pPr>
            <a:endParaRPr lang="en-US" sz="1600" dirty="0" smtClean="0"/>
          </a:p>
          <a:p>
            <a:pPr algn="just"/>
            <a:r>
              <a:rPr lang="en-US" dirty="0" smtClean="0"/>
              <a:t>Usage example:</a:t>
            </a:r>
          </a:p>
          <a:p>
            <a:pPr algn="just">
              <a:buNone/>
            </a:pPr>
            <a:endParaRPr lang="en-US" dirty="0" smtClean="0"/>
          </a:p>
          <a:p>
            <a:pPr algn="just">
              <a:buNone/>
            </a:pPr>
            <a:r>
              <a:rPr lang="en-US" sz="1600" dirty="0" smtClean="0"/>
              <a:t>	</a:t>
            </a:r>
            <a:r>
              <a:rPr lang="en-US" sz="1600" b="0" dirty="0" smtClean="0"/>
              <a:t>setup cluster{</a:t>
            </a:r>
          </a:p>
          <a:p>
            <a:pPr algn="just">
              <a:buNone/>
            </a:pPr>
            <a:r>
              <a:rPr lang="en-US" sz="1600" b="0" dirty="0" smtClean="0"/>
              <a:t>		node master </a:t>
            </a:r>
            <a:r>
              <a:rPr lang="en-US" sz="1600" b="0" dirty="0" err="1" smtClean="0"/>
              <a:t>config</a:t>
            </a:r>
            <a:r>
              <a:rPr lang="en-US" sz="1600" b="0" dirty="0" smtClean="0"/>
              <a:t> (</a:t>
            </a:r>
            <a:r>
              <a:rPr lang="en-US" sz="1600" b="0" dirty="0" err="1" smtClean="0"/>
              <a:t>host_addr</a:t>
            </a:r>
            <a:r>
              <a:rPr lang="en-US" sz="1600" b="0" dirty="0" smtClean="0"/>
              <a:t> = </a:t>
            </a:r>
            <a:r>
              <a:rPr lang="en-US" sz="1600" b="0" dirty="0" err="1" smtClean="0"/>
              <a:t>localhost</a:t>
            </a:r>
            <a:r>
              <a:rPr lang="en-US" sz="1600" b="0" dirty="0" smtClean="0"/>
              <a:t>, port=5555, </a:t>
            </a:r>
            <a:r>
              <a:rPr lang="en-US" sz="1600" b="0" dirty="0" err="1" smtClean="0"/>
              <a:t>data_dir</a:t>
            </a:r>
            <a:r>
              <a:rPr lang="en-US" sz="1600" b="0" dirty="0" smtClean="0"/>
              <a:t> = data )</a:t>
            </a:r>
          </a:p>
          <a:p>
            <a:pPr algn="just">
              <a:buNone/>
            </a:pPr>
            <a:r>
              <a:rPr lang="en-US" sz="1600" dirty="0" smtClean="0"/>
              <a:t> 		</a:t>
            </a:r>
          </a:p>
          <a:p>
            <a:pPr algn="just">
              <a:buNone/>
            </a:pPr>
            <a:r>
              <a:rPr lang="en-US" sz="1600" dirty="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395065"/>
            <a:ext cx="7632700" cy="4626223"/>
          </a:xfrm>
        </p:spPr>
        <p:txBody>
          <a:bodyPr/>
          <a:lstStyle/>
          <a:p>
            <a:pPr algn="just">
              <a:buNone/>
            </a:pPr>
            <a:r>
              <a:rPr lang="en-US" sz="1600" dirty="0" smtClean="0"/>
              <a:t>		 node standby </a:t>
            </a:r>
            <a:r>
              <a:rPr lang="en-US" sz="1600" dirty="0" err="1" smtClean="0"/>
              <a:t>config</a:t>
            </a:r>
            <a:r>
              <a:rPr lang="en-US" sz="1600" dirty="0" smtClean="0"/>
              <a:t> (</a:t>
            </a:r>
            <a:r>
              <a:rPr lang="en-US" sz="1600" dirty="0" err="1" smtClean="0"/>
              <a:t>host_addr</a:t>
            </a:r>
            <a:r>
              <a:rPr lang="en-US" sz="1600" dirty="0" smtClean="0"/>
              <a:t> = </a:t>
            </a:r>
            <a:r>
              <a:rPr lang="en-US" sz="1600" dirty="0" err="1" smtClean="0"/>
              <a:t>localhost</a:t>
            </a:r>
            <a:r>
              <a:rPr lang="en-US" sz="1600" dirty="0" smtClean="0"/>
              <a:t>, port=5556, </a:t>
            </a:r>
            <a:r>
              <a:rPr lang="en-US" sz="1600" dirty="0" err="1" smtClean="0"/>
              <a:t>data_dir</a:t>
            </a:r>
            <a:r>
              <a:rPr lang="en-US" sz="1600" dirty="0" smtClean="0"/>
              <a:t> = </a:t>
            </a:r>
            <a:r>
              <a:rPr lang="en-US" sz="1600" dirty="0" err="1" smtClean="0"/>
              <a:t>sdata</a:t>
            </a:r>
            <a:r>
              <a:rPr lang="en-US" sz="1600" dirty="0" smtClean="0"/>
              <a:t> )</a:t>
            </a:r>
          </a:p>
          <a:p>
            <a:pPr algn="just">
              <a:buNone/>
            </a:pPr>
            <a:r>
              <a:rPr lang="en-US" sz="1600" dirty="0" smtClean="0"/>
              <a:t>		node standby2 </a:t>
            </a:r>
            <a:r>
              <a:rPr lang="en-US" sz="1600" dirty="0" err="1" smtClean="0"/>
              <a:t>config</a:t>
            </a:r>
            <a:r>
              <a:rPr lang="en-US" sz="1600" dirty="0" smtClean="0"/>
              <a:t> (</a:t>
            </a:r>
            <a:r>
              <a:rPr lang="en-US" sz="1600" dirty="0" err="1" smtClean="0"/>
              <a:t>host_addr</a:t>
            </a:r>
            <a:r>
              <a:rPr lang="en-US" sz="1600" dirty="0" smtClean="0"/>
              <a:t> = </a:t>
            </a:r>
            <a:r>
              <a:rPr lang="en-US" sz="1600" dirty="0" err="1" smtClean="0"/>
              <a:t>localhost</a:t>
            </a:r>
            <a:r>
              <a:rPr lang="en-US" sz="1600" dirty="0" smtClean="0"/>
              <a:t>, port=5557, </a:t>
            </a:r>
            <a:r>
              <a:rPr lang="en-US" sz="1600" dirty="0" err="1" smtClean="0"/>
              <a:t>data_dir</a:t>
            </a:r>
            <a:r>
              <a:rPr lang="en-US" sz="1600" dirty="0" smtClean="0"/>
              <a:t> = sdata2)</a:t>
            </a:r>
          </a:p>
          <a:p>
            <a:pPr algn="just">
              <a:buNone/>
            </a:pPr>
            <a:r>
              <a:rPr lang="en-US" sz="1600" dirty="0" smtClean="0"/>
              <a:t>	}</a:t>
            </a:r>
          </a:p>
          <a:p>
            <a:pPr algn="just">
              <a:buNone/>
            </a:pPr>
            <a:r>
              <a:rPr lang="en-US" sz="1600" dirty="0" smtClean="0"/>
              <a:t>	 test {</a:t>
            </a:r>
          </a:p>
          <a:p>
            <a:pPr algn="just">
              <a:buNone/>
            </a:pPr>
            <a:r>
              <a:rPr lang="en-US" sz="1600" dirty="0" smtClean="0"/>
              <a:t>		connect master;</a:t>
            </a:r>
          </a:p>
          <a:p>
            <a:pPr algn="just">
              <a:buNone/>
            </a:pPr>
            <a:r>
              <a:rPr lang="en-US" sz="1600" dirty="0" smtClean="0"/>
              <a:t>		</a:t>
            </a:r>
            <a:r>
              <a:rPr lang="en-US" sz="1600" dirty="0" err="1" smtClean="0"/>
              <a:t>sql_cmd</a:t>
            </a:r>
            <a:r>
              <a:rPr lang="en-US" sz="1600" dirty="0" smtClean="0"/>
              <a:t> (   "create table t1(c1 </a:t>
            </a:r>
            <a:r>
              <a:rPr lang="en-US" sz="1600" dirty="0" err="1" smtClean="0"/>
              <a:t>int</a:t>
            </a:r>
            <a:r>
              <a:rPr lang="en-US" sz="1600" dirty="0" smtClean="0"/>
              <a:t>); insert into t1 values(10); select * from t1;"   )	;</a:t>
            </a:r>
          </a:p>
          <a:p>
            <a:pPr algn="just">
              <a:buNone/>
            </a:pPr>
            <a:r>
              <a:rPr lang="en-US" sz="1600" dirty="0" smtClean="0"/>
              <a:t>		</a:t>
            </a:r>
            <a:r>
              <a:rPr lang="en-US" sz="1600" dirty="0" err="1" smtClean="0"/>
              <a:t>sql_cmd</a:t>
            </a:r>
            <a:r>
              <a:rPr lang="en-US" sz="1600" dirty="0" smtClean="0"/>
              <a:t> (   "create table t2(c1 </a:t>
            </a:r>
            <a:r>
              <a:rPr lang="en-US" sz="1600" dirty="0" err="1" smtClean="0"/>
              <a:t>int</a:t>
            </a:r>
            <a:r>
              <a:rPr lang="en-US" sz="1600" dirty="0" smtClean="0"/>
              <a:t>); insert into t2 values(99); select * from t2;"   )	;</a:t>
            </a:r>
          </a:p>
          <a:p>
            <a:pPr algn="just">
              <a:buNone/>
            </a:pPr>
            <a:r>
              <a:rPr lang="en-US" sz="1600" dirty="0" smtClean="0"/>
              <a:t>		sync nodes (standby,standby2);		</a:t>
            </a:r>
          </a:p>
          <a:p>
            <a:pPr algn="just">
              <a:buNone/>
            </a:pPr>
            <a:r>
              <a:rPr lang="en-US" sz="1600" dirty="0" smtClean="0"/>
              <a:t>		connect standby;</a:t>
            </a:r>
          </a:p>
          <a:p>
            <a:pPr algn="just">
              <a:buNone/>
            </a:pPr>
            <a:r>
              <a:rPr lang="en-US" sz="1600" dirty="0" smtClean="0"/>
              <a:t>		</a:t>
            </a:r>
          </a:p>
          <a:p>
            <a:pPr algn="just">
              <a:buNone/>
            </a:pPr>
            <a:r>
              <a:rPr lang="en-US" sz="1600" dirty="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395065"/>
            <a:ext cx="7632700" cy="4842247"/>
          </a:xfrm>
        </p:spPr>
        <p:txBody>
          <a:bodyPr/>
          <a:lstStyle/>
          <a:p>
            <a:pPr algn="just">
              <a:buNone/>
            </a:pPr>
            <a:r>
              <a:rPr lang="en-US" sz="1600" dirty="0" smtClean="0"/>
              <a:t>		</a:t>
            </a:r>
            <a:r>
              <a:rPr lang="en-US" sz="1600" dirty="0" err="1" smtClean="0"/>
              <a:t>sql_cmd</a:t>
            </a:r>
            <a:r>
              <a:rPr lang="en-US" sz="1600" dirty="0" smtClean="0"/>
              <a:t> (   "select * from t1;"   )	;				</a:t>
            </a:r>
            <a:r>
              <a:rPr lang="en-US" sz="1600" dirty="0" err="1" smtClean="0"/>
              <a:t>sql_cmd</a:t>
            </a:r>
            <a:r>
              <a:rPr lang="en-US" sz="1600" dirty="0" smtClean="0"/>
              <a:t> (   "select * from t2;"   )	; 		</a:t>
            </a:r>
          </a:p>
          <a:p>
            <a:pPr algn="just">
              <a:buNone/>
            </a:pPr>
            <a:r>
              <a:rPr lang="en-US" sz="1600" dirty="0" smtClean="0"/>
              <a:t>		connect master;</a:t>
            </a:r>
          </a:p>
          <a:p>
            <a:pPr algn="just">
              <a:buNone/>
            </a:pPr>
            <a:r>
              <a:rPr lang="en-US" sz="1600" dirty="0" smtClean="0"/>
              <a:t>		</a:t>
            </a:r>
            <a:r>
              <a:rPr lang="en-US" sz="1600" dirty="0" err="1" smtClean="0"/>
              <a:t>sql_cmd</a:t>
            </a:r>
            <a:r>
              <a:rPr lang="en-US" sz="1600" dirty="0" smtClean="0"/>
              <a:t> (   "select * from t1;"   )	;				</a:t>
            </a:r>
            <a:r>
              <a:rPr lang="en-US" sz="1600" dirty="0" err="1" smtClean="0"/>
              <a:t>sql_cmd</a:t>
            </a:r>
            <a:r>
              <a:rPr lang="en-US" sz="1600" dirty="0" smtClean="0"/>
              <a:t> (   "select * from t2;"   )	;		</a:t>
            </a:r>
          </a:p>
          <a:p>
            <a:pPr algn="just">
              <a:buNone/>
            </a:pPr>
            <a:r>
              <a:rPr lang="en-US" sz="1600" dirty="0" smtClean="0"/>
              <a:t>		show cluster status;</a:t>
            </a:r>
          </a:p>
          <a:p>
            <a:pPr algn="just">
              <a:buNone/>
            </a:pPr>
            <a:r>
              <a:rPr lang="en-US" sz="1600" dirty="0" smtClean="0"/>
              <a:t>		compare result nodes(master, standby) </a:t>
            </a:r>
            <a:r>
              <a:rPr lang="en-US" sz="1600" dirty="0" err="1" smtClean="0"/>
              <a:t>sql_cmd</a:t>
            </a:r>
            <a:r>
              <a:rPr lang="en-US" sz="1600" dirty="0" smtClean="0"/>
              <a:t>("select * from t1 order by c1");</a:t>
            </a:r>
          </a:p>
          <a:p>
            <a:pPr algn="just">
              <a:buNone/>
            </a:pPr>
            <a:r>
              <a:rPr lang="en-US" sz="1600" dirty="0" smtClean="0"/>
              <a:t>	 }</a:t>
            </a:r>
          </a:p>
          <a:p>
            <a:pPr algn="just">
              <a:buNone/>
            </a:pPr>
            <a:r>
              <a:rPr lang="en-US" sz="1600" dirty="0" smtClean="0"/>
              <a:t>	teardown cluster{</a:t>
            </a:r>
          </a:p>
          <a:p>
            <a:pPr algn="just">
              <a:buNone/>
            </a:pPr>
            <a:r>
              <a:rPr lang="en-US" sz="1600" dirty="0" smtClean="0"/>
              <a:t>		connect master;</a:t>
            </a:r>
          </a:p>
          <a:p>
            <a:pPr algn="just">
              <a:buNone/>
            </a:pPr>
            <a:r>
              <a:rPr lang="en-US" sz="1600" dirty="0" smtClean="0"/>
              <a:t>		</a:t>
            </a:r>
            <a:r>
              <a:rPr lang="en-US" sz="1600" dirty="0" err="1" smtClean="0"/>
              <a:t>sql_cmd</a:t>
            </a:r>
            <a:r>
              <a:rPr lang="en-US" sz="1600" dirty="0" smtClean="0"/>
              <a:t> (   "drop table t1;"   )	;</a:t>
            </a:r>
          </a:p>
          <a:p>
            <a:pPr algn="just">
              <a:buNone/>
            </a:pPr>
            <a:r>
              <a:rPr lang="en-US" sz="1600" dirty="0" smtClean="0"/>
              <a:t>		</a:t>
            </a:r>
            <a:r>
              <a:rPr lang="en-US" sz="1600" dirty="0" err="1" smtClean="0"/>
              <a:t>sql_cmd</a:t>
            </a:r>
            <a:r>
              <a:rPr lang="en-US" sz="1600" dirty="0" smtClean="0"/>
              <a:t> (   "drop table t2;"   )	; </a:t>
            </a:r>
          </a:p>
          <a:p>
            <a:pPr algn="just">
              <a:buNone/>
            </a:pPr>
            <a:r>
              <a:rPr lang="en-US" sz="1600" dirty="0" smtClean="0"/>
              <a:t>	}</a:t>
            </a:r>
          </a:p>
          <a:p>
            <a:pPr algn="just">
              <a:buNone/>
            </a:pPr>
            <a:endParaRPr lang="en-US" sz="1600" dirty="0" smtClean="0"/>
          </a:p>
          <a:p>
            <a:pPr algn="just">
              <a:buNone/>
            </a:pPr>
            <a:endParaRPr lang="en-US" sz="1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fontScale="90000"/>
          </a:bodyPr>
          <a:lstStyle/>
          <a:p>
            <a:r>
              <a:rPr lang="en-US" dirty="0" smtClean="0"/>
              <a:t>Replication Test Framework - Summary</a:t>
            </a:r>
            <a:endParaRPr lang="en-US" dirty="0"/>
          </a:p>
        </p:txBody>
      </p:sp>
      <p:sp>
        <p:nvSpPr>
          <p:cNvPr id="4" name="Content Placeholder 2"/>
          <p:cNvSpPr txBox="1">
            <a:spLocks/>
          </p:cNvSpPr>
          <p:nvPr/>
        </p:nvSpPr>
        <p:spPr bwMode="auto">
          <a:xfrm>
            <a:off x="827584" y="1268760"/>
            <a:ext cx="7632700" cy="46085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r>
              <a:rPr lang="en-US" sz="2000" b="1" kern="0" dirty="0" smtClean="0">
                <a:latin typeface="FrutigerNext LT Regular" pitchFamily="34" charset="0"/>
                <a:ea typeface="黑体" pitchFamily="49" charset="-122"/>
              </a:rPr>
              <a:t>With this framework the defects which are difficult to reproduce can be automated with the deeper controls in the replication.</a:t>
            </a:r>
          </a:p>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r>
              <a:rPr kumimoji="0" lang="en-US" sz="2000" b="1" i="0" u="none" strike="noStrike" kern="0" cap="none" spc="0" normalizeH="0" baseline="0" noProof="0" dirty="0" smtClean="0">
                <a:ln>
                  <a:noFill/>
                </a:ln>
                <a:solidFill>
                  <a:schemeClr val="tx1"/>
                </a:solidFill>
                <a:effectLst/>
                <a:uLnTx/>
                <a:uFillTx/>
                <a:latin typeface="FrutigerNext LT Regular" pitchFamily="34" charset="0"/>
                <a:ea typeface="黑体" pitchFamily="49" charset="-122"/>
                <a:cs typeface="+mn-cs"/>
              </a:rPr>
              <a:t>Needs</a:t>
            </a:r>
            <a:r>
              <a:rPr kumimoji="0" lang="en-US" sz="2000" b="1" i="0" u="none" strike="noStrike" kern="0" cap="none" spc="0" normalizeH="0" noProof="0" dirty="0" smtClean="0">
                <a:ln>
                  <a:noFill/>
                </a:ln>
                <a:solidFill>
                  <a:schemeClr val="tx1"/>
                </a:solidFill>
                <a:effectLst/>
                <a:uLnTx/>
                <a:uFillTx/>
                <a:latin typeface="FrutigerNext LT Regular" pitchFamily="34" charset="0"/>
                <a:ea typeface="黑体" pitchFamily="49" charset="-122"/>
                <a:cs typeface="+mn-cs"/>
              </a:rPr>
              <a:t> to enhance more controlling in the server by adding more meta commands.</a:t>
            </a:r>
            <a:endParaRPr kumimoji="0" lang="en-US" sz="2000" b="1" i="0" u="none" strike="noStrike" kern="0" cap="none" spc="0" normalizeH="0" baseline="0" noProof="0" dirty="0" smtClean="0">
              <a:ln>
                <a:noFill/>
              </a:ln>
              <a:solidFill>
                <a:schemeClr val="tx1"/>
              </a:solidFill>
              <a:effectLst/>
              <a:uLnTx/>
              <a:uFillTx/>
              <a:latin typeface="FrutigerNext LT Regular" pitchFamily="34" charset="0"/>
              <a:ea typeface="黑体" pitchFamily="49" charset="-122"/>
              <a:cs typeface="+mn-cs"/>
            </a:endParaRPr>
          </a:p>
          <a:p>
            <a:pPr marL="742950" marR="0" lvl="1" indent="-285750" algn="l" defTabSz="914400" rtl="0" eaLnBrk="0" fontAlgn="base" latinLnBrk="0" hangingPunct="0">
              <a:lnSpc>
                <a:spcPct val="140000"/>
              </a:lnSpc>
              <a:spcBef>
                <a:spcPct val="0"/>
              </a:spcBef>
              <a:spcAft>
                <a:spcPct val="0"/>
              </a:spcAft>
              <a:buClrTx/>
              <a:buSzPct val="50000"/>
              <a:buFont typeface="Wingdings" pitchFamily="2" charset="2"/>
              <a:buNone/>
              <a:tabLst/>
              <a:defRPr/>
            </a:pP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40000"/>
              </a:lnSpc>
              <a:spcBef>
                <a:spcPct val="0"/>
              </a:spcBef>
              <a:spcAft>
                <a:spcPct val="0"/>
              </a:spcAft>
              <a:buClrTx/>
              <a:buSzPct val="50000"/>
              <a:buFont typeface="Wingdings" pitchFamily="2" charset="2"/>
              <a:buNone/>
              <a:tabLst/>
              <a:defRPr/>
            </a:pPr>
            <a:r>
              <a:rPr kumimoji="0" lang="en-US" sz="1400" b="1" i="0" u="none" strike="noStrike" kern="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0" fontAlgn="base" latinLnBrk="0" hangingPunct="0">
              <a:lnSpc>
                <a:spcPct val="140000"/>
              </a:lnSpc>
              <a:spcBef>
                <a:spcPct val="0"/>
              </a:spcBef>
              <a:spcAft>
                <a:spcPct val="0"/>
              </a:spcAft>
              <a:buClrTx/>
              <a:buSzPct val="50000"/>
              <a:buFont typeface="Wingdings" pitchFamily="2" charset="2"/>
              <a:buNone/>
              <a:tabLst/>
              <a:defRPr/>
            </a:pPr>
            <a:endParaRPr kumimoji="0" lang="en-US" sz="1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Kernel Test Framework</a:t>
            </a:r>
            <a:endParaRPr lang="en-US" altLang="zh-CN" dirty="0">
              <a:ea typeface="宋体" pitchFamily="2" charset="-122"/>
            </a:endParaRPr>
          </a:p>
        </p:txBody>
      </p:sp>
      <p:sp>
        <p:nvSpPr>
          <p:cNvPr id="3" name="Content Placeholder 2"/>
          <p:cNvSpPr>
            <a:spLocks noGrp="1"/>
          </p:cNvSpPr>
          <p:nvPr>
            <p:ph idx="1"/>
          </p:nvPr>
        </p:nvSpPr>
        <p:spPr>
          <a:xfrm>
            <a:off x="683568" y="1268760"/>
            <a:ext cx="7632700" cy="4536504"/>
          </a:xfrm>
        </p:spPr>
        <p:txBody>
          <a:bodyPr>
            <a:normAutofit lnSpcReduction="10000"/>
          </a:bodyPr>
          <a:lstStyle/>
          <a:p>
            <a:r>
              <a:rPr lang="en-US" b="0" dirty="0" smtClean="0"/>
              <a:t>There is a regression suite is available for testing the PostgreSQL. Currently the regression test  is carried out by executing SQL queries.</a:t>
            </a:r>
          </a:p>
          <a:p>
            <a:r>
              <a:rPr lang="en-US" b="0" dirty="0" smtClean="0"/>
              <a:t>SQL based tests cannot ensure data stored in the storage engine, it only result oriented. </a:t>
            </a:r>
          </a:p>
          <a:p>
            <a:r>
              <a:rPr lang="en-US" b="0" dirty="0" smtClean="0"/>
              <a:t>It is very difficult generate scenarios for internal design testing of modules.</a:t>
            </a:r>
          </a:p>
          <a:p>
            <a:pPr algn="just"/>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Kernel Test Framework</a:t>
            </a:r>
            <a:endParaRPr lang="en-US" altLang="zh-CN" dirty="0">
              <a:ea typeface="宋体" pitchFamily="2" charset="-122"/>
            </a:endParaRPr>
          </a:p>
        </p:txBody>
      </p:sp>
      <p:sp>
        <p:nvSpPr>
          <p:cNvPr id="3" name="Content Placeholder 2"/>
          <p:cNvSpPr>
            <a:spLocks noGrp="1"/>
          </p:cNvSpPr>
          <p:nvPr>
            <p:ph idx="1"/>
          </p:nvPr>
        </p:nvSpPr>
        <p:spPr>
          <a:xfrm>
            <a:off x="683568" y="1268760"/>
            <a:ext cx="7632700" cy="4536504"/>
          </a:xfrm>
        </p:spPr>
        <p:txBody>
          <a:bodyPr>
            <a:normAutofit fontScale="92500" lnSpcReduction="10000"/>
          </a:bodyPr>
          <a:lstStyle/>
          <a:p>
            <a:r>
              <a:rPr lang="en-US" b="0" dirty="0" smtClean="0"/>
              <a:t>The new framework is an enhancement on existing regress framework by adding  some specific C-functions to every module to get the details of internal design. Those functions  will be used to carry out the test using the exposed functions from SQL statements.</a:t>
            </a:r>
          </a:p>
          <a:p>
            <a:r>
              <a:rPr lang="en-US" b="0" dirty="0" smtClean="0"/>
              <a:t>With this approach any functionality which is difficult to hit from outer test can be achieved easily and also it can be automated for future validations.</a:t>
            </a:r>
          </a:p>
          <a:p>
            <a:pPr algn="just"/>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632700" cy="533400"/>
          </a:xfrm>
        </p:spPr>
        <p:txBody>
          <a:bodyPr>
            <a:normAutofit fontScale="90000"/>
          </a:bodyPr>
          <a:lstStyle/>
          <a:p>
            <a:r>
              <a:rPr lang="en-US" dirty="0" smtClean="0"/>
              <a:t>Kernel Test Framework</a:t>
            </a:r>
            <a:endParaRPr lang="en-US" dirty="0"/>
          </a:p>
        </p:txBody>
      </p:sp>
      <p:sp>
        <p:nvSpPr>
          <p:cNvPr id="5" name="Rectangle 4"/>
          <p:cNvSpPr/>
          <p:nvPr/>
        </p:nvSpPr>
        <p:spPr bwMode="auto">
          <a:xfrm>
            <a:off x="228600" y="1447800"/>
            <a:ext cx="4495800" cy="4343400"/>
          </a:xfrm>
          <a:prstGeom prst="rect">
            <a:avLst/>
          </a:prstGeom>
          <a:solidFill>
            <a:schemeClr val="accent3">
              <a:lumMod val="95000"/>
            </a:schemeClr>
          </a:solidFill>
          <a:ln>
            <a:solidFill>
              <a:schemeClr val="tx1"/>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lang="en-US" sz="1400" dirty="0" smtClean="0">
                <a:solidFill>
                  <a:schemeClr val="tx1"/>
                </a:solidFill>
                <a:latin typeface="Arial" charset="0"/>
                <a:ea typeface="宋体" charset="-122"/>
              </a:rPr>
              <a:t>Pg Regress Test Framework</a:t>
            </a:r>
            <a:endParaRPr kumimoji="0" lang="en-US" sz="1400" b="0" i="0" u="none" strike="noStrike" cap="none" normalizeH="0" baseline="0" dirty="0" smtClean="0">
              <a:ln>
                <a:noFill/>
              </a:ln>
              <a:solidFill>
                <a:schemeClr val="tx1"/>
              </a:solidFill>
              <a:effectLst/>
              <a:latin typeface="Arial" charset="0"/>
              <a:ea typeface="宋体" charset="-122"/>
            </a:endParaRPr>
          </a:p>
        </p:txBody>
      </p:sp>
      <p:sp>
        <p:nvSpPr>
          <p:cNvPr id="6" name="Rounded Rectangle 5"/>
          <p:cNvSpPr/>
          <p:nvPr/>
        </p:nvSpPr>
        <p:spPr bwMode="auto">
          <a:xfrm>
            <a:off x="457200" y="1905000"/>
            <a:ext cx="1219200" cy="533400"/>
          </a:xfrm>
          <a:prstGeom prst="roundRect">
            <a:avLst/>
          </a:prstGeom>
          <a:solidFill>
            <a:schemeClr val="bg1"/>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dirty="0" smtClean="0"/>
              <a:t>Framework Init</a:t>
            </a:r>
            <a:endParaRPr lang="en-US" sz="1100" dirty="0" smtClean="0">
              <a:solidFill>
                <a:schemeClr val="tx1"/>
              </a:solidFill>
              <a:latin typeface="Arial" charset="0"/>
              <a:ea typeface="宋体" charset="-122"/>
            </a:endParaRPr>
          </a:p>
        </p:txBody>
      </p:sp>
      <p:sp>
        <p:nvSpPr>
          <p:cNvPr id="7" name="Rounded Rectangle 6"/>
          <p:cNvSpPr/>
          <p:nvPr/>
        </p:nvSpPr>
        <p:spPr bwMode="auto">
          <a:xfrm>
            <a:off x="457200" y="2743200"/>
            <a:ext cx="1219200" cy="533400"/>
          </a:xfrm>
          <a:prstGeom prst="round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Temp DB Setup</a:t>
            </a:r>
            <a:endParaRPr lang="en-US" sz="1100" dirty="0" smtClean="0"/>
          </a:p>
        </p:txBody>
      </p:sp>
      <p:sp>
        <p:nvSpPr>
          <p:cNvPr id="11" name="Flowchart: Multidocument 10"/>
          <p:cNvSpPr/>
          <p:nvPr/>
        </p:nvSpPr>
        <p:spPr bwMode="auto">
          <a:xfrm>
            <a:off x="2074652" y="3505200"/>
            <a:ext cx="838200" cy="533400"/>
          </a:xfrm>
          <a:prstGeom prst="flowChartMultidocument">
            <a:avLst/>
          </a:prstGeom>
          <a:solidFill>
            <a:schemeClr val="bg1">
              <a:lumMod val="85000"/>
            </a:schemeClr>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Test </a:t>
            </a:r>
          </a:p>
          <a:p>
            <a:pPr algn="ctr">
              <a:buClr>
                <a:srgbClr val="CC9900"/>
              </a:buClr>
            </a:pPr>
            <a:r>
              <a:rPr lang="en-US" sz="1000" dirty="0" smtClean="0"/>
              <a:t>Cases</a:t>
            </a:r>
          </a:p>
        </p:txBody>
      </p:sp>
      <p:cxnSp>
        <p:nvCxnSpPr>
          <p:cNvPr id="12" name="Straight Connector 11"/>
          <p:cNvCxnSpPr/>
          <p:nvPr/>
        </p:nvCxnSpPr>
        <p:spPr bwMode="auto">
          <a:xfrm flipH="1">
            <a:off x="1371600" y="2895600"/>
            <a:ext cx="457200" cy="1104900"/>
          </a:xfrm>
          <a:prstGeom prst="line">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3" name="Straight Arrow Connector 12"/>
          <p:cNvCxnSpPr>
            <a:stCxn id="22" idx="2"/>
            <a:endCxn id="16" idx="0"/>
          </p:cNvCxnSpPr>
          <p:nvPr/>
        </p:nvCxnSpPr>
        <p:spPr bwMode="auto">
          <a:xfrm flipH="1">
            <a:off x="2552700" y="2494400"/>
            <a:ext cx="662" cy="24880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16" name="Rounded Rectangle 15"/>
          <p:cNvSpPr/>
          <p:nvPr/>
        </p:nvSpPr>
        <p:spPr bwMode="auto">
          <a:xfrm>
            <a:off x="1981200" y="2743200"/>
            <a:ext cx="1143000" cy="533400"/>
          </a:xfrm>
          <a:prstGeom prst="roundRect">
            <a:avLst/>
          </a:prstGeom>
          <a:solidFill>
            <a:schemeClr val="bg1"/>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Scheduler</a:t>
            </a:r>
          </a:p>
        </p:txBody>
      </p:sp>
      <p:sp>
        <p:nvSpPr>
          <p:cNvPr id="17" name="Rounded Rectangle 16"/>
          <p:cNvSpPr/>
          <p:nvPr/>
        </p:nvSpPr>
        <p:spPr bwMode="auto">
          <a:xfrm>
            <a:off x="3429000" y="2743200"/>
            <a:ext cx="1143000" cy="533400"/>
          </a:xfrm>
          <a:prstGeom prst="round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Executor (psql/</a:t>
            </a:r>
            <a:r>
              <a:rPr lang="en-US" sz="1200" dirty="0" err="1" smtClean="0"/>
              <a:t>gsql</a:t>
            </a:r>
            <a:r>
              <a:rPr lang="en-US" sz="1200" dirty="0" smtClean="0"/>
              <a:t>)</a:t>
            </a:r>
          </a:p>
        </p:txBody>
      </p:sp>
      <p:sp>
        <p:nvSpPr>
          <p:cNvPr id="19" name="Rounded Rectangle 18"/>
          <p:cNvSpPr/>
          <p:nvPr/>
        </p:nvSpPr>
        <p:spPr bwMode="auto">
          <a:xfrm>
            <a:off x="1981200" y="4267200"/>
            <a:ext cx="1219200" cy="533400"/>
          </a:xfrm>
          <a:prstGeom prst="roundRect">
            <a:avLst/>
          </a:prstGeom>
          <a:solidFill>
            <a:schemeClr val="bg1"/>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Result validation &amp; reporting</a:t>
            </a:r>
          </a:p>
        </p:txBody>
      </p:sp>
      <p:sp>
        <p:nvSpPr>
          <p:cNvPr id="20" name="Flowchart: Multidocument 19"/>
          <p:cNvSpPr/>
          <p:nvPr/>
        </p:nvSpPr>
        <p:spPr bwMode="auto">
          <a:xfrm>
            <a:off x="2116348" y="5105400"/>
            <a:ext cx="1007852" cy="533400"/>
          </a:xfrm>
          <a:prstGeom prst="flowChartMultidocument">
            <a:avLst/>
          </a:prstGeom>
          <a:solidFill>
            <a:schemeClr val="bg1">
              <a:lumMod val="85000"/>
            </a:schemeClr>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Expected Output</a:t>
            </a:r>
          </a:p>
        </p:txBody>
      </p:sp>
      <p:sp>
        <p:nvSpPr>
          <p:cNvPr id="21" name="Flowchart: Multidocument 20"/>
          <p:cNvSpPr/>
          <p:nvPr/>
        </p:nvSpPr>
        <p:spPr bwMode="auto">
          <a:xfrm>
            <a:off x="3505200" y="4267200"/>
            <a:ext cx="838200" cy="533400"/>
          </a:xfrm>
          <a:prstGeom prst="flowChartMultidocument">
            <a:avLst/>
          </a:prstGeom>
          <a:solidFill>
            <a:schemeClr val="bg1">
              <a:lumMod val="85000"/>
            </a:schemeClr>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Results</a:t>
            </a:r>
          </a:p>
        </p:txBody>
      </p:sp>
      <p:sp>
        <p:nvSpPr>
          <p:cNvPr id="22" name="Flowchart: Multidocument 21"/>
          <p:cNvSpPr/>
          <p:nvPr/>
        </p:nvSpPr>
        <p:spPr bwMode="auto">
          <a:xfrm>
            <a:off x="2192548" y="1981200"/>
            <a:ext cx="838200" cy="533400"/>
          </a:xfrm>
          <a:prstGeom prst="flowChartMultidocument">
            <a:avLst/>
          </a:prstGeom>
          <a:solidFill>
            <a:schemeClr val="bg1">
              <a:lumMod val="85000"/>
            </a:schemeClr>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Schedule files</a:t>
            </a:r>
          </a:p>
        </p:txBody>
      </p:sp>
      <p:cxnSp>
        <p:nvCxnSpPr>
          <p:cNvPr id="26" name="Straight Arrow Connector 25"/>
          <p:cNvCxnSpPr>
            <a:stCxn id="11" idx="0"/>
            <a:endCxn id="16" idx="2"/>
          </p:cNvCxnSpPr>
          <p:nvPr/>
        </p:nvCxnSpPr>
        <p:spPr bwMode="auto">
          <a:xfrm flipV="1">
            <a:off x="2551417" y="3276600"/>
            <a:ext cx="1283" cy="22860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35" name="Straight Arrow Connector 34"/>
          <p:cNvCxnSpPr>
            <a:stCxn id="16" idx="3"/>
            <a:endCxn id="17" idx="1"/>
          </p:cNvCxnSpPr>
          <p:nvPr/>
        </p:nvCxnSpPr>
        <p:spPr bwMode="auto">
          <a:xfrm>
            <a:off x="3124200" y="3009900"/>
            <a:ext cx="304800" cy="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38" name="Straight Arrow Connector 37"/>
          <p:cNvCxnSpPr/>
          <p:nvPr/>
        </p:nvCxnSpPr>
        <p:spPr bwMode="auto">
          <a:xfrm flipH="1">
            <a:off x="5277365" y="3276600"/>
            <a:ext cx="18535" cy="99060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41" name="Straight Arrow Connector 40"/>
          <p:cNvCxnSpPr>
            <a:endCxn id="19" idx="2"/>
          </p:cNvCxnSpPr>
          <p:nvPr/>
        </p:nvCxnSpPr>
        <p:spPr bwMode="auto">
          <a:xfrm flipV="1">
            <a:off x="2590800" y="4800600"/>
            <a:ext cx="0" cy="30480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46" name="Straight Arrow Connector 45"/>
          <p:cNvCxnSpPr>
            <a:stCxn id="21" idx="1"/>
            <a:endCxn id="19" idx="3"/>
          </p:cNvCxnSpPr>
          <p:nvPr/>
        </p:nvCxnSpPr>
        <p:spPr bwMode="auto">
          <a:xfrm flipH="1">
            <a:off x="3200400" y="4533900"/>
            <a:ext cx="304800" cy="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67" name="Straight Arrow Connector 66"/>
          <p:cNvCxnSpPr>
            <a:stCxn id="7" idx="3"/>
            <a:endCxn id="16" idx="1"/>
          </p:cNvCxnSpPr>
          <p:nvPr/>
        </p:nvCxnSpPr>
        <p:spPr bwMode="auto">
          <a:xfrm>
            <a:off x="1676400" y="3009900"/>
            <a:ext cx="304800" cy="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70" name="Straight Arrow Connector 69"/>
          <p:cNvCxnSpPr>
            <a:endCxn id="7" idx="0"/>
          </p:cNvCxnSpPr>
          <p:nvPr/>
        </p:nvCxnSpPr>
        <p:spPr bwMode="auto">
          <a:xfrm>
            <a:off x="1066800" y="2438400"/>
            <a:ext cx="0" cy="30480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76" name="Straight Arrow Connector 75"/>
          <p:cNvCxnSpPr/>
          <p:nvPr/>
        </p:nvCxnSpPr>
        <p:spPr bwMode="auto">
          <a:xfrm>
            <a:off x="5486400" y="3009900"/>
            <a:ext cx="1676400" cy="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79" name="Rectangle 78"/>
          <p:cNvSpPr/>
          <p:nvPr/>
        </p:nvSpPr>
        <p:spPr bwMode="auto">
          <a:xfrm>
            <a:off x="5257800" y="1828800"/>
            <a:ext cx="3733800" cy="3124200"/>
          </a:xfrm>
          <a:prstGeom prst="rect">
            <a:avLst/>
          </a:prstGeom>
          <a:solidFill>
            <a:schemeClr val="accent3">
              <a:lumMod val="95000"/>
            </a:schemeClr>
          </a:solidFill>
          <a:ln>
            <a:solidFill>
              <a:schemeClr val="tx1"/>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buClr>
                <a:srgbClr val="CC9900"/>
              </a:buClr>
            </a:pPr>
            <a:r>
              <a:rPr lang="en-US" sz="1400" dirty="0" smtClean="0">
                <a:solidFill>
                  <a:schemeClr val="tx1"/>
                </a:solidFill>
                <a:latin typeface="Arial" charset="0"/>
                <a:ea typeface="宋体" charset="-122"/>
              </a:rPr>
              <a:t>DB Server</a:t>
            </a:r>
          </a:p>
        </p:txBody>
      </p:sp>
      <p:sp>
        <p:nvSpPr>
          <p:cNvPr id="80" name="Rectangle 79"/>
          <p:cNvSpPr/>
          <p:nvPr/>
        </p:nvSpPr>
        <p:spPr bwMode="auto">
          <a:xfrm>
            <a:off x="5410200" y="2852936"/>
            <a:ext cx="1447800" cy="1566664"/>
          </a:xfrm>
          <a:prstGeom prst="rect">
            <a:avLst/>
          </a:prstGeom>
          <a:solidFill>
            <a:schemeClr val="accent1">
              <a:lumMod val="40000"/>
              <a:lumOff val="60000"/>
            </a:schemeClr>
          </a:solidFill>
          <a:ln>
            <a:prstDash val="sysDash"/>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kumimoji="0" lang="en-US" sz="1200" i="0" u="none" strike="noStrike" cap="none" normalizeH="0" baseline="0" dirty="0" smtClean="0">
                <a:ln>
                  <a:noFill/>
                </a:ln>
                <a:solidFill>
                  <a:schemeClr val="tx1"/>
                </a:solidFill>
                <a:effectLst/>
                <a:ea typeface="宋体" charset="-122"/>
              </a:rPr>
              <a:t>Server Side Test Framework</a:t>
            </a:r>
          </a:p>
        </p:txBody>
      </p:sp>
      <p:sp>
        <p:nvSpPr>
          <p:cNvPr id="82" name="Rounded Rectangle 81"/>
          <p:cNvSpPr/>
          <p:nvPr/>
        </p:nvSpPr>
        <p:spPr bwMode="auto">
          <a:xfrm>
            <a:off x="7086600" y="3081070"/>
            <a:ext cx="1752600" cy="1752600"/>
          </a:xfrm>
          <a:prstGeom prst="round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algn="ctr">
              <a:buClr>
                <a:srgbClr val="CC9900"/>
              </a:buClr>
            </a:pPr>
            <a:r>
              <a:rPr lang="en-US" sz="1400" b="1" dirty="0" smtClean="0"/>
              <a:t>SUT</a:t>
            </a:r>
          </a:p>
        </p:txBody>
      </p:sp>
      <p:sp>
        <p:nvSpPr>
          <p:cNvPr id="83" name="Rectangle 82"/>
          <p:cNvSpPr/>
          <p:nvPr/>
        </p:nvSpPr>
        <p:spPr bwMode="auto">
          <a:xfrm>
            <a:off x="7162800" y="3538270"/>
            <a:ext cx="762000" cy="304800"/>
          </a:xfrm>
          <a:prstGeom prst="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Storage</a:t>
            </a:r>
          </a:p>
        </p:txBody>
      </p:sp>
      <p:sp>
        <p:nvSpPr>
          <p:cNvPr id="84" name="Rectangle 83"/>
          <p:cNvSpPr/>
          <p:nvPr/>
        </p:nvSpPr>
        <p:spPr bwMode="auto">
          <a:xfrm>
            <a:off x="8001000" y="3538270"/>
            <a:ext cx="762000" cy="304800"/>
          </a:xfrm>
          <a:prstGeom prst="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Vacuum</a:t>
            </a:r>
          </a:p>
        </p:txBody>
      </p:sp>
      <p:sp>
        <p:nvSpPr>
          <p:cNvPr id="85" name="Rectangle 84"/>
          <p:cNvSpPr/>
          <p:nvPr/>
        </p:nvSpPr>
        <p:spPr bwMode="auto">
          <a:xfrm>
            <a:off x="7162800" y="3919270"/>
            <a:ext cx="762000" cy="304800"/>
          </a:xfrm>
          <a:prstGeom prst="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Index</a:t>
            </a:r>
          </a:p>
        </p:txBody>
      </p:sp>
      <p:sp>
        <p:nvSpPr>
          <p:cNvPr id="86" name="TextBox 85"/>
          <p:cNvSpPr txBox="1"/>
          <p:nvPr/>
        </p:nvSpPr>
        <p:spPr>
          <a:xfrm>
            <a:off x="8170312" y="4202668"/>
            <a:ext cx="516488" cy="369332"/>
          </a:xfrm>
          <a:prstGeom prst="rect">
            <a:avLst/>
          </a:prstGeom>
          <a:noFill/>
        </p:spPr>
        <p:txBody>
          <a:bodyPr wrap="none" rtlCol="0">
            <a:spAutoFit/>
          </a:bodyPr>
          <a:lstStyle/>
          <a:p>
            <a:r>
              <a:rPr lang="en-US" dirty="0" smtClean="0"/>
              <a:t>……</a:t>
            </a:r>
            <a:endParaRPr lang="en-US" dirty="0"/>
          </a:p>
        </p:txBody>
      </p:sp>
      <p:sp>
        <p:nvSpPr>
          <p:cNvPr id="87" name="Rectangle 86"/>
          <p:cNvSpPr/>
          <p:nvPr/>
        </p:nvSpPr>
        <p:spPr bwMode="auto">
          <a:xfrm>
            <a:off x="7162800" y="4300270"/>
            <a:ext cx="990600" cy="304800"/>
          </a:xfrm>
          <a:prstGeom prst="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Transaction</a:t>
            </a:r>
          </a:p>
        </p:txBody>
      </p:sp>
      <p:sp>
        <p:nvSpPr>
          <p:cNvPr id="88" name="Rectangle 87"/>
          <p:cNvSpPr/>
          <p:nvPr/>
        </p:nvSpPr>
        <p:spPr bwMode="auto">
          <a:xfrm>
            <a:off x="8001000" y="3919270"/>
            <a:ext cx="685800" cy="304800"/>
          </a:xfrm>
          <a:prstGeom prst="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WAL</a:t>
            </a:r>
          </a:p>
        </p:txBody>
      </p:sp>
      <p:sp>
        <p:nvSpPr>
          <p:cNvPr id="89" name="Rounded Rectangle 88"/>
          <p:cNvSpPr/>
          <p:nvPr/>
        </p:nvSpPr>
        <p:spPr bwMode="auto">
          <a:xfrm>
            <a:off x="5508104" y="3645024"/>
            <a:ext cx="1193322" cy="609600"/>
          </a:xfrm>
          <a:prstGeom prst="round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b="1" dirty="0" smtClean="0"/>
              <a:t>Extensions</a:t>
            </a:r>
          </a:p>
          <a:p>
            <a:pPr algn="ctr">
              <a:buClr>
                <a:srgbClr val="CC9900"/>
              </a:buClr>
            </a:pPr>
            <a:r>
              <a:rPr lang="en-US" sz="1100" dirty="0" smtClean="0">
                <a:solidFill>
                  <a:schemeClr val="tx1"/>
                </a:solidFill>
                <a:latin typeface="Arial" charset="0"/>
                <a:ea typeface="宋体" charset="-122"/>
              </a:rPr>
              <a:t>(DB specific functions in C)</a:t>
            </a:r>
          </a:p>
        </p:txBody>
      </p:sp>
      <p:cxnSp>
        <p:nvCxnSpPr>
          <p:cNvPr id="92" name="Straight Arrow Connector 91"/>
          <p:cNvCxnSpPr>
            <a:stCxn id="89" idx="3"/>
            <a:endCxn id="82" idx="1"/>
          </p:cNvCxnSpPr>
          <p:nvPr/>
        </p:nvCxnSpPr>
        <p:spPr bwMode="auto">
          <a:xfrm>
            <a:off x="6701426" y="3949824"/>
            <a:ext cx="385174" cy="7546"/>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93" name="Rounded Rectangle 92"/>
          <p:cNvSpPr/>
          <p:nvPr/>
        </p:nvSpPr>
        <p:spPr bwMode="auto">
          <a:xfrm>
            <a:off x="7162800" y="2209800"/>
            <a:ext cx="1600200" cy="533400"/>
          </a:xfrm>
          <a:prstGeom prst="round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smtClean="0"/>
              <a:t>SQL Engine</a:t>
            </a:r>
            <a:endParaRPr lang="en-US" sz="1100" dirty="0" smtClean="0"/>
          </a:p>
        </p:txBody>
      </p:sp>
      <p:sp>
        <p:nvSpPr>
          <p:cNvPr id="109" name="Left-Right Arrow 108"/>
          <p:cNvSpPr/>
          <p:nvPr/>
        </p:nvSpPr>
        <p:spPr bwMode="auto">
          <a:xfrm>
            <a:off x="4724400" y="3429000"/>
            <a:ext cx="533400" cy="152400"/>
          </a:xfrm>
          <a:prstGeom prst="leftRightArrow">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en-US" sz="1800" b="0" i="0" u="none" strike="noStrike" cap="none" normalizeH="0" baseline="0" smtClean="0">
              <a:ln>
                <a:noFill/>
              </a:ln>
              <a:solidFill>
                <a:schemeClr val="tx1"/>
              </a:solidFill>
              <a:effectLst/>
              <a:latin typeface="Arial" charset="0"/>
              <a:ea typeface="宋体" charset="-122"/>
            </a:endParaRPr>
          </a:p>
        </p:txBody>
      </p:sp>
      <p:cxnSp>
        <p:nvCxnSpPr>
          <p:cNvPr id="110" name="Straight Arrow Connector 109"/>
          <p:cNvCxnSpPr>
            <a:stCxn id="17" idx="2"/>
            <a:endCxn id="21" idx="0"/>
          </p:cNvCxnSpPr>
          <p:nvPr/>
        </p:nvCxnSpPr>
        <p:spPr bwMode="auto">
          <a:xfrm flipH="1">
            <a:off x="3981965" y="3276600"/>
            <a:ext cx="18535" cy="990600"/>
          </a:xfrm>
          <a:prstGeom prst="straightConnector1">
            <a:avLst/>
          </a:prstGeom>
          <a:ln w="19050">
            <a:headEnd type="none" w="med" len="med"/>
            <a:tailEnd type="triangle" w="med" len="med"/>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42" name="TextBox 41"/>
          <p:cNvSpPr txBox="1"/>
          <p:nvPr/>
        </p:nvSpPr>
        <p:spPr>
          <a:xfrm>
            <a:off x="539552" y="835223"/>
            <a:ext cx="7918648" cy="307777"/>
          </a:xfrm>
          <a:prstGeom prst="rect">
            <a:avLst/>
          </a:prstGeom>
          <a:noFill/>
        </p:spPr>
        <p:txBody>
          <a:bodyPr wrap="square" rtlCol="0">
            <a:spAutoFit/>
          </a:bodyPr>
          <a:lstStyle/>
          <a:p>
            <a:r>
              <a:rPr lang="en-US" altLang="zh-CN" sz="1400" dirty="0" smtClean="0">
                <a:latin typeface="FrutigerNext LT Regular" pitchFamily="34" charset="0"/>
              </a:rPr>
              <a:t>Testing storage functionalities through SQL functions (extensions) with Pg Regress framework</a:t>
            </a:r>
            <a:endParaRPr lang="en-US" sz="1400" dirty="0">
              <a:latin typeface="FrutigerNext LT Regular" pitchFamily="34" charset="0"/>
            </a:endParaRPr>
          </a:p>
        </p:txBody>
      </p:sp>
      <p:sp>
        <p:nvSpPr>
          <p:cNvPr id="40" name="TextBox 39"/>
          <p:cNvSpPr txBox="1"/>
          <p:nvPr/>
        </p:nvSpPr>
        <p:spPr>
          <a:xfrm>
            <a:off x="5004048" y="5301208"/>
            <a:ext cx="3528392" cy="523220"/>
          </a:xfrm>
          <a:prstGeom prst="rect">
            <a:avLst/>
          </a:prstGeom>
          <a:noFill/>
        </p:spPr>
        <p:txBody>
          <a:bodyPr wrap="square" rtlCol="0">
            <a:spAutoFit/>
          </a:bodyPr>
          <a:lstStyle/>
          <a:p>
            <a:pPr algn="ctr"/>
            <a:r>
              <a:rPr lang="en-US" altLang="zh-CN" sz="1400" dirty="0" smtClean="0">
                <a:latin typeface="FrutigerNext LT Regular" pitchFamily="34" charset="0"/>
              </a:rPr>
              <a:t>Note: Yellow color block is proposed change to the existing one.</a:t>
            </a:r>
            <a:endParaRPr lang="en-US" sz="1400" dirty="0">
              <a:latin typeface="FrutigerNext LT Regular"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zh-CN" dirty="0" smtClean="0">
                <a:ea typeface="宋体" pitchFamily="2" charset="-122"/>
              </a:rPr>
              <a:t>Contents</a:t>
            </a:r>
            <a:endParaRPr lang="zh-CN" altLang="en-US" dirty="0">
              <a:ea typeface="宋体" pitchFamily="2" charset="-122"/>
            </a:endParaRPr>
          </a:p>
        </p:txBody>
      </p:sp>
      <p:sp>
        <p:nvSpPr>
          <p:cNvPr id="10243" name="Rectangle 3"/>
          <p:cNvSpPr>
            <a:spLocks noGrp="1" noChangeArrowheads="1"/>
          </p:cNvSpPr>
          <p:nvPr>
            <p:ph idx="1"/>
          </p:nvPr>
        </p:nvSpPr>
        <p:spPr>
          <a:xfrm>
            <a:off x="609600" y="1447800"/>
            <a:ext cx="8229600" cy="4525962"/>
          </a:xfrm>
        </p:spPr>
        <p:txBody>
          <a:bodyPr/>
          <a:lstStyle/>
          <a:p>
            <a:r>
              <a:rPr lang="en-US" altLang="zh-CN" dirty="0" smtClean="0">
                <a:ea typeface="宋体" pitchFamily="2" charset="-122"/>
              </a:rPr>
              <a:t>Introduction</a:t>
            </a:r>
          </a:p>
          <a:p>
            <a:r>
              <a:rPr lang="en-US" altLang="zh-CN" dirty="0" smtClean="0">
                <a:ea typeface="宋体" pitchFamily="2" charset="-122"/>
              </a:rPr>
              <a:t>Replication Test Framework</a:t>
            </a:r>
          </a:p>
          <a:p>
            <a:r>
              <a:rPr lang="en-US" altLang="zh-CN" dirty="0" smtClean="0">
                <a:ea typeface="宋体" pitchFamily="2" charset="-122"/>
              </a:rPr>
              <a:t>Kernel Test Framework</a:t>
            </a:r>
          </a:p>
          <a:p>
            <a:r>
              <a:rPr lang="en-US" altLang="zh-CN" dirty="0" smtClean="0">
                <a:ea typeface="宋体" pitchFamily="2" charset="-122"/>
              </a:rPr>
              <a:t>Concurrency Test Framework</a:t>
            </a:r>
          </a:p>
          <a:p>
            <a:r>
              <a:rPr lang="en-US" altLang="zh-CN" dirty="0" smtClean="0">
                <a:ea typeface="宋体" pitchFamily="2" charset="-122"/>
              </a:rPr>
              <a:t>Feedback and suggestions</a:t>
            </a:r>
            <a:endParaRPr lang="zh-CN" altLang="en-US" dirty="0">
              <a:ea typeface="宋体" pitchFamily="2"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extBox 64"/>
          <p:cNvSpPr txBox="1"/>
          <p:nvPr/>
        </p:nvSpPr>
        <p:spPr>
          <a:xfrm>
            <a:off x="457200" y="808297"/>
            <a:ext cx="4343400" cy="478900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274320" eaLnBrk="0" hangingPunct="0">
              <a:lnSpc>
                <a:spcPct val="140000"/>
              </a:lnSpc>
              <a:buClr>
                <a:srgbClr val="777777"/>
              </a:buClr>
              <a:buSzPct val="60000"/>
            </a:pPr>
            <a:r>
              <a:rPr lang="en-US" sz="1400" b="1" u="sng" dirty="0" smtClean="0">
                <a:latin typeface="FrutigerNext LT Regular" pitchFamily="34" charset="0"/>
                <a:ea typeface="黑体" pitchFamily="49" charset="-122"/>
              </a:rPr>
              <a:t>Pg Regress Test Framework</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Framework Init</a:t>
            </a:r>
          </a:p>
          <a:p>
            <a:pPr marL="742950" lvl="1" indent="-285750" eaLnBrk="0" hangingPunct="0">
              <a:buClr>
                <a:srgbClr val="777777"/>
              </a:buClr>
              <a:buSzPct val="50000"/>
              <a:buFont typeface="Wingdings" pitchFamily="2" charset="2"/>
              <a:buChar char="p"/>
            </a:pPr>
            <a:r>
              <a:rPr lang="en-US" sz="1100" dirty="0" smtClean="0">
                <a:latin typeface="FrutigerNext LT Regular" pitchFamily="34" charset="0"/>
                <a:ea typeface="黑体" pitchFamily="49" charset="-122"/>
              </a:rPr>
              <a:t>Setting the test environment variables </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Temp DB Setup</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Temporary installation , initialization, creating and starting of DB</a:t>
            </a:r>
            <a:endParaRPr lang="en-US" sz="1200" b="1" dirty="0" smtClean="0">
              <a:latin typeface="FrutigerNext LT Regular" pitchFamily="34" charset="0"/>
              <a:ea typeface="黑体" pitchFamily="49" charset="-122"/>
            </a:endParaRP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Scheduler</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Parsing of test schedule files</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Running of test cases in sequential or parallel modes</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Executor</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Running of single test case (.sql file) using psql/</a:t>
            </a:r>
            <a:r>
              <a:rPr lang="en-US" sz="1100" dirty="0" err="1" smtClean="0">
                <a:solidFill>
                  <a:srgbClr val="000000"/>
                </a:solidFill>
                <a:latin typeface="FrutigerNext LT Regular" pitchFamily="34" charset="0"/>
                <a:ea typeface="黑体" pitchFamily="49" charset="-122"/>
              </a:rPr>
              <a:t>gsql</a:t>
            </a:r>
            <a:r>
              <a:rPr lang="en-US" sz="1100" dirty="0" smtClean="0">
                <a:solidFill>
                  <a:srgbClr val="000000"/>
                </a:solidFill>
                <a:latin typeface="FrutigerNext LT Regular" pitchFamily="34" charset="0"/>
                <a:ea typeface="黑体" pitchFamily="49" charset="-122"/>
              </a:rPr>
              <a:t> client tool</a:t>
            </a:r>
            <a:endParaRPr lang="en-US" sz="1200" b="1" dirty="0" smtClean="0">
              <a:latin typeface="FrutigerNext LT Regular" pitchFamily="34" charset="0"/>
              <a:ea typeface="黑体" pitchFamily="49" charset="-122"/>
            </a:endParaRP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Result validation &amp; reporting</a:t>
            </a:r>
          </a:p>
          <a:p>
            <a:pPr marL="742950" lvl="1" indent="-285750" eaLnBrk="0" hangingPunct="0">
              <a:lnSpc>
                <a:spcPct val="140000"/>
              </a:lnSpc>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Validates the actual results against the expected</a:t>
            </a:r>
          </a:p>
          <a:p>
            <a:pPr marL="742950" lvl="1" indent="-285750" eaLnBrk="0" hangingPunct="0">
              <a:lnSpc>
                <a:spcPct val="140000"/>
              </a:lnSpc>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Reports the test verdict (pass/fail) </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Test Resources</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Schedule files </a:t>
            </a:r>
            <a:r>
              <a:rPr lang="en-US" sz="1100" dirty="0" smtClean="0">
                <a:latin typeface="FrutigerNext LT Regular" pitchFamily="34" charset="0"/>
                <a:ea typeface="黑体" pitchFamily="49" charset="-122"/>
              </a:rPr>
              <a:t>– Files with all the test cases to be executed in both sequential and parallel mode</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Test cases</a:t>
            </a:r>
            <a:r>
              <a:rPr lang="en-US" sz="1100" dirty="0" smtClean="0">
                <a:latin typeface="FrutigerNext LT Regular" pitchFamily="34" charset="0"/>
                <a:ea typeface="黑体" pitchFamily="49" charset="-122"/>
              </a:rPr>
              <a:t> – SQL files having test scenario</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Results</a:t>
            </a:r>
            <a:r>
              <a:rPr lang="en-US" sz="1100" dirty="0" smtClean="0">
                <a:latin typeface="FrutigerNext LT Regular" pitchFamily="34" charset="0"/>
                <a:ea typeface="黑体" pitchFamily="49" charset="-122"/>
              </a:rPr>
              <a:t> – Files (.out) with actual results for every test case</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Expected output</a:t>
            </a:r>
            <a:r>
              <a:rPr lang="en-US" sz="1100" dirty="0" smtClean="0">
                <a:latin typeface="FrutigerNext LT Regular" pitchFamily="34" charset="0"/>
                <a:ea typeface="黑体" pitchFamily="49" charset="-122"/>
              </a:rPr>
              <a:t> – Files (.out) with expected results for every test case</a:t>
            </a:r>
          </a:p>
        </p:txBody>
      </p:sp>
      <p:sp>
        <p:nvSpPr>
          <p:cNvPr id="25" name="Title 1"/>
          <p:cNvSpPr txBox="1">
            <a:spLocks/>
          </p:cNvSpPr>
          <p:nvPr/>
        </p:nvSpPr>
        <p:spPr bwMode="auto">
          <a:xfrm>
            <a:off x="609600" y="152400"/>
            <a:ext cx="76327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marL="0" marR="0" lvl="0" indent="0" algn="ctr" fontAlgn="base">
              <a:lnSpc>
                <a:spcPct val="100000"/>
              </a:lnSpc>
              <a:spcAft>
                <a:spcPct val="0"/>
              </a:spcAft>
              <a:buClrTx/>
              <a:buSzTx/>
              <a:tabLst/>
              <a:defRPr/>
            </a:pPr>
            <a:r>
              <a:rPr lang="en-US" sz="4400" dirty="0" smtClean="0">
                <a:latin typeface="+mj-lt"/>
                <a:ea typeface="+mj-ea"/>
                <a:cs typeface="+mj-cs"/>
              </a:rPr>
              <a:t>Kernel Test Framework Cont..</a:t>
            </a:r>
            <a:endParaRPr lang="en-US" sz="4400" dirty="0">
              <a:latin typeface="+mj-lt"/>
              <a:ea typeface="+mj-ea"/>
              <a:cs typeface="+mj-cs"/>
            </a:endParaRPr>
          </a:p>
        </p:txBody>
      </p:sp>
      <p:sp>
        <p:nvSpPr>
          <p:cNvPr id="27" name="TextBox 26"/>
          <p:cNvSpPr txBox="1"/>
          <p:nvPr/>
        </p:nvSpPr>
        <p:spPr>
          <a:xfrm>
            <a:off x="4876800" y="842730"/>
            <a:ext cx="3810000" cy="132959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274320" eaLnBrk="0" hangingPunct="0">
              <a:lnSpc>
                <a:spcPct val="140000"/>
              </a:lnSpc>
              <a:buClr>
                <a:srgbClr val="777777"/>
              </a:buClr>
              <a:buSzPct val="60000"/>
            </a:pPr>
            <a:r>
              <a:rPr lang="en-US" sz="1400" b="1" u="sng" dirty="0" smtClean="0">
                <a:latin typeface="FrutigerNext LT Regular" pitchFamily="34" charset="0"/>
                <a:ea typeface="黑体" pitchFamily="49" charset="-122"/>
              </a:rPr>
              <a:t>Server Side Test Framework</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Extensions</a:t>
            </a:r>
          </a:p>
          <a:p>
            <a:pPr marL="742950" lvl="1" indent="-285750" eaLnBrk="0" hangingPunct="0">
              <a:buClr>
                <a:srgbClr val="777777"/>
              </a:buClr>
              <a:buSzPct val="50000"/>
            </a:pPr>
            <a:r>
              <a:rPr lang="en-US" sz="1100" dirty="0" smtClean="0">
                <a:latin typeface="FrutigerNext LT Regular" pitchFamily="34" charset="0"/>
                <a:ea typeface="黑体" pitchFamily="49" charset="-122"/>
              </a:rPr>
              <a:t>To test kernel functionality with </a:t>
            </a:r>
          </a:p>
          <a:p>
            <a:pPr marL="742950" lvl="1" indent="-285750" eaLnBrk="0" hangingPunct="0">
              <a:buClr>
                <a:srgbClr val="777777"/>
              </a:buClr>
              <a:buSzPct val="50000"/>
              <a:buFont typeface="Wingdings" pitchFamily="2" charset="2"/>
              <a:buChar char="p"/>
            </a:pPr>
            <a:r>
              <a:rPr lang="en-US" sz="1100" dirty="0" smtClean="0">
                <a:latin typeface="FrutigerNext LT Regular" pitchFamily="34" charset="0"/>
                <a:ea typeface="黑体" pitchFamily="49" charset="-122"/>
              </a:rPr>
              <a:t>Necessary precondition &amp; validation functions and </a:t>
            </a:r>
          </a:p>
          <a:p>
            <a:pPr marL="742950" lvl="1" indent="-285750" eaLnBrk="0" hangingPunct="0">
              <a:buClr>
                <a:srgbClr val="777777"/>
              </a:buClr>
              <a:buSzPct val="50000"/>
              <a:buFont typeface="Wingdings" pitchFamily="2" charset="2"/>
              <a:buChar char="p"/>
            </a:pPr>
            <a:r>
              <a:rPr lang="en-US" sz="1100" dirty="0" smtClean="0">
                <a:latin typeface="FrutigerNext LT Regular" pitchFamily="34" charset="0"/>
                <a:ea typeface="黑体" pitchFamily="49" charset="-122"/>
              </a:rPr>
              <a:t>Finer control of execution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Kernel Test Framework</a:t>
            </a:r>
            <a:endParaRPr lang="en-US" altLang="zh-CN" dirty="0">
              <a:ea typeface="宋体" pitchFamily="2" charset="-122"/>
            </a:endParaRPr>
          </a:p>
        </p:txBody>
      </p:sp>
      <p:sp>
        <p:nvSpPr>
          <p:cNvPr id="5" name="Content Placeholder 2"/>
          <p:cNvSpPr>
            <a:spLocks noGrp="1"/>
          </p:cNvSpPr>
          <p:nvPr>
            <p:ph idx="1"/>
          </p:nvPr>
        </p:nvSpPr>
        <p:spPr>
          <a:xfrm>
            <a:off x="683568" y="1268760"/>
            <a:ext cx="7632700" cy="4536504"/>
          </a:xfrm>
        </p:spPr>
        <p:txBody>
          <a:bodyPr>
            <a:normAutofit fontScale="85000" lnSpcReduction="10000"/>
          </a:bodyPr>
          <a:lstStyle/>
          <a:p>
            <a:pPr algn="just"/>
            <a:r>
              <a:rPr lang="en-US" dirty="0" smtClean="0"/>
              <a:t>The following three modules design is exposed by writing new c-functions and those are automated successfully.</a:t>
            </a:r>
          </a:p>
          <a:p>
            <a:pPr algn="just"/>
            <a:endParaRPr lang="en-US" dirty="0" smtClean="0"/>
          </a:p>
          <a:p>
            <a:pPr algn="just"/>
            <a:r>
              <a:rPr lang="en-US" dirty="0" err="1" smtClean="0"/>
              <a:t>Btree</a:t>
            </a:r>
            <a:endParaRPr lang="en-US" dirty="0" smtClean="0"/>
          </a:p>
          <a:p>
            <a:pPr lvl="1" algn="just"/>
            <a:r>
              <a:rPr lang="en-US" dirty="0" err="1" smtClean="0"/>
              <a:t>bt_page_get_record_size</a:t>
            </a:r>
            <a:r>
              <a:rPr lang="en-US" dirty="0" smtClean="0"/>
              <a:t> - returns information on the size of the total records, the number of live items and the number of dead items, in a B-Tree index page.</a:t>
            </a:r>
          </a:p>
          <a:p>
            <a:pPr lvl="1" algn="just"/>
            <a:r>
              <a:rPr lang="en-US" dirty="0" err="1" smtClean="0"/>
              <a:t>bt_get_page_count_of_specified_type_from_index</a:t>
            </a:r>
            <a:r>
              <a:rPr lang="en-US" dirty="0" smtClean="0"/>
              <a:t> - returns the count of the pages of the specified type, belonging to the specified index relation.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Kernel Test Framework</a:t>
            </a:r>
            <a:endParaRPr lang="en-US" altLang="zh-CN" dirty="0">
              <a:ea typeface="宋体" pitchFamily="2" charset="-122"/>
            </a:endParaRPr>
          </a:p>
        </p:txBody>
      </p:sp>
      <p:sp>
        <p:nvSpPr>
          <p:cNvPr id="5" name="Content Placeholder 2"/>
          <p:cNvSpPr>
            <a:spLocks noGrp="1"/>
          </p:cNvSpPr>
          <p:nvPr>
            <p:ph idx="1"/>
          </p:nvPr>
        </p:nvSpPr>
        <p:spPr>
          <a:xfrm>
            <a:off x="683568" y="1124744"/>
            <a:ext cx="7632700" cy="4968552"/>
          </a:xfrm>
        </p:spPr>
        <p:txBody>
          <a:bodyPr>
            <a:normAutofit fontScale="92500" lnSpcReduction="20000"/>
          </a:bodyPr>
          <a:lstStyle/>
          <a:p>
            <a:pPr lvl="1" algn="just"/>
            <a:r>
              <a:rPr lang="en-US" dirty="0" err="1" smtClean="0"/>
              <a:t>bt_metapage_info</a:t>
            </a:r>
            <a:r>
              <a:rPr lang="en-US" dirty="0" smtClean="0"/>
              <a:t> - returns information about a B-tree index's meta page.</a:t>
            </a:r>
          </a:p>
          <a:p>
            <a:pPr lvl="1" algn="just"/>
            <a:r>
              <a:rPr lang="en-US" dirty="0" err="1" smtClean="0"/>
              <a:t>bt_page_statistics</a:t>
            </a:r>
            <a:r>
              <a:rPr lang="en-US" dirty="0" smtClean="0"/>
              <a:t> - returns summary information about single page of B-tree index. </a:t>
            </a:r>
          </a:p>
          <a:p>
            <a:pPr lvl="1" algn="just"/>
            <a:r>
              <a:rPr lang="en-US" dirty="0" err="1" smtClean="0"/>
              <a:t>bt_page_contents</a:t>
            </a:r>
            <a:r>
              <a:rPr lang="en-US" dirty="0" smtClean="0"/>
              <a:t> - returns detailed information about all of the items on a B-tree index page</a:t>
            </a:r>
          </a:p>
          <a:p>
            <a:pPr lvl="1" algn="just">
              <a:buNone/>
            </a:pPr>
            <a:endParaRPr lang="en-US" dirty="0" smtClean="0"/>
          </a:p>
          <a:p>
            <a:pPr marL="342900" lvl="1" indent="-342900" algn="just">
              <a:buClr>
                <a:srgbClr val="777777"/>
              </a:buClr>
              <a:buSzPct val="60000"/>
              <a:buFont typeface="Wingdings" pitchFamily="2" charset="2"/>
              <a:buChar char="l"/>
            </a:pPr>
            <a:r>
              <a:rPr lang="en-US" sz="2000" b="1" dirty="0" smtClean="0">
                <a:latin typeface="FrutigerNext LT Regular" pitchFamily="34" charset="0"/>
                <a:ea typeface="黑体" pitchFamily="49" charset="-122"/>
              </a:rPr>
              <a:t>Transaction:</a:t>
            </a:r>
          </a:p>
          <a:p>
            <a:pPr lvl="1" algn="just">
              <a:buClr>
                <a:srgbClr val="777777"/>
              </a:buClr>
            </a:pPr>
            <a:r>
              <a:rPr lang="en-US" dirty="0" err="1" smtClean="0"/>
              <a:t>tam_change_tbl_perm</a:t>
            </a:r>
            <a:r>
              <a:rPr lang="en-US" dirty="0" smtClean="0"/>
              <a:t> - Modifies the permission of the disk file for the given relation name, so that we can perform failure testing of the transaction operation when it don't have table file permission during DDL operation like Drop table.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755576" y="260648"/>
            <a:ext cx="7632700" cy="871537"/>
          </a:xfrm>
        </p:spPr>
        <p:txBody>
          <a:bodyPr/>
          <a:lstStyle/>
          <a:p>
            <a:r>
              <a:rPr lang="en-US" dirty="0" smtClean="0"/>
              <a:t>Kernel Test Framework</a:t>
            </a:r>
            <a:endParaRPr lang="en-US" altLang="zh-CN" dirty="0">
              <a:ea typeface="宋体" pitchFamily="2" charset="-122"/>
            </a:endParaRPr>
          </a:p>
        </p:txBody>
      </p:sp>
      <p:sp>
        <p:nvSpPr>
          <p:cNvPr id="5" name="Content Placeholder 2"/>
          <p:cNvSpPr>
            <a:spLocks noGrp="1"/>
          </p:cNvSpPr>
          <p:nvPr>
            <p:ph idx="1"/>
          </p:nvPr>
        </p:nvSpPr>
        <p:spPr>
          <a:xfrm>
            <a:off x="611560" y="1052736"/>
            <a:ext cx="7632700" cy="5184576"/>
          </a:xfrm>
        </p:spPr>
        <p:txBody>
          <a:bodyPr>
            <a:normAutofit fontScale="92500" lnSpcReduction="20000"/>
          </a:bodyPr>
          <a:lstStyle/>
          <a:p>
            <a:pPr lvl="1" algn="just"/>
            <a:r>
              <a:rPr lang="en-US" dirty="0" err="1" smtClean="0"/>
              <a:t>tam_check_XLog_file_exists_from_XLogRecPtr</a:t>
            </a:r>
            <a:r>
              <a:rPr lang="en-US" dirty="0" smtClean="0"/>
              <a:t> - Returns the </a:t>
            </a:r>
            <a:r>
              <a:rPr lang="en-US" dirty="0" err="1" smtClean="0"/>
              <a:t>Xlog</a:t>
            </a:r>
            <a:r>
              <a:rPr lang="en-US" dirty="0" smtClean="0"/>
              <a:t> File name corresponding to the </a:t>
            </a:r>
            <a:r>
              <a:rPr lang="en-US" dirty="0" err="1" smtClean="0"/>
              <a:t>XLogRecPtr</a:t>
            </a:r>
            <a:r>
              <a:rPr lang="en-US" dirty="0" smtClean="0"/>
              <a:t>, which is passed to this function as input parameter of type: 'text *'. This function will then check whether that file is present in the </a:t>
            </a:r>
            <a:r>
              <a:rPr lang="en-US" dirty="0" err="1" smtClean="0"/>
              <a:t>pg_xlog</a:t>
            </a:r>
            <a:r>
              <a:rPr lang="en-US" dirty="0" smtClean="0"/>
              <a:t> folder within the Data directory. If present, the value of '</a:t>
            </a:r>
            <a:r>
              <a:rPr lang="en-US" dirty="0" err="1" smtClean="0"/>
              <a:t>file_validity</a:t>
            </a:r>
            <a:r>
              <a:rPr lang="en-US" dirty="0" smtClean="0"/>
              <a:t>' field can be observed as "Valid" and "Invalid" otherwise. </a:t>
            </a:r>
          </a:p>
          <a:p>
            <a:pPr lvl="1" algn="just"/>
            <a:r>
              <a:rPr lang="en-US" dirty="0" err="1" smtClean="0"/>
              <a:t>get_transaction_status</a:t>
            </a:r>
            <a:r>
              <a:rPr lang="en-US" dirty="0" smtClean="0"/>
              <a:t> - Returns status of the given transaction.</a:t>
            </a:r>
          </a:p>
          <a:p>
            <a:pPr lvl="1" algn="just"/>
            <a:r>
              <a:rPr lang="en-US" dirty="0" err="1" smtClean="0"/>
              <a:t>trans_get_current_wal_xid</a:t>
            </a:r>
            <a:r>
              <a:rPr lang="en-US" dirty="0" smtClean="0"/>
              <a:t> - Returns the last written WAL transaction id. </a:t>
            </a:r>
          </a:p>
          <a:p>
            <a:pPr lvl="1" algn="just"/>
            <a:r>
              <a:rPr lang="en-US" dirty="0" err="1" smtClean="0"/>
              <a:t>trans_validate_commit_wal</a:t>
            </a:r>
            <a:r>
              <a:rPr lang="en-US" dirty="0" smtClean="0"/>
              <a:t> - Returns true if the last </a:t>
            </a:r>
            <a:r>
              <a:rPr lang="en-US" dirty="0" err="1" smtClean="0"/>
              <a:t>wal</a:t>
            </a:r>
            <a:r>
              <a:rPr lang="en-US" dirty="0" smtClean="0"/>
              <a:t> written was a commit transaction or false. </a:t>
            </a:r>
          </a:p>
          <a:p>
            <a:pPr marL="742950" lvl="2" indent="-342900" algn="just">
              <a:buClr>
                <a:srgbClr val="777777"/>
              </a:buClr>
              <a:buSzPct val="60000"/>
              <a:buFont typeface="Wingdings" pitchFamily="2" charset="2"/>
              <a:buChar char="l"/>
            </a:pPr>
            <a:endParaRPr lang="en-US" b="1" dirty="0" smtClean="0">
              <a:latin typeface="FrutigerNext LT Regular" pitchFamily="34" charset="0"/>
              <a:ea typeface="黑体" pitchFamily="49" charset="-122"/>
            </a:endParaRPr>
          </a:p>
          <a:p>
            <a:pPr lvl="1" algn="just"/>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755576" y="260648"/>
            <a:ext cx="7632700" cy="871537"/>
          </a:xfrm>
        </p:spPr>
        <p:txBody>
          <a:bodyPr/>
          <a:lstStyle/>
          <a:p>
            <a:r>
              <a:rPr lang="en-US" dirty="0" smtClean="0"/>
              <a:t>Kernel Test Framework</a:t>
            </a:r>
            <a:endParaRPr lang="en-US" altLang="zh-CN" dirty="0">
              <a:ea typeface="宋体" pitchFamily="2" charset="-122"/>
            </a:endParaRPr>
          </a:p>
        </p:txBody>
      </p:sp>
      <p:sp>
        <p:nvSpPr>
          <p:cNvPr id="5" name="Content Placeholder 2"/>
          <p:cNvSpPr>
            <a:spLocks noGrp="1"/>
          </p:cNvSpPr>
          <p:nvPr>
            <p:ph idx="1"/>
          </p:nvPr>
        </p:nvSpPr>
        <p:spPr>
          <a:xfrm>
            <a:off x="611560" y="1052736"/>
            <a:ext cx="7632700" cy="5184576"/>
          </a:xfrm>
        </p:spPr>
        <p:txBody>
          <a:bodyPr>
            <a:normAutofit fontScale="85000" lnSpcReduction="20000"/>
          </a:bodyPr>
          <a:lstStyle/>
          <a:p>
            <a:pPr lvl="1" algn="just"/>
            <a:r>
              <a:rPr lang="en-US" dirty="0" err="1" smtClean="0"/>
              <a:t>trans_validate_wal_record</a:t>
            </a:r>
            <a:r>
              <a:rPr lang="en-US" dirty="0" smtClean="0"/>
              <a:t> - Returns true if the last written WAL record is valid or false. </a:t>
            </a:r>
          </a:p>
          <a:p>
            <a:pPr lvl="1" algn="just"/>
            <a:r>
              <a:rPr lang="en-US" dirty="0" err="1" smtClean="0"/>
              <a:t>get_current_transaction_level</a:t>
            </a:r>
            <a:r>
              <a:rPr lang="en-US" dirty="0" smtClean="0"/>
              <a:t> - Returns the nesting level of current transaction. </a:t>
            </a:r>
          </a:p>
          <a:p>
            <a:pPr lvl="1" algn="just"/>
            <a:r>
              <a:rPr lang="en-US" dirty="0" err="1" smtClean="0"/>
              <a:t>read_xlog_records</a:t>
            </a:r>
            <a:r>
              <a:rPr lang="en-US" dirty="0" smtClean="0"/>
              <a:t> - Returns the set of WAL records if the input </a:t>
            </a:r>
            <a:r>
              <a:rPr lang="en-US" dirty="0" err="1" smtClean="0"/>
              <a:t>txid</a:t>
            </a:r>
            <a:r>
              <a:rPr lang="en-US" dirty="0" smtClean="0"/>
              <a:t> is NULL. Returns the set of WAL records inserted by the transaction specified in argument of </a:t>
            </a:r>
            <a:r>
              <a:rPr lang="en-US" dirty="0" err="1" smtClean="0"/>
              <a:t>txid</a:t>
            </a:r>
            <a:r>
              <a:rPr lang="en-US" dirty="0" smtClean="0"/>
              <a:t>. </a:t>
            </a:r>
          </a:p>
          <a:p>
            <a:pPr lvl="1" algn="just"/>
            <a:r>
              <a:rPr lang="en-US" dirty="0" err="1" smtClean="0"/>
              <a:t>read_xlog_snapshot</a:t>
            </a:r>
            <a:r>
              <a:rPr lang="en-US" dirty="0" smtClean="0"/>
              <a:t> - Sets the last inserted WAL record position as record pointer for start reading the WAL records. </a:t>
            </a:r>
          </a:p>
          <a:p>
            <a:pPr marL="742950" lvl="2" indent="-342900" algn="just">
              <a:buClr>
                <a:srgbClr val="777777"/>
              </a:buClr>
              <a:buSzPct val="60000"/>
              <a:buFont typeface="Wingdings" pitchFamily="2" charset="2"/>
              <a:buChar char="l"/>
            </a:pPr>
            <a:endParaRPr lang="en-US" b="1" dirty="0" smtClean="0">
              <a:latin typeface="FrutigerNext LT Regular" pitchFamily="34" charset="0"/>
              <a:ea typeface="黑体" pitchFamily="49" charset="-122"/>
            </a:endParaRPr>
          </a:p>
          <a:p>
            <a:pPr marL="342900" lvl="1" indent="-342900" algn="just">
              <a:buClr>
                <a:srgbClr val="777777"/>
              </a:buClr>
              <a:buSzPct val="60000"/>
              <a:buFont typeface="Wingdings" pitchFamily="2" charset="2"/>
              <a:buChar char="l"/>
            </a:pPr>
            <a:r>
              <a:rPr lang="en-US" sz="2000" b="1" dirty="0" smtClean="0">
                <a:latin typeface="FrutigerNext LT Regular" pitchFamily="34" charset="0"/>
                <a:ea typeface="黑体" pitchFamily="49" charset="-122"/>
              </a:rPr>
              <a:t>Buffer pool:</a:t>
            </a:r>
          </a:p>
          <a:p>
            <a:pPr lvl="1" algn="just"/>
            <a:r>
              <a:rPr lang="en-US" dirty="0" err="1" smtClean="0"/>
              <a:t>pg_buffercache_pages</a:t>
            </a:r>
            <a:r>
              <a:rPr lang="en-US" dirty="0" smtClean="0"/>
              <a:t> - returns a set of records, where each record contains the details of a single shared buffer block.</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755576" y="260648"/>
            <a:ext cx="7632700" cy="871537"/>
          </a:xfrm>
        </p:spPr>
        <p:txBody>
          <a:bodyPr/>
          <a:lstStyle/>
          <a:p>
            <a:r>
              <a:rPr lang="en-US" dirty="0" smtClean="0"/>
              <a:t>Kernel Test Framework</a:t>
            </a:r>
            <a:endParaRPr lang="en-US" altLang="zh-CN" dirty="0">
              <a:ea typeface="宋体" pitchFamily="2" charset="-122"/>
            </a:endParaRPr>
          </a:p>
        </p:txBody>
      </p:sp>
      <p:sp>
        <p:nvSpPr>
          <p:cNvPr id="5" name="Content Placeholder 2"/>
          <p:cNvSpPr>
            <a:spLocks noGrp="1"/>
          </p:cNvSpPr>
          <p:nvPr>
            <p:ph idx="1"/>
          </p:nvPr>
        </p:nvSpPr>
        <p:spPr>
          <a:xfrm>
            <a:off x="611560" y="1052736"/>
            <a:ext cx="7632700" cy="5184576"/>
          </a:xfrm>
        </p:spPr>
        <p:txBody>
          <a:bodyPr/>
          <a:lstStyle/>
          <a:p>
            <a:pPr lvl="1" algn="just"/>
            <a:r>
              <a:rPr lang="en-US" dirty="0" err="1" smtClean="0"/>
              <a:t>pg_buffer_validity</a:t>
            </a:r>
            <a:r>
              <a:rPr lang="en-US" dirty="0" smtClean="0"/>
              <a:t> - returns a set of records, where each record describes the validity of a shared buffer block.</a:t>
            </a:r>
          </a:p>
          <a:p>
            <a:pPr lvl="1" algn="just"/>
            <a:r>
              <a:rPr lang="en-US" dirty="0" err="1" smtClean="0"/>
              <a:t>pg_buffer_get_size_details</a:t>
            </a:r>
            <a:r>
              <a:rPr lang="en-US" dirty="0" smtClean="0"/>
              <a:t> - returns a record, with the details of the size of the shared buffer. </a:t>
            </a:r>
          </a:p>
          <a:p>
            <a:pPr lvl="1" algn="just"/>
            <a:r>
              <a:rPr lang="en-US" dirty="0" err="1" smtClean="0"/>
              <a:t>pg_buffer_get_size_details_of_temp_buf</a:t>
            </a:r>
            <a:r>
              <a:rPr lang="en-US" dirty="0" smtClean="0"/>
              <a:t> - returns a record, with the details of the size of the local(temp) buffer.</a:t>
            </a:r>
          </a:p>
          <a:p>
            <a:pPr marL="742950" lvl="2" indent="-342900" algn="just">
              <a:buClr>
                <a:srgbClr val="777777"/>
              </a:buClr>
              <a:buSzPct val="60000"/>
              <a:buNone/>
            </a:pPr>
            <a:endParaRPr lang="en-US" b="1" dirty="0" smtClean="0">
              <a:latin typeface="FrutigerNext LT Regular" pitchFamily="34" charset="0"/>
              <a:ea typeface="黑体" pitchFamily="49"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a:bodyPr>
          <a:lstStyle/>
          <a:p>
            <a:r>
              <a:rPr lang="en-US" dirty="0" smtClean="0"/>
              <a:t>Kernel Test Framework - Examples</a:t>
            </a:r>
            <a:endParaRPr lang="en-US" altLang="zh-CN" dirty="0">
              <a:ea typeface="宋体" pitchFamily="2" charset="-122"/>
            </a:endParaRPr>
          </a:p>
        </p:txBody>
      </p:sp>
      <p:pic>
        <p:nvPicPr>
          <p:cNvPr id="7" name="Picture 6" descr="Untitled.png"/>
          <p:cNvPicPr>
            <a:picLocks noChangeAspect="1"/>
          </p:cNvPicPr>
          <p:nvPr/>
        </p:nvPicPr>
        <p:blipFill>
          <a:blip r:embed="rId2" cstate="print"/>
          <a:stretch>
            <a:fillRect/>
          </a:stretch>
        </p:blipFill>
        <p:spPr>
          <a:xfrm>
            <a:off x="1475656" y="1268760"/>
            <a:ext cx="6048672" cy="3672408"/>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a:bodyPr>
          <a:lstStyle/>
          <a:p>
            <a:r>
              <a:rPr lang="en-US" dirty="0" smtClean="0"/>
              <a:t>Kernel Test Framework - Examples</a:t>
            </a:r>
            <a:endParaRPr lang="en-US" altLang="zh-CN" dirty="0">
              <a:ea typeface="宋体" pitchFamily="2" charset="-122"/>
            </a:endParaRPr>
          </a:p>
        </p:txBody>
      </p:sp>
      <p:pic>
        <p:nvPicPr>
          <p:cNvPr id="6" name="Picture 5" descr="Untitled.png"/>
          <p:cNvPicPr>
            <a:picLocks noChangeAspect="1"/>
          </p:cNvPicPr>
          <p:nvPr/>
        </p:nvPicPr>
        <p:blipFill>
          <a:blip r:embed="rId2" cstate="print"/>
          <a:stretch>
            <a:fillRect/>
          </a:stretch>
        </p:blipFill>
        <p:spPr>
          <a:xfrm>
            <a:off x="1259632" y="1412776"/>
            <a:ext cx="5976664" cy="36004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a:bodyPr>
          <a:lstStyle/>
          <a:p>
            <a:r>
              <a:rPr lang="en-US" dirty="0" smtClean="0"/>
              <a:t>Kernel Test Framework - Examples</a:t>
            </a:r>
            <a:endParaRPr lang="en-US" altLang="zh-CN" dirty="0">
              <a:ea typeface="宋体" pitchFamily="2" charset="-122"/>
            </a:endParaRPr>
          </a:p>
        </p:txBody>
      </p:sp>
      <p:pic>
        <p:nvPicPr>
          <p:cNvPr id="7" name="Picture 6" descr="Untitled.png"/>
          <p:cNvPicPr>
            <a:picLocks noChangeAspect="1"/>
          </p:cNvPicPr>
          <p:nvPr/>
        </p:nvPicPr>
        <p:blipFill>
          <a:blip r:embed="rId2" cstate="print"/>
          <a:stretch>
            <a:fillRect/>
          </a:stretch>
        </p:blipFill>
        <p:spPr>
          <a:xfrm>
            <a:off x="971600" y="1628800"/>
            <a:ext cx="6768752" cy="2736304"/>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a:bodyPr>
          <a:lstStyle/>
          <a:p>
            <a:r>
              <a:rPr lang="en-US" dirty="0" smtClean="0"/>
              <a:t>Kernel Test Framework - Summary</a:t>
            </a:r>
            <a:endParaRPr lang="en-US" altLang="zh-CN" dirty="0">
              <a:ea typeface="宋体" pitchFamily="2" charset="-122"/>
            </a:endParaRPr>
          </a:p>
        </p:txBody>
      </p:sp>
      <p:sp>
        <p:nvSpPr>
          <p:cNvPr id="8" name="Content Placeholder 2"/>
          <p:cNvSpPr>
            <a:spLocks noGrp="1"/>
          </p:cNvSpPr>
          <p:nvPr>
            <p:ph idx="1"/>
          </p:nvPr>
        </p:nvSpPr>
        <p:spPr>
          <a:xfrm>
            <a:off x="827584" y="1268760"/>
            <a:ext cx="7632700" cy="4608512"/>
          </a:xfrm>
        </p:spPr>
        <p:txBody>
          <a:bodyPr>
            <a:normAutofit fontScale="92500" lnSpcReduction="10000"/>
          </a:bodyPr>
          <a:lstStyle/>
          <a:p>
            <a:pPr algn="just"/>
            <a:r>
              <a:rPr lang="en-US" dirty="0" smtClean="0"/>
              <a:t>By exposing internal design through C-functions it is easy to write an automatable test case to test the design. With this approach it is very easy to find the defect if any change causing the test failure.</a:t>
            </a:r>
          </a:p>
          <a:p>
            <a:pPr algn="just"/>
            <a:r>
              <a:rPr lang="en-US" dirty="0" smtClean="0"/>
              <a:t>Needs to add more such C-functions in the code for validating all modules design.</a:t>
            </a:r>
          </a:p>
          <a:p>
            <a:pPr algn="just"/>
            <a:endParaRPr lang="en-US" dirty="0" smtClean="0"/>
          </a:p>
          <a:p>
            <a:pPr algn="just">
              <a:buNone/>
            </a:pPr>
            <a:endParaRPr lang="en-US" dirty="0" smtClean="0"/>
          </a:p>
          <a:p>
            <a:pPr lvl="1">
              <a:buNone/>
            </a:pPr>
            <a:endParaRPr lang="en-US" sz="1400" b="1" dirty="0" smtClean="0"/>
          </a:p>
          <a:p>
            <a:pPr lvl="1">
              <a:buNone/>
            </a:pPr>
            <a:r>
              <a:rPr lang="en-US" sz="1400" b="1" dirty="0" smtClean="0"/>
              <a:t>	</a:t>
            </a:r>
          </a:p>
          <a:p>
            <a:pPr lvl="1">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ea typeface="宋体" pitchFamily="2" charset="-122"/>
              </a:rPr>
              <a:t>Introduction</a:t>
            </a:r>
            <a:endParaRPr lang="en-US" altLang="zh-CN" dirty="0">
              <a:ea typeface="宋体" pitchFamily="2" charset="-122"/>
            </a:endParaRPr>
          </a:p>
        </p:txBody>
      </p:sp>
      <p:sp>
        <p:nvSpPr>
          <p:cNvPr id="3" name="Content Placeholder 2"/>
          <p:cNvSpPr>
            <a:spLocks noGrp="1"/>
          </p:cNvSpPr>
          <p:nvPr>
            <p:ph idx="1"/>
          </p:nvPr>
        </p:nvSpPr>
        <p:spPr/>
        <p:txBody>
          <a:bodyPr>
            <a:normAutofit lnSpcReduction="10000"/>
          </a:bodyPr>
          <a:lstStyle/>
          <a:p>
            <a:pPr algn="just"/>
            <a:r>
              <a:rPr lang="en-US" dirty="0" smtClean="0"/>
              <a:t>The existing test framework of </a:t>
            </a:r>
            <a:r>
              <a:rPr lang="en-US" dirty="0" err="1" smtClean="0"/>
              <a:t>PostgreSQL</a:t>
            </a:r>
            <a:r>
              <a:rPr lang="en-US" dirty="0" smtClean="0"/>
              <a:t> lacks in testing of many features  of what it supports.</a:t>
            </a:r>
          </a:p>
          <a:p>
            <a:pPr algn="just"/>
            <a:r>
              <a:rPr lang="en-US" dirty="0" smtClean="0"/>
              <a:t>By using the following three enhancements of framework the </a:t>
            </a:r>
            <a:r>
              <a:rPr lang="en-US" dirty="0" err="1" smtClean="0"/>
              <a:t>PostgreSQL</a:t>
            </a:r>
            <a:r>
              <a:rPr lang="en-US" dirty="0" smtClean="0"/>
              <a:t> test can be improved.</a:t>
            </a:r>
          </a:p>
          <a:p>
            <a:pPr lvl="1" algn="just"/>
            <a:r>
              <a:rPr lang="en-US" dirty="0" smtClean="0"/>
              <a:t>Replication Test framework</a:t>
            </a:r>
          </a:p>
          <a:p>
            <a:pPr lvl="1" algn="just"/>
            <a:r>
              <a:rPr lang="en-US" dirty="0" smtClean="0"/>
              <a:t>Kernel Test framework</a:t>
            </a:r>
          </a:p>
          <a:p>
            <a:pPr lvl="1" algn="just"/>
            <a:r>
              <a:rPr lang="en-US" dirty="0" smtClean="0"/>
              <a:t>Concurrency Test framework</a:t>
            </a:r>
          </a:p>
          <a:p>
            <a:pPr lvl="1" algn="just">
              <a:buNone/>
            </a:pPr>
            <a:endParaRPr lang="en-US" dirty="0" smtClean="0"/>
          </a:p>
          <a:p>
            <a:pPr lvl="1" algn="just">
              <a:buNone/>
            </a:pP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Test Framework</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a:t>
            </a:r>
            <a:r>
              <a:rPr lang="en-US" dirty="0" err="1" smtClean="0"/>
              <a:t>PostgreSQL</a:t>
            </a:r>
            <a:r>
              <a:rPr lang="en-US" dirty="0" smtClean="0"/>
              <a:t> test framework there exist a framework called Isolation used to test the concurrent sessions unlike to the normal regress framework.</a:t>
            </a:r>
          </a:p>
          <a:p>
            <a:pPr algn="just"/>
            <a:r>
              <a:rPr lang="en-US" dirty="0" smtClean="0"/>
              <a:t>The existing isolation test framework carried out the test when the one session waits on a lock and proceeds with another session to execute the operations. </a:t>
            </a:r>
          </a:p>
          <a:p>
            <a:pPr algn="just"/>
            <a:r>
              <a:rPr lang="en-US" dirty="0" smtClean="0"/>
              <a:t>The existing isolation framework can work only when the sessions are waiting on a lock only and also it doesn’t detect dead locks which can occur between the sessions.</a:t>
            </a:r>
          </a:p>
          <a:p>
            <a:pPr algn="just"/>
            <a:endParaRPr lang="en-US" dirty="0" smtClean="0"/>
          </a:p>
          <a:p>
            <a:pPr algn="just"/>
            <a:endParaRPr lang="en-US" dirty="0"/>
          </a:p>
        </p:txBody>
      </p:sp>
      <p:sp>
        <p:nvSpPr>
          <p:cNvPr id="4" name="Content Placeholder 2"/>
          <p:cNvSpPr txBox="1">
            <a:spLocks/>
          </p:cNvSpPr>
          <p:nvPr/>
        </p:nvSpPr>
        <p:spPr bwMode="auto">
          <a:xfrm>
            <a:off x="827584" y="1340768"/>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smtClean="0">
              <a:ln>
                <a:noFill/>
              </a:ln>
              <a:solidFill>
                <a:schemeClr val="tx1"/>
              </a:solidFill>
              <a:effectLst/>
              <a:uLnTx/>
              <a:uFillTx/>
              <a:latin typeface="FrutigerNext LT Regular" pitchFamily="34" charset="0"/>
              <a:ea typeface="黑体" pitchFamily="49" charset="-122"/>
              <a:cs typeface="+mn-cs"/>
            </a:endParaRPr>
          </a:p>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a:ln>
                <a:noFill/>
              </a:ln>
              <a:solidFill>
                <a:schemeClr val="tx1"/>
              </a:solidFill>
              <a:effectLst/>
              <a:uLnTx/>
              <a:uFillTx/>
              <a:latin typeface="FrutigerNext LT Regular" pitchFamily="34" charset="0"/>
              <a:ea typeface="黑体" pitchFamily="49" charset="-122"/>
              <a:cs typeface="+mn-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Test Framework</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By using the new framework which is enhanced on existing isolation framework, user can create concurrency between sessions at any point in the code by specifying the sync points in the code.</a:t>
            </a:r>
          </a:p>
          <a:p>
            <a:r>
              <a:rPr lang="en-US" dirty="0" smtClean="0"/>
              <a:t>The defects which requires a special synchronization mechanisms for reproduction can be automated using the new proposed concurrency framework later for avoiding any change causing the defect to reopen. </a:t>
            </a:r>
          </a:p>
          <a:p>
            <a:pPr algn="just"/>
            <a:endParaRPr lang="en-US" dirty="0" smtClean="0"/>
          </a:p>
          <a:p>
            <a:pPr algn="just"/>
            <a:endParaRPr lang="en-US" dirty="0"/>
          </a:p>
        </p:txBody>
      </p:sp>
      <p:sp>
        <p:nvSpPr>
          <p:cNvPr id="4" name="Content Placeholder 2"/>
          <p:cNvSpPr txBox="1">
            <a:spLocks/>
          </p:cNvSpPr>
          <p:nvPr/>
        </p:nvSpPr>
        <p:spPr bwMode="auto">
          <a:xfrm>
            <a:off x="827584" y="1340768"/>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smtClean="0">
              <a:ln>
                <a:noFill/>
              </a:ln>
              <a:solidFill>
                <a:schemeClr val="tx1"/>
              </a:solidFill>
              <a:effectLst/>
              <a:uLnTx/>
              <a:uFillTx/>
              <a:latin typeface="FrutigerNext LT Regular" pitchFamily="34" charset="0"/>
              <a:ea typeface="黑体" pitchFamily="49" charset="-122"/>
              <a:cs typeface="+mn-cs"/>
            </a:endParaRPr>
          </a:p>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a:ln>
                <a:noFill/>
              </a:ln>
              <a:solidFill>
                <a:schemeClr val="tx1"/>
              </a:solidFill>
              <a:effectLst/>
              <a:uLnTx/>
              <a:uFillTx/>
              <a:latin typeface="FrutigerNext LT Regular" pitchFamily="34" charset="0"/>
              <a:ea typeface="黑体" pitchFamily="49" charset="-122"/>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Concurrency Test Framework – step Execution</a:t>
            </a:r>
            <a:endParaRPr lang="en-US" dirty="0"/>
          </a:p>
        </p:txBody>
      </p:sp>
      <p:sp>
        <p:nvSpPr>
          <p:cNvPr id="4" name="Content Placeholder 2"/>
          <p:cNvSpPr txBox="1">
            <a:spLocks/>
          </p:cNvSpPr>
          <p:nvPr/>
        </p:nvSpPr>
        <p:spPr bwMode="auto">
          <a:xfrm>
            <a:off x="827584" y="1340768"/>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smtClean="0">
              <a:ln>
                <a:noFill/>
              </a:ln>
              <a:solidFill>
                <a:schemeClr val="tx1"/>
              </a:solidFill>
              <a:effectLst/>
              <a:uLnTx/>
              <a:uFillTx/>
              <a:latin typeface="FrutigerNext LT Regular" pitchFamily="34" charset="0"/>
              <a:ea typeface="黑体" pitchFamily="49" charset="-122"/>
              <a:cs typeface="+mn-cs"/>
            </a:endParaRPr>
          </a:p>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a:ln>
                <a:noFill/>
              </a:ln>
              <a:solidFill>
                <a:schemeClr val="tx1"/>
              </a:solidFill>
              <a:effectLst/>
              <a:uLnTx/>
              <a:uFillTx/>
              <a:latin typeface="FrutigerNext LT Regular" pitchFamily="34" charset="0"/>
              <a:ea typeface="黑体" pitchFamily="49" charset="-122"/>
              <a:cs typeface="+mn-cs"/>
            </a:endParaRPr>
          </a:p>
        </p:txBody>
      </p:sp>
      <p:pic>
        <p:nvPicPr>
          <p:cNvPr id="3074" name="Picture 2"/>
          <p:cNvPicPr>
            <a:picLocks noChangeAspect="1" noChangeArrowheads="1"/>
          </p:cNvPicPr>
          <p:nvPr/>
        </p:nvPicPr>
        <p:blipFill>
          <a:blip r:embed="rId2" cstate="print"/>
          <a:srcRect/>
          <a:stretch>
            <a:fillRect/>
          </a:stretch>
        </p:blipFill>
        <p:spPr bwMode="auto">
          <a:xfrm>
            <a:off x="1331640" y="1628800"/>
            <a:ext cx="6048672" cy="37861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Test Framework</a:t>
            </a:r>
            <a:endParaRPr lang="en-US" dirty="0"/>
          </a:p>
        </p:txBody>
      </p:sp>
      <p:sp>
        <p:nvSpPr>
          <p:cNvPr id="3" name="Content Placeholder 2"/>
          <p:cNvSpPr>
            <a:spLocks noGrp="1"/>
          </p:cNvSpPr>
          <p:nvPr>
            <p:ph idx="1"/>
          </p:nvPr>
        </p:nvSpPr>
        <p:spPr>
          <a:xfrm>
            <a:off x="755650" y="1340769"/>
            <a:ext cx="7632700" cy="4482182"/>
          </a:xfrm>
        </p:spPr>
        <p:txBody>
          <a:bodyPr>
            <a:normAutofit fontScale="85000" lnSpcReduction="20000"/>
          </a:bodyPr>
          <a:lstStyle/>
          <a:p>
            <a:pPr algn="just"/>
            <a:r>
              <a:rPr lang="en-US" dirty="0" smtClean="0"/>
              <a:t>The concurrency framework idea is taken from </a:t>
            </a:r>
            <a:r>
              <a:rPr lang="en-US" dirty="0" err="1" smtClean="0"/>
              <a:t>Mysql</a:t>
            </a:r>
            <a:r>
              <a:rPr lang="en-US" dirty="0" smtClean="0"/>
              <a:t> code base and enhanced it according to </a:t>
            </a:r>
            <a:r>
              <a:rPr lang="en-US" dirty="0" err="1" smtClean="0"/>
              <a:t>PostgreSQL</a:t>
            </a:r>
            <a:r>
              <a:rPr lang="en-US" dirty="0" smtClean="0"/>
              <a:t>.</a:t>
            </a:r>
          </a:p>
          <a:p>
            <a:pPr algn="just"/>
            <a:r>
              <a:rPr lang="en-US" dirty="0" smtClean="0"/>
              <a:t>In </a:t>
            </a:r>
            <a:r>
              <a:rPr lang="en-US" dirty="0" err="1" smtClean="0"/>
              <a:t>Mysql</a:t>
            </a:r>
            <a:r>
              <a:rPr lang="en-US" dirty="0" smtClean="0"/>
              <a:t> only one session can raise the signal  only once, the same is extended in </a:t>
            </a:r>
            <a:r>
              <a:rPr lang="en-US" dirty="0" err="1" smtClean="0"/>
              <a:t>PostgreSQL</a:t>
            </a:r>
            <a:r>
              <a:rPr lang="en-US" dirty="0" smtClean="0"/>
              <a:t> to support multiple signals.</a:t>
            </a:r>
          </a:p>
          <a:p>
            <a:pPr algn="just"/>
            <a:r>
              <a:rPr lang="en-US" dirty="0" smtClean="0"/>
              <a:t>In </a:t>
            </a:r>
            <a:r>
              <a:rPr lang="en-US" dirty="0" err="1" smtClean="0"/>
              <a:t>Mysql</a:t>
            </a:r>
            <a:r>
              <a:rPr lang="en-US" dirty="0" smtClean="0"/>
              <a:t> one session can wait only on one signal, the same is extended in </a:t>
            </a:r>
            <a:r>
              <a:rPr lang="en-US" dirty="0" err="1" smtClean="0"/>
              <a:t>PostgreSQL</a:t>
            </a:r>
            <a:r>
              <a:rPr lang="en-US" dirty="0" smtClean="0"/>
              <a:t> to support multiple signals.</a:t>
            </a:r>
          </a:p>
          <a:p>
            <a:pPr algn="just"/>
            <a:r>
              <a:rPr lang="en-US" dirty="0" smtClean="0"/>
              <a:t>With the above two changes from </a:t>
            </a:r>
            <a:r>
              <a:rPr lang="en-US" dirty="0" err="1" smtClean="0"/>
              <a:t>Mysql</a:t>
            </a:r>
            <a:r>
              <a:rPr lang="en-US" dirty="0" smtClean="0"/>
              <a:t> the concurrency scenario can be generated between many sessions very easily.</a:t>
            </a:r>
          </a:p>
          <a:p>
            <a:pPr algn="just"/>
            <a:endParaRPr lang="en-US" dirty="0"/>
          </a:p>
        </p:txBody>
      </p:sp>
      <p:sp>
        <p:nvSpPr>
          <p:cNvPr id="4" name="Content Placeholder 2"/>
          <p:cNvSpPr txBox="1">
            <a:spLocks/>
          </p:cNvSpPr>
          <p:nvPr/>
        </p:nvSpPr>
        <p:spPr bwMode="auto">
          <a:xfrm>
            <a:off x="827584" y="1340768"/>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smtClean="0">
              <a:ln>
                <a:noFill/>
              </a:ln>
              <a:solidFill>
                <a:schemeClr val="tx1"/>
              </a:solidFill>
              <a:effectLst/>
              <a:uLnTx/>
              <a:uFillTx/>
              <a:latin typeface="FrutigerNext LT Regular" pitchFamily="34" charset="0"/>
              <a:ea typeface="黑体" pitchFamily="49" charset="-122"/>
              <a:cs typeface="+mn-cs"/>
            </a:endParaRPr>
          </a:p>
          <a:p>
            <a:pPr marL="342900" marR="0" lvl="0" indent="-342900" algn="just" defTabSz="914400" rtl="0" eaLnBrk="0" fontAlgn="base" latinLnBrk="0" hangingPunct="0">
              <a:lnSpc>
                <a:spcPct val="140000"/>
              </a:lnSpc>
              <a:spcBef>
                <a:spcPct val="0"/>
              </a:spcBef>
              <a:spcAft>
                <a:spcPct val="0"/>
              </a:spcAft>
              <a:buClr>
                <a:srgbClr val="777777"/>
              </a:buClr>
              <a:buSzPct val="60000"/>
              <a:buFont typeface="Wingdings" pitchFamily="2" charset="2"/>
              <a:buChar char="l"/>
              <a:tabLst/>
              <a:defRPr/>
            </a:pPr>
            <a:endParaRPr kumimoji="0" lang="en-US" sz="2000" b="1" i="0" u="none" strike="noStrike" kern="0" cap="none" spc="0" normalizeH="0" baseline="0" noProof="0" dirty="0">
              <a:ln>
                <a:noFill/>
              </a:ln>
              <a:solidFill>
                <a:schemeClr val="tx1"/>
              </a:solidFill>
              <a:effectLst/>
              <a:uLnTx/>
              <a:uFillTx/>
              <a:latin typeface="FrutigerNext LT Regular" pitchFamily="34" charset="0"/>
              <a:ea typeface="黑体" pitchFamily="49" charset="-122"/>
              <a:cs typeface="+mn-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632700" cy="533400"/>
          </a:xfrm>
        </p:spPr>
        <p:txBody>
          <a:bodyPr>
            <a:normAutofit fontScale="90000"/>
          </a:bodyPr>
          <a:lstStyle/>
          <a:p>
            <a:r>
              <a:rPr lang="en-US" dirty="0" smtClean="0"/>
              <a:t>Concurrency Test Framework</a:t>
            </a:r>
            <a:endParaRPr lang="en-US" dirty="0"/>
          </a:p>
        </p:txBody>
      </p:sp>
      <p:sp>
        <p:nvSpPr>
          <p:cNvPr id="5" name="Rectangle 4"/>
          <p:cNvSpPr/>
          <p:nvPr/>
        </p:nvSpPr>
        <p:spPr bwMode="auto">
          <a:xfrm>
            <a:off x="228600" y="1447800"/>
            <a:ext cx="4495800" cy="4343400"/>
          </a:xfrm>
          <a:prstGeom prst="rect">
            <a:avLst/>
          </a:prstGeom>
          <a:solidFill>
            <a:schemeClr val="accent3">
              <a:lumMod val="95000"/>
            </a:schemeClr>
          </a:solidFill>
          <a:ln>
            <a:solidFill>
              <a:schemeClr val="tx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lang="en-US" sz="1400" dirty="0" smtClean="0">
                <a:solidFill>
                  <a:schemeClr val="tx1"/>
                </a:solidFill>
                <a:latin typeface="Arial" charset="0"/>
                <a:ea typeface="宋体" charset="-122"/>
              </a:rPr>
              <a:t>Pg Isolation Test Framework</a:t>
            </a:r>
            <a:endParaRPr kumimoji="0" lang="en-US" sz="1400" b="0" i="0" u="none" strike="noStrike" cap="none" normalizeH="0" baseline="0" dirty="0" smtClean="0">
              <a:ln>
                <a:noFill/>
              </a:ln>
              <a:solidFill>
                <a:schemeClr val="tx1"/>
              </a:solidFill>
              <a:effectLst/>
              <a:latin typeface="Arial" charset="0"/>
              <a:ea typeface="宋体" charset="-122"/>
            </a:endParaRPr>
          </a:p>
        </p:txBody>
      </p:sp>
      <p:sp>
        <p:nvSpPr>
          <p:cNvPr id="6" name="Rounded Rectangle 5"/>
          <p:cNvSpPr/>
          <p:nvPr/>
        </p:nvSpPr>
        <p:spPr bwMode="auto">
          <a:xfrm>
            <a:off x="457200" y="1905000"/>
            <a:ext cx="12192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dirty="0" smtClean="0"/>
              <a:t>Framework Init</a:t>
            </a:r>
            <a:endParaRPr lang="en-US" sz="1100" dirty="0" smtClean="0">
              <a:solidFill>
                <a:schemeClr val="tx1"/>
              </a:solidFill>
              <a:latin typeface="Arial" charset="0"/>
              <a:ea typeface="宋体" charset="-122"/>
            </a:endParaRPr>
          </a:p>
        </p:txBody>
      </p:sp>
      <p:sp>
        <p:nvSpPr>
          <p:cNvPr id="7" name="Rounded Rectangle 6"/>
          <p:cNvSpPr/>
          <p:nvPr/>
        </p:nvSpPr>
        <p:spPr bwMode="auto">
          <a:xfrm>
            <a:off x="457200" y="2743200"/>
            <a:ext cx="1219200" cy="5334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Temp DB Setup</a:t>
            </a:r>
            <a:endParaRPr lang="en-US" sz="1100" dirty="0" smtClean="0"/>
          </a:p>
        </p:txBody>
      </p:sp>
      <p:sp>
        <p:nvSpPr>
          <p:cNvPr id="11" name="Flowchart: Multidocument 10"/>
          <p:cNvSpPr/>
          <p:nvPr/>
        </p:nvSpPr>
        <p:spPr bwMode="auto">
          <a:xfrm>
            <a:off x="2074652" y="3505200"/>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Test </a:t>
            </a:r>
          </a:p>
          <a:p>
            <a:pPr algn="ctr">
              <a:buClr>
                <a:srgbClr val="CC9900"/>
              </a:buClr>
            </a:pPr>
            <a:r>
              <a:rPr lang="en-US" sz="1000" dirty="0" smtClean="0"/>
              <a:t>Cases</a:t>
            </a:r>
          </a:p>
        </p:txBody>
      </p:sp>
      <p:cxnSp>
        <p:nvCxnSpPr>
          <p:cNvPr id="12" name="Straight Connector 11"/>
          <p:cNvCxnSpPr/>
          <p:nvPr/>
        </p:nvCxnSpPr>
        <p:spPr bwMode="auto">
          <a:xfrm flipH="1">
            <a:off x="1371600" y="2895600"/>
            <a:ext cx="457200" cy="1104900"/>
          </a:xfrm>
          <a:prstGeom prst="line">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3" name="Straight Arrow Connector 12"/>
          <p:cNvCxnSpPr>
            <a:stCxn id="22" idx="2"/>
            <a:endCxn id="16" idx="0"/>
          </p:cNvCxnSpPr>
          <p:nvPr/>
        </p:nvCxnSpPr>
        <p:spPr bwMode="auto">
          <a:xfrm flipH="1">
            <a:off x="2552700" y="2494400"/>
            <a:ext cx="662" cy="2488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16" name="Rounded Rectangle 15"/>
          <p:cNvSpPr/>
          <p:nvPr/>
        </p:nvSpPr>
        <p:spPr bwMode="auto">
          <a:xfrm>
            <a:off x="1981200" y="2743200"/>
            <a:ext cx="11430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Scheduler</a:t>
            </a:r>
          </a:p>
        </p:txBody>
      </p:sp>
      <p:sp>
        <p:nvSpPr>
          <p:cNvPr id="17" name="Rounded Rectangle 16"/>
          <p:cNvSpPr/>
          <p:nvPr/>
        </p:nvSpPr>
        <p:spPr bwMode="auto">
          <a:xfrm>
            <a:off x="3429000" y="2743200"/>
            <a:ext cx="1143000" cy="533400"/>
          </a:xfrm>
          <a:prstGeom prst="roundRect">
            <a:avLst/>
          </a:prstGeom>
          <a:solidFill>
            <a:schemeClr val="accent5"/>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Executor (psql/</a:t>
            </a:r>
            <a:r>
              <a:rPr lang="en-US" sz="1200" dirty="0" err="1" smtClean="0"/>
              <a:t>gsql</a:t>
            </a:r>
            <a:r>
              <a:rPr lang="en-US" sz="1200" dirty="0" smtClean="0"/>
              <a:t>)</a:t>
            </a:r>
          </a:p>
        </p:txBody>
      </p:sp>
      <p:sp>
        <p:nvSpPr>
          <p:cNvPr id="19" name="Rounded Rectangle 18"/>
          <p:cNvSpPr/>
          <p:nvPr/>
        </p:nvSpPr>
        <p:spPr bwMode="auto">
          <a:xfrm>
            <a:off x="1981200" y="4267200"/>
            <a:ext cx="12192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Result validation &amp; reporting</a:t>
            </a:r>
          </a:p>
        </p:txBody>
      </p:sp>
      <p:sp>
        <p:nvSpPr>
          <p:cNvPr id="20" name="Flowchart: Multidocument 19"/>
          <p:cNvSpPr/>
          <p:nvPr/>
        </p:nvSpPr>
        <p:spPr bwMode="auto">
          <a:xfrm>
            <a:off x="2116348" y="5105400"/>
            <a:ext cx="1007852"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Expected Output</a:t>
            </a:r>
          </a:p>
        </p:txBody>
      </p:sp>
      <p:sp>
        <p:nvSpPr>
          <p:cNvPr id="21" name="Flowchart: Multidocument 20"/>
          <p:cNvSpPr/>
          <p:nvPr/>
        </p:nvSpPr>
        <p:spPr bwMode="auto">
          <a:xfrm>
            <a:off x="3505200" y="4267200"/>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Results</a:t>
            </a:r>
          </a:p>
        </p:txBody>
      </p:sp>
      <p:sp>
        <p:nvSpPr>
          <p:cNvPr id="22" name="Flowchart: Multidocument 21"/>
          <p:cNvSpPr/>
          <p:nvPr/>
        </p:nvSpPr>
        <p:spPr bwMode="auto">
          <a:xfrm>
            <a:off x="2192548" y="1981200"/>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Schedule files</a:t>
            </a:r>
          </a:p>
        </p:txBody>
      </p:sp>
      <p:cxnSp>
        <p:nvCxnSpPr>
          <p:cNvPr id="26" name="Straight Arrow Connector 25"/>
          <p:cNvCxnSpPr>
            <a:stCxn id="11" idx="0"/>
            <a:endCxn id="16" idx="2"/>
          </p:cNvCxnSpPr>
          <p:nvPr/>
        </p:nvCxnSpPr>
        <p:spPr bwMode="auto">
          <a:xfrm flipV="1">
            <a:off x="2551417" y="3276600"/>
            <a:ext cx="1283" cy="2286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35" name="Straight Arrow Connector 34"/>
          <p:cNvCxnSpPr>
            <a:stCxn id="16" idx="3"/>
            <a:endCxn id="17" idx="1"/>
          </p:cNvCxnSpPr>
          <p:nvPr/>
        </p:nvCxnSpPr>
        <p:spPr bwMode="auto">
          <a:xfrm>
            <a:off x="3124200" y="3009900"/>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38" name="Straight Arrow Connector 37"/>
          <p:cNvCxnSpPr/>
          <p:nvPr/>
        </p:nvCxnSpPr>
        <p:spPr bwMode="auto">
          <a:xfrm flipH="1">
            <a:off x="5277365" y="3276600"/>
            <a:ext cx="18535" cy="9906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41" name="Straight Arrow Connector 40"/>
          <p:cNvCxnSpPr>
            <a:endCxn id="19" idx="2"/>
          </p:cNvCxnSpPr>
          <p:nvPr/>
        </p:nvCxnSpPr>
        <p:spPr bwMode="auto">
          <a:xfrm flipV="1">
            <a:off x="2590800" y="4800600"/>
            <a:ext cx="0" cy="3048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46" name="Straight Arrow Connector 45"/>
          <p:cNvCxnSpPr>
            <a:stCxn id="21" idx="1"/>
            <a:endCxn id="19" idx="3"/>
          </p:cNvCxnSpPr>
          <p:nvPr/>
        </p:nvCxnSpPr>
        <p:spPr bwMode="auto">
          <a:xfrm flipH="1">
            <a:off x="3200400" y="4533900"/>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67" name="Straight Arrow Connector 66"/>
          <p:cNvCxnSpPr>
            <a:stCxn id="7" idx="3"/>
            <a:endCxn id="16" idx="1"/>
          </p:cNvCxnSpPr>
          <p:nvPr/>
        </p:nvCxnSpPr>
        <p:spPr bwMode="auto">
          <a:xfrm>
            <a:off x="1676400" y="3009900"/>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70" name="Straight Arrow Connector 69"/>
          <p:cNvCxnSpPr>
            <a:endCxn id="7" idx="0"/>
          </p:cNvCxnSpPr>
          <p:nvPr/>
        </p:nvCxnSpPr>
        <p:spPr bwMode="auto">
          <a:xfrm>
            <a:off x="1066800" y="2438400"/>
            <a:ext cx="0" cy="3048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76" name="Straight Arrow Connector 75"/>
          <p:cNvCxnSpPr/>
          <p:nvPr/>
        </p:nvCxnSpPr>
        <p:spPr bwMode="auto">
          <a:xfrm>
            <a:off x="5486400" y="3009900"/>
            <a:ext cx="16764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79" name="Rectangle 78"/>
          <p:cNvSpPr/>
          <p:nvPr/>
        </p:nvSpPr>
        <p:spPr bwMode="auto">
          <a:xfrm>
            <a:off x="5257800" y="1828800"/>
            <a:ext cx="3733800" cy="3124200"/>
          </a:xfrm>
          <a:prstGeom prst="rect">
            <a:avLst/>
          </a:prstGeom>
          <a:solidFill>
            <a:schemeClr val="accent3">
              <a:lumMod val="95000"/>
            </a:schemeClr>
          </a:solidFill>
          <a:ln>
            <a:solidFill>
              <a:schemeClr val="tx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buClr>
                <a:srgbClr val="CC9900"/>
              </a:buClr>
            </a:pPr>
            <a:r>
              <a:rPr lang="en-US" sz="1400" dirty="0" smtClean="0">
                <a:solidFill>
                  <a:schemeClr val="tx1"/>
                </a:solidFill>
                <a:latin typeface="Arial" charset="0"/>
                <a:ea typeface="宋体" charset="-122"/>
              </a:rPr>
              <a:t>DB Server</a:t>
            </a:r>
          </a:p>
        </p:txBody>
      </p:sp>
      <p:sp>
        <p:nvSpPr>
          <p:cNvPr id="80" name="Rectangle 79"/>
          <p:cNvSpPr/>
          <p:nvPr/>
        </p:nvSpPr>
        <p:spPr bwMode="auto">
          <a:xfrm>
            <a:off x="5410200" y="2209800"/>
            <a:ext cx="1447800" cy="2209800"/>
          </a:xfrm>
          <a:prstGeom prst="rect">
            <a:avLst/>
          </a:prstGeom>
          <a:solidFill>
            <a:schemeClr val="accent1">
              <a:lumMod val="40000"/>
              <a:lumOff val="60000"/>
            </a:schemeClr>
          </a:solidFill>
          <a:ln>
            <a:prstDash val="sysDash"/>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kumimoji="0" lang="en-US" sz="1200" i="0" u="none" strike="noStrike" cap="none" normalizeH="0" baseline="0" dirty="0" smtClean="0">
                <a:ln>
                  <a:noFill/>
                </a:ln>
                <a:solidFill>
                  <a:schemeClr val="tx1"/>
                </a:solidFill>
                <a:effectLst/>
                <a:ea typeface="宋体" charset="-122"/>
              </a:rPr>
              <a:t>Server Side Test Framework</a:t>
            </a:r>
          </a:p>
        </p:txBody>
      </p:sp>
      <p:sp>
        <p:nvSpPr>
          <p:cNvPr id="82" name="Rounded Rectangle 81"/>
          <p:cNvSpPr/>
          <p:nvPr/>
        </p:nvSpPr>
        <p:spPr bwMode="auto">
          <a:xfrm>
            <a:off x="7086600" y="1981200"/>
            <a:ext cx="1752600" cy="285247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algn="ctr">
              <a:buClr>
                <a:srgbClr val="CC9900"/>
              </a:buClr>
            </a:pPr>
            <a:r>
              <a:rPr lang="en-US" sz="1400" b="1" dirty="0" smtClean="0"/>
              <a:t>SUT</a:t>
            </a:r>
          </a:p>
        </p:txBody>
      </p:sp>
      <p:sp>
        <p:nvSpPr>
          <p:cNvPr id="83" name="Rectangle 82"/>
          <p:cNvSpPr/>
          <p:nvPr/>
        </p:nvSpPr>
        <p:spPr bwMode="auto">
          <a:xfrm>
            <a:off x="7162800" y="3538270"/>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Storage</a:t>
            </a:r>
          </a:p>
        </p:txBody>
      </p:sp>
      <p:sp>
        <p:nvSpPr>
          <p:cNvPr id="84" name="Rectangle 83"/>
          <p:cNvSpPr/>
          <p:nvPr/>
        </p:nvSpPr>
        <p:spPr bwMode="auto">
          <a:xfrm>
            <a:off x="8001000" y="3538270"/>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Vacuum</a:t>
            </a:r>
          </a:p>
        </p:txBody>
      </p:sp>
      <p:sp>
        <p:nvSpPr>
          <p:cNvPr id="85" name="Rectangle 84"/>
          <p:cNvSpPr/>
          <p:nvPr/>
        </p:nvSpPr>
        <p:spPr bwMode="auto">
          <a:xfrm>
            <a:off x="7162800" y="3919270"/>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Index</a:t>
            </a:r>
          </a:p>
        </p:txBody>
      </p:sp>
      <p:sp>
        <p:nvSpPr>
          <p:cNvPr id="86" name="TextBox 85"/>
          <p:cNvSpPr txBox="1"/>
          <p:nvPr/>
        </p:nvSpPr>
        <p:spPr>
          <a:xfrm>
            <a:off x="8170312" y="4202668"/>
            <a:ext cx="516488" cy="369332"/>
          </a:xfrm>
          <a:prstGeom prst="rect">
            <a:avLst/>
          </a:prstGeom>
          <a:noFill/>
        </p:spPr>
        <p:txBody>
          <a:bodyPr wrap="none" rtlCol="0">
            <a:spAutoFit/>
          </a:bodyPr>
          <a:lstStyle/>
          <a:p>
            <a:r>
              <a:rPr lang="en-US" dirty="0" smtClean="0"/>
              <a:t>……</a:t>
            </a:r>
            <a:endParaRPr lang="en-US" dirty="0"/>
          </a:p>
        </p:txBody>
      </p:sp>
      <p:sp>
        <p:nvSpPr>
          <p:cNvPr id="87" name="Rectangle 86"/>
          <p:cNvSpPr/>
          <p:nvPr/>
        </p:nvSpPr>
        <p:spPr bwMode="auto">
          <a:xfrm>
            <a:off x="7162800" y="4300270"/>
            <a:ext cx="9906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Transaction</a:t>
            </a:r>
          </a:p>
        </p:txBody>
      </p:sp>
      <p:sp>
        <p:nvSpPr>
          <p:cNvPr id="88" name="Rectangle 87"/>
          <p:cNvSpPr/>
          <p:nvPr/>
        </p:nvSpPr>
        <p:spPr bwMode="auto">
          <a:xfrm>
            <a:off x="8001000" y="3919270"/>
            <a:ext cx="6858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WAL</a:t>
            </a:r>
          </a:p>
        </p:txBody>
      </p:sp>
      <p:sp>
        <p:nvSpPr>
          <p:cNvPr id="89" name="Rounded Rectangle 88"/>
          <p:cNvSpPr/>
          <p:nvPr/>
        </p:nvSpPr>
        <p:spPr bwMode="auto">
          <a:xfrm>
            <a:off x="5486400" y="3657600"/>
            <a:ext cx="1269522" cy="6096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b="1" dirty="0" err="1" smtClean="0">
                <a:solidFill>
                  <a:schemeClr val="tx1"/>
                </a:solidFill>
                <a:latin typeface="Arial" charset="0"/>
                <a:ea typeface="宋体" charset="-122"/>
              </a:rPr>
              <a:t>Debug_Sync</a:t>
            </a:r>
            <a:endParaRPr lang="en-US" sz="1200" b="1" dirty="0" smtClean="0">
              <a:solidFill>
                <a:schemeClr val="tx1"/>
              </a:solidFill>
              <a:latin typeface="Arial" charset="0"/>
              <a:ea typeface="宋体" charset="-122"/>
            </a:endParaRPr>
          </a:p>
          <a:p>
            <a:pPr marL="0" marR="0" indent="0" algn="ctr" defTabSz="914400" rtl="0" eaLnBrk="1" fontAlgn="base" latinLnBrk="0" hangingPunct="1">
              <a:lnSpc>
                <a:spcPct val="100000"/>
              </a:lnSpc>
              <a:spcBef>
                <a:spcPct val="0"/>
              </a:spcBef>
              <a:spcAft>
                <a:spcPct val="0"/>
              </a:spcAft>
              <a:buClr>
                <a:srgbClr val="CC9900"/>
              </a:buClr>
              <a:buSzTx/>
              <a:tabLst/>
            </a:pPr>
            <a:r>
              <a:rPr lang="en-US" sz="1000" dirty="0" err="1" smtClean="0">
                <a:solidFill>
                  <a:schemeClr val="tx1"/>
                </a:solidFill>
                <a:latin typeface="Arial" charset="0"/>
                <a:ea typeface="宋体" charset="-122"/>
              </a:rPr>
              <a:t>Singnal</a:t>
            </a:r>
            <a:r>
              <a:rPr lang="en-US" sz="1000" dirty="0" smtClean="0">
                <a:solidFill>
                  <a:schemeClr val="tx1"/>
                </a:solidFill>
                <a:latin typeface="Arial" charset="0"/>
                <a:ea typeface="宋体" charset="-122"/>
              </a:rPr>
              <a:t> Handler</a:t>
            </a:r>
          </a:p>
        </p:txBody>
      </p:sp>
      <p:sp>
        <p:nvSpPr>
          <p:cNvPr id="90" name="Rounded Rectangle 89"/>
          <p:cNvSpPr/>
          <p:nvPr/>
        </p:nvSpPr>
        <p:spPr bwMode="auto">
          <a:xfrm>
            <a:off x="5486400" y="2743200"/>
            <a:ext cx="1252270" cy="6858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err="1" smtClean="0"/>
              <a:t>Debug_Sync</a:t>
            </a:r>
            <a:endParaRPr lang="en-US" sz="1200" b="1" dirty="0" smtClean="0"/>
          </a:p>
          <a:p>
            <a:pPr algn="ctr">
              <a:buClr>
                <a:srgbClr val="CC9900"/>
              </a:buClr>
            </a:pPr>
            <a:r>
              <a:rPr lang="en-US" sz="1000" dirty="0" smtClean="0"/>
              <a:t>Command Processing</a:t>
            </a:r>
          </a:p>
        </p:txBody>
      </p:sp>
      <p:cxnSp>
        <p:nvCxnSpPr>
          <p:cNvPr id="91" name="Straight Arrow Connector 90"/>
          <p:cNvCxnSpPr>
            <a:stCxn id="89" idx="0"/>
            <a:endCxn id="90" idx="2"/>
          </p:cNvCxnSpPr>
          <p:nvPr/>
        </p:nvCxnSpPr>
        <p:spPr bwMode="auto">
          <a:xfrm flipH="1" flipV="1">
            <a:off x="6112535" y="3429000"/>
            <a:ext cx="8626" cy="228600"/>
          </a:xfrm>
          <a:prstGeom prst="straightConnector1">
            <a:avLst/>
          </a:prstGeom>
          <a:ln w="19050">
            <a:headEnd type="triangl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92" name="Straight Arrow Connector 91"/>
          <p:cNvCxnSpPr>
            <a:stCxn id="89" idx="3"/>
            <a:endCxn id="82" idx="1"/>
          </p:cNvCxnSpPr>
          <p:nvPr/>
        </p:nvCxnSpPr>
        <p:spPr bwMode="auto">
          <a:xfrm flipV="1">
            <a:off x="6755922" y="3407435"/>
            <a:ext cx="330678" cy="554965"/>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93" name="Rounded Rectangle 92"/>
          <p:cNvSpPr/>
          <p:nvPr/>
        </p:nvSpPr>
        <p:spPr bwMode="auto">
          <a:xfrm>
            <a:off x="7162800" y="2667000"/>
            <a:ext cx="1600200" cy="5334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smtClean="0"/>
              <a:t>SQL Engine</a:t>
            </a:r>
            <a:endParaRPr lang="en-US" sz="1100" dirty="0" smtClean="0"/>
          </a:p>
        </p:txBody>
      </p:sp>
      <p:sp>
        <p:nvSpPr>
          <p:cNvPr id="109" name="Left-Right Arrow 108"/>
          <p:cNvSpPr/>
          <p:nvPr/>
        </p:nvSpPr>
        <p:spPr bwMode="auto">
          <a:xfrm>
            <a:off x="4724400" y="3429000"/>
            <a:ext cx="533400" cy="152400"/>
          </a:xfrm>
          <a:prstGeom prst="leftRightArrow">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en-US" sz="1800" b="0" i="0" u="none" strike="noStrike" cap="none" normalizeH="0" baseline="0" smtClean="0">
              <a:ln>
                <a:noFill/>
              </a:ln>
              <a:solidFill>
                <a:schemeClr val="tx1"/>
              </a:solidFill>
              <a:effectLst/>
              <a:latin typeface="Arial" charset="0"/>
              <a:ea typeface="宋体" charset="-122"/>
            </a:endParaRPr>
          </a:p>
        </p:txBody>
      </p:sp>
      <p:cxnSp>
        <p:nvCxnSpPr>
          <p:cNvPr id="110" name="Straight Arrow Connector 109"/>
          <p:cNvCxnSpPr>
            <a:stCxn id="17" idx="2"/>
            <a:endCxn id="21" idx="0"/>
          </p:cNvCxnSpPr>
          <p:nvPr/>
        </p:nvCxnSpPr>
        <p:spPr bwMode="auto">
          <a:xfrm flipH="1">
            <a:off x="3981965" y="3276600"/>
            <a:ext cx="18535" cy="9906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39" name="TextBox 38"/>
          <p:cNvSpPr txBox="1"/>
          <p:nvPr/>
        </p:nvSpPr>
        <p:spPr>
          <a:xfrm>
            <a:off x="5004048" y="5301208"/>
            <a:ext cx="3528392" cy="523220"/>
          </a:xfrm>
          <a:prstGeom prst="rect">
            <a:avLst/>
          </a:prstGeom>
          <a:noFill/>
        </p:spPr>
        <p:txBody>
          <a:bodyPr wrap="square" rtlCol="0">
            <a:spAutoFit/>
          </a:bodyPr>
          <a:lstStyle/>
          <a:p>
            <a:pPr algn="ctr"/>
            <a:r>
              <a:rPr lang="en-US" altLang="zh-CN" sz="1400" dirty="0" smtClean="0">
                <a:latin typeface="FrutigerNext LT Regular" pitchFamily="34" charset="0"/>
              </a:rPr>
              <a:t>Note: Yellow color block is proposed change to the existing one.</a:t>
            </a:r>
            <a:endParaRPr lang="en-US" sz="1400" dirty="0">
              <a:latin typeface="FrutigerNext LT Regular"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Concurrency Test Framework - Component</a:t>
            </a:r>
            <a:endParaRPr lang="en-US" dirty="0"/>
          </a:p>
        </p:txBody>
      </p:sp>
      <p:sp>
        <p:nvSpPr>
          <p:cNvPr id="3" name="Content Placeholder 2"/>
          <p:cNvSpPr>
            <a:spLocks noGrp="1"/>
          </p:cNvSpPr>
          <p:nvPr>
            <p:ph idx="1"/>
          </p:nvPr>
        </p:nvSpPr>
        <p:spPr/>
        <p:txBody>
          <a:bodyPr>
            <a:normAutofit fontScale="85000" lnSpcReduction="10000"/>
          </a:bodyPr>
          <a:lstStyle/>
          <a:p>
            <a:pPr algn="just">
              <a:buNone/>
            </a:pPr>
            <a:r>
              <a:rPr lang="en-US" dirty="0" smtClean="0"/>
              <a:t>The following two components needs to be added to the</a:t>
            </a:r>
          </a:p>
          <a:p>
            <a:pPr algn="just">
              <a:buNone/>
            </a:pPr>
            <a:r>
              <a:rPr lang="en-US" dirty="0" smtClean="0"/>
              <a:t>server for adding concurrency test framework.</a:t>
            </a:r>
          </a:p>
          <a:p>
            <a:pPr algn="just">
              <a:buNone/>
            </a:pPr>
            <a:endParaRPr lang="en-US" dirty="0" smtClean="0"/>
          </a:p>
          <a:p>
            <a:pPr algn="just"/>
            <a:r>
              <a:rPr lang="en-US" dirty="0" smtClean="0"/>
              <a:t>Debug Sync (Command Handler): This component of debug sync will be used to receive command from clients and process them to store the new sync point and corresponding action.</a:t>
            </a:r>
          </a:p>
          <a:p>
            <a:pPr algn="just"/>
            <a:r>
              <a:rPr lang="en-US" dirty="0" smtClean="0"/>
              <a:t>Debug Sync (Signal Handler): This component will be used to execute the sync point i.e. to send or wait for the signal and then take the necessary action.</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Test Framework</a:t>
            </a:r>
            <a:endParaRPr lang="en-US" dirty="0"/>
          </a:p>
        </p:txBody>
      </p:sp>
      <p:sp>
        <p:nvSpPr>
          <p:cNvPr id="3" name="Content Placeholder 2"/>
          <p:cNvSpPr>
            <a:spLocks noGrp="1"/>
          </p:cNvSpPr>
          <p:nvPr>
            <p:ph idx="1"/>
          </p:nvPr>
        </p:nvSpPr>
        <p:spPr>
          <a:xfrm>
            <a:off x="755650" y="1268760"/>
            <a:ext cx="7632700" cy="4968551"/>
          </a:xfrm>
        </p:spPr>
        <p:txBody>
          <a:bodyPr>
            <a:normAutofit lnSpcReduction="10000"/>
          </a:bodyPr>
          <a:lstStyle/>
          <a:p>
            <a:r>
              <a:rPr lang="en-US" dirty="0" smtClean="0"/>
              <a:t>Syntax:</a:t>
            </a:r>
          </a:p>
          <a:p>
            <a:pPr lvl="1"/>
            <a:r>
              <a:rPr lang="en-US" dirty="0" smtClean="0"/>
              <a:t>SET SYNC_POINT {RESET | {&lt;</a:t>
            </a:r>
            <a:r>
              <a:rPr lang="en-US" dirty="0" err="1" smtClean="0"/>
              <a:t>sync_point_name</a:t>
            </a:r>
            <a:r>
              <a:rPr lang="en-US" dirty="0" smtClean="0"/>
              <a:t>&gt; {CLEAR | {SIGNAL &lt;</a:t>
            </a:r>
            <a:r>
              <a:rPr lang="en-US" dirty="0" err="1" smtClean="0"/>
              <a:t>signal_name</a:t>
            </a:r>
            <a:r>
              <a:rPr lang="en-US" dirty="0" smtClean="0"/>
              <a:t>&gt; [RAISE &lt;count&gt;] |</a:t>
            </a:r>
          </a:p>
          <a:p>
            <a:pPr>
              <a:buNone/>
            </a:pPr>
            <a:r>
              <a:rPr lang="en-US" sz="1800" b="0" dirty="0" smtClean="0">
                <a:latin typeface="+mn-lt"/>
              </a:rPr>
              <a:t>	       </a:t>
            </a:r>
            <a:r>
              <a:rPr lang="en-US" sz="1800" b="0" dirty="0" smtClean="0">
                <a:latin typeface="+mn-lt"/>
                <a:ea typeface="+mn-ea"/>
              </a:rPr>
              <a:t>WAIT_FOR &lt;</a:t>
            </a:r>
            <a:r>
              <a:rPr lang="en-US" sz="1800" b="0" dirty="0" err="1" smtClean="0">
                <a:latin typeface="+mn-lt"/>
                <a:ea typeface="+mn-ea"/>
              </a:rPr>
              <a:t>signal_name</a:t>
            </a:r>
            <a:r>
              <a:rPr lang="en-US" sz="1800" b="0" dirty="0" smtClean="0">
                <a:latin typeface="+mn-lt"/>
                <a:ea typeface="+mn-ea"/>
              </a:rPr>
              <a:t>&gt; [, …] [TIMEOUT &lt;count&gt;]</a:t>
            </a:r>
          </a:p>
          <a:p>
            <a:pPr>
              <a:buNone/>
            </a:pPr>
            <a:r>
              <a:rPr lang="en-US" sz="1800" b="0" dirty="0" smtClean="0">
                <a:latin typeface="+mn-lt"/>
                <a:ea typeface="+mn-ea"/>
              </a:rPr>
              <a:t>	       [EXECUTE &lt;count&gt;]}}}}</a:t>
            </a:r>
          </a:p>
          <a:p>
            <a:pPr>
              <a:buNone/>
            </a:pPr>
            <a:endParaRPr lang="en-US" sz="1800" b="0" dirty="0" smtClean="0">
              <a:latin typeface="+mn-lt"/>
              <a:ea typeface="+mn-ea"/>
            </a:endParaRPr>
          </a:p>
          <a:p>
            <a:pPr lvl="1"/>
            <a:r>
              <a:rPr lang="en-US" dirty="0" smtClean="0"/>
              <a:t>RESET: </a:t>
            </a:r>
            <a:r>
              <a:rPr lang="en-US" sz="1600" dirty="0" smtClean="0"/>
              <a:t>Resets the Debug sync shared memory. This clears any existing signals in the shared memory.</a:t>
            </a:r>
          </a:p>
          <a:p>
            <a:pPr lvl="1"/>
            <a:r>
              <a:rPr lang="en-US" dirty="0" smtClean="0"/>
              <a:t>CLEAR: </a:t>
            </a:r>
            <a:r>
              <a:rPr lang="en-US" sz="1600" dirty="0" smtClean="0"/>
              <a:t>Deletes the sync point which is already added to the corresponding session. If the sync point doesn’t exist it reports the error.</a:t>
            </a:r>
          </a:p>
          <a:p>
            <a:pPr lvl="1"/>
            <a:r>
              <a:rPr lang="en-US" dirty="0" smtClean="0"/>
              <a:t>SIGNAL: </a:t>
            </a:r>
            <a:r>
              <a:rPr lang="en-US" sz="1600" dirty="0" smtClean="0"/>
              <a:t>whenever the specified sync point is hit in the code flow, then SIGNAL which is specified will be raised. </a:t>
            </a:r>
          </a:p>
          <a:p>
            <a:pPr lvl="1"/>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Test Framework</a:t>
            </a:r>
            <a:endParaRPr lang="en-US" dirty="0"/>
          </a:p>
        </p:txBody>
      </p:sp>
      <p:sp>
        <p:nvSpPr>
          <p:cNvPr id="3" name="Content Placeholder 2"/>
          <p:cNvSpPr>
            <a:spLocks noGrp="1"/>
          </p:cNvSpPr>
          <p:nvPr>
            <p:ph idx="1"/>
          </p:nvPr>
        </p:nvSpPr>
        <p:spPr>
          <a:xfrm>
            <a:off x="755650" y="1268761"/>
            <a:ext cx="7632700" cy="4554190"/>
          </a:xfrm>
        </p:spPr>
        <p:txBody>
          <a:bodyPr/>
          <a:lstStyle/>
          <a:p>
            <a:pPr lvl="1"/>
            <a:r>
              <a:rPr lang="en-US" dirty="0" smtClean="0"/>
              <a:t>WAIT_FOR: </a:t>
            </a:r>
            <a:r>
              <a:rPr lang="en-US" sz="1600" dirty="0" smtClean="0"/>
              <a:t>whenever the specified sync point is hit in the code flow, it waits for the corresponding signal which is specified during sync point creation. Once the corresponding signal receives it stops waiting and continue further operations.</a:t>
            </a:r>
          </a:p>
          <a:p>
            <a:pPr lvl="1"/>
            <a:r>
              <a:rPr lang="en-US" dirty="0" smtClean="0"/>
              <a:t>RAISE: </a:t>
            </a:r>
            <a:r>
              <a:rPr lang="en-US" sz="1600" dirty="0" smtClean="0"/>
              <a:t>This option is associated with SIGNAL option as how many times the corresponding signal can raise, whenever the specified sync point hits in the code flow.</a:t>
            </a:r>
          </a:p>
          <a:p>
            <a:pPr lvl="1"/>
            <a:r>
              <a:rPr lang="en-US" dirty="0" smtClean="0"/>
              <a:t>TIMEOUT: </a:t>
            </a:r>
            <a:r>
              <a:rPr lang="en-US" sz="1600" dirty="0" smtClean="0"/>
              <a:t>This option is associated with WAIT_FOR option as how much time max the session can wait for the signal to receive whenever the specified sync point hits in the code flow.</a:t>
            </a:r>
          </a:p>
          <a:p>
            <a:pPr lvl="1"/>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Test Framework</a:t>
            </a:r>
            <a:endParaRPr lang="en-US" dirty="0"/>
          </a:p>
        </p:txBody>
      </p:sp>
      <p:sp>
        <p:nvSpPr>
          <p:cNvPr id="3" name="Content Placeholder 2"/>
          <p:cNvSpPr>
            <a:spLocks noGrp="1"/>
          </p:cNvSpPr>
          <p:nvPr>
            <p:ph idx="1"/>
          </p:nvPr>
        </p:nvSpPr>
        <p:spPr>
          <a:xfrm>
            <a:off x="755650" y="1268761"/>
            <a:ext cx="7632700" cy="4554190"/>
          </a:xfrm>
        </p:spPr>
        <p:txBody>
          <a:bodyPr/>
          <a:lstStyle/>
          <a:p>
            <a:pPr lvl="1"/>
            <a:r>
              <a:rPr lang="en-US" dirty="0" smtClean="0"/>
              <a:t>EXECUTE: </a:t>
            </a:r>
            <a:r>
              <a:rPr lang="en-US" sz="1600" dirty="0" smtClean="0"/>
              <a:t>How many times the sync point can be active before it gets disabled. By default the value is 1. If user wants the sync point to be active for many numbers of times, user can use this option.</a:t>
            </a:r>
          </a:p>
          <a:p>
            <a:pPr>
              <a:buNone/>
            </a:pPr>
            <a:endParaRPr lang="en-US" b="0" dirty="0" smtClean="0"/>
          </a:p>
          <a:p>
            <a:r>
              <a:rPr lang="en-US" dirty="0" smtClean="0"/>
              <a:t>The isolation framework logic needs to be extended as the main session can detect  if any session is waiting on a sync point as well as the existing functionality of lock also.</a:t>
            </a:r>
          </a:p>
          <a:p>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Concurrency Test Framework – </a:t>
            </a:r>
            <a:br>
              <a:rPr lang="en-US" dirty="0" smtClean="0"/>
            </a:br>
            <a:r>
              <a:rPr lang="en-US" dirty="0" smtClean="0"/>
              <a:t>How to Use?</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Add the debug points in module(Source code), based on whichever part needs to be tested.</a:t>
            </a:r>
          </a:p>
          <a:p>
            <a:pPr lvl="1" algn="just"/>
            <a:r>
              <a:rPr lang="en-US" dirty="0" smtClean="0"/>
              <a:t>DEBUG_SYNC_POINT("SP_B4_COMMIT");</a:t>
            </a:r>
          </a:p>
          <a:p>
            <a:pPr lvl="1" algn="just">
              <a:buNone/>
            </a:pPr>
            <a:endParaRPr lang="en-US" dirty="0" smtClean="0"/>
          </a:p>
          <a:p>
            <a:pPr lvl="1" algn="just"/>
            <a:r>
              <a:rPr lang="en-US" dirty="0" smtClean="0"/>
              <a:t>Ex:-1.  In </a:t>
            </a:r>
            <a:r>
              <a:rPr lang="en-US" dirty="0" err="1" smtClean="0"/>
              <a:t>exec_simple_query</a:t>
            </a:r>
            <a:r>
              <a:rPr lang="en-US" dirty="0" smtClean="0"/>
              <a:t>() the </a:t>
            </a:r>
            <a:r>
              <a:rPr lang="en-US" dirty="0" err="1" smtClean="0"/>
              <a:t>followng</a:t>
            </a:r>
            <a:r>
              <a:rPr lang="en-US" dirty="0" smtClean="0"/>
              <a:t> sync point is added.</a:t>
            </a:r>
          </a:p>
          <a:p>
            <a:pPr marL="800100" lvl="1" indent="-342900" algn="just">
              <a:buNone/>
            </a:pPr>
            <a:r>
              <a:rPr lang="en-US" dirty="0" smtClean="0"/>
              <a:t>	if(!(</a:t>
            </a:r>
            <a:r>
              <a:rPr lang="en-US" dirty="0" err="1" smtClean="0"/>
              <a:t>IsA</a:t>
            </a:r>
            <a:r>
              <a:rPr lang="en-US" dirty="0" smtClean="0"/>
              <a:t>(</a:t>
            </a:r>
            <a:r>
              <a:rPr lang="en-US" dirty="0" err="1" smtClean="0"/>
              <a:t>parsetree</a:t>
            </a:r>
            <a:r>
              <a:rPr lang="en-US" dirty="0" smtClean="0"/>
              <a:t>, </a:t>
            </a:r>
            <a:r>
              <a:rPr lang="en-US" dirty="0" err="1" smtClean="0"/>
              <a:t>DebugSyncStmt</a:t>
            </a:r>
            <a:r>
              <a:rPr lang="en-US" dirty="0" smtClean="0"/>
              <a:t>)))</a:t>
            </a:r>
          </a:p>
          <a:p>
            <a:pPr marL="800100" lvl="1" indent="-342900" algn="just">
              <a:buNone/>
            </a:pPr>
            <a:r>
              <a:rPr lang="en-US" dirty="0" smtClean="0"/>
              <a:t>			DEBUG_SYNC_POINT("SP_B4_COMMIT");</a:t>
            </a:r>
          </a:p>
          <a:p>
            <a:pPr marL="800100" lvl="1" indent="-342900" algn="just">
              <a:buNone/>
            </a:pPr>
            <a:endParaRPr lang="en-US" dirty="0" smtClean="0"/>
          </a:p>
          <a:p>
            <a:pPr lvl="1" algn="just"/>
            <a:r>
              <a:rPr lang="en-US" dirty="0" smtClean="0"/>
              <a:t>Ex:-2. In </a:t>
            </a:r>
            <a:r>
              <a:rPr lang="en-US" dirty="0" err="1" smtClean="0"/>
              <a:t>LockRelationOid</a:t>
            </a:r>
            <a:r>
              <a:rPr lang="en-US" dirty="0" smtClean="0"/>
              <a:t>() the following sync point is added.</a:t>
            </a:r>
          </a:p>
          <a:p>
            <a:pPr lvl="1" algn="just">
              <a:buNone/>
            </a:pPr>
            <a:endParaRPr lang="en-US" dirty="0" smtClean="0"/>
          </a:p>
          <a:p>
            <a:pPr lvl="1" algn="just"/>
            <a:endParaRPr lang="en-US" dirty="0" smtClean="0"/>
          </a:p>
          <a:p>
            <a:pPr lvl="1" algn="just">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 Test Framework</a:t>
            </a:r>
            <a:endParaRPr lang="en-US" dirty="0"/>
          </a:p>
        </p:txBody>
      </p:sp>
      <p:sp>
        <p:nvSpPr>
          <p:cNvPr id="3" name="Content Placeholder 2"/>
          <p:cNvSpPr>
            <a:spLocks noGrp="1"/>
          </p:cNvSpPr>
          <p:nvPr>
            <p:ph idx="1"/>
          </p:nvPr>
        </p:nvSpPr>
        <p:spPr>
          <a:xfrm>
            <a:off x="755576" y="1196752"/>
            <a:ext cx="7632700" cy="4752528"/>
          </a:xfrm>
        </p:spPr>
        <p:txBody>
          <a:bodyPr>
            <a:normAutofit fontScale="77500" lnSpcReduction="20000"/>
          </a:bodyPr>
          <a:lstStyle/>
          <a:p>
            <a:pPr algn="just"/>
            <a:r>
              <a:rPr lang="en-US" b="0" dirty="0" smtClean="0"/>
              <a:t>The existing regress framework can be used for testing replication also but It is not fully automated. The following operation should be done manually</a:t>
            </a:r>
          </a:p>
          <a:p>
            <a:pPr lvl="1" algn="just"/>
            <a:r>
              <a:rPr lang="en-US" dirty="0" smtClean="0"/>
              <a:t>Need to start both nodes with replication setup.</a:t>
            </a:r>
          </a:p>
          <a:p>
            <a:pPr lvl="1" algn="just"/>
            <a:r>
              <a:rPr lang="en-US" dirty="0" smtClean="0"/>
              <a:t>Need to run the hs_primary_setup.sql on primary node.</a:t>
            </a:r>
          </a:p>
          <a:p>
            <a:pPr lvl="1" algn="just"/>
            <a:r>
              <a:rPr lang="en-US" dirty="0" smtClean="0"/>
              <a:t>Now needs to run the standby check in standby node.</a:t>
            </a:r>
          </a:p>
          <a:p>
            <a:pPr algn="just"/>
            <a:r>
              <a:rPr lang="en-US" b="0" dirty="0" smtClean="0"/>
              <a:t>The entire configurations like connection parameter and database name are hard-coded. Only default connection parameter should be used for standby.</a:t>
            </a:r>
          </a:p>
          <a:p>
            <a:pPr algn="just"/>
            <a:r>
              <a:rPr lang="en-US" b="0" dirty="0" smtClean="0"/>
              <a:t>Only limited number and type of test cases are available for replication test.</a:t>
            </a:r>
          </a:p>
          <a:p>
            <a:pPr algn="just"/>
            <a:endParaRPr lang="en-US" b="0" dirty="0" smtClean="0"/>
          </a:p>
          <a:p>
            <a:pPr algn="just"/>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Concurrency Test Framework – </a:t>
            </a:r>
            <a:br>
              <a:rPr lang="en-US" dirty="0" smtClean="0"/>
            </a:br>
            <a:r>
              <a:rPr lang="en-US" dirty="0" smtClean="0"/>
              <a:t>How to Use?</a:t>
            </a:r>
            <a:endParaRPr lang="en-US" dirty="0"/>
          </a:p>
        </p:txBody>
      </p:sp>
      <p:sp>
        <p:nvSpPr>
          <p:cNvPr id="3" name="Content Placeholder 2"/>
          <p:cNvSpPr>
            <a:spLocks noGrp="1"/>
          </p:cNvSpPr>
          <p:nvPr>
            <p:ph idx="1"/>
          </p:nvPr>
        </p:nvSpPr>
        <p:spPr/>
        <p:txBody>
          <a:bodyPr>
            <a:normAutofit fontScale="85000" lnSpcReduction="10000"/>
          </a:bodyPr>
          <a:lstStyle/>
          <a:p>
            <a:pPr lvl="1" algn="just">
              <a:buNone/>
            </a:pPr>
            <a:r>
              <a:rPr lang="en-US" dirty="0" smtClean="0"/>
              <a:t>	</a:t>
            </a:r>
            <a:r>
              <a:rPr lang="en-US" dirty="0" err="1" smtClean="0"/>
              <a:t>SetLocktagRelationOid</a:t>
            </a:r>
            <a:r>
              <a:rPr lang="en-US" dirty="0" smtClean="0"/>
              <a:t>(&amp;tag, </a:t>
            </a:r>
            <a:r>
              <a:rPr lang="en-US" dirty="0" err="1" smtClean="0"/>
              <a:t>relid</a:t>
            </a:r>
            <a:r>
              <a:rPr lang="en-US" dirty="0" smtClean="0"/>
              <a:t>);</a:t>
            </a:r>
          </a:p>
          <a:p>
            <a:pPr lvl="1" algn="just">
              <a:buNone/>
            </a:pPr>
            <a:r>
              <a:rPr lang="en-US" dirty="0" smtClean="0"/>
              <a:t>	DEBUG_SYNC_POINT("sp_b4_rel_lock_4_upd");</a:t>
            </a:r>
          </a:p>
          <a:p>
            <a:pPr lvl="1" algn="just">
              <a:buNone/>
            </a:pPr>
            <a:r>
              <a:rPr lang="en-US" dirty="0" smtClean="0"/>
              <a:t>	res = </a:t>
            </a:r>
            <a:r>
              <a:rPr lang="en-US" dirty="0" err="1" smtClean="0"/>
              <a:t>LockAcquire</a:t>
            </a:r>
            <a:r>
              <a:rPr lang="en-US" dirty="0" smtClean="0"/>
              <a:t>(&amp;tag, </a:t>
            </a:r>
            <a:r>
              <a:rPr lang="en-US" dirty="0" err="1" smtClean="0"/>
              <a:t>lockmode</a:t>
            </a:r>
            <a:r>
              <a:rPr lang="en-US" dirty="0" smtClean="0"/>
              <a:t>, false, false);</a:t>
            </a:r>
          </a:p>
          <a:p>
            <a:pPr lvl="1" algn="just">
              <a:buNone/>
            </a:pPr>
            <a:endParaRPr lang="en-US" dirty="0" smtClean="0"/>
          </a:p>
          <a:p>
            <a:pPr algn="just"/>
            <a:r>
              <a:rPr lang="en-US" dirty="0" smtClean="0"/>
              <a:t>Add the debug sync command to define a particular sync point along with the action in the session.</a:t>
            </a:r>
          </a:p>
          <a:p>
            <a:pPr lvl="1"/>
            <a:r>
              <a:rPr lang="en-US" dirty="0" smtClean="0"/>
              <a:t>SET SYNC_POINT SP_B4_COMMIT WAIT_FOR  EXEC_SELECT;</a:t>
            </a:r>
          </a:p>
          <a:p>
            <a:pPr lvl="1" algn="just"/>
            <a:endParaRPr lang="en-US" dirty="0" smtClean="0"/>
          </a:p>
          <a:p>
            <a:pPr algn="just">
              <a:buNone/>
            </a:pPr>
            <a:r>
              <a:rPr lang="en-US" dirty="0" smtClean="0"/>
              <a:t>Note: By using this approach, some of the fixed complex defects also can be automated.</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Concurrency Test Framework – </a:t>
            </a:r>
            <a:br>
              <a:rPr lang="en-US" dirty="0" smtClean="0"/>
            </a:br>
            <a:r>
              <a:rPr lang="en-US" dirty="0" smtClean="0"/>
              <a:t>Real Example</a:t>
            </a:r>
            <a:endParaRPr lang="en-US" dirty="0"/>
          </a:p>
        </p:txBody>
      </p:sp>
      <p:sp>
        <p:nvSpPr>
          <p:cNvPr id="3" name="Content Placeholder 2"/>
          <p:cNvSpPr>
            <a:spLocks noGrp="1"/>
          </p:cNvSpPr>
          <p:nvPr>
            <p:ph idx="1"/>
          </p:nvPr>
        </p:nvSpPr>
        <p:spPr>
          <a:xfrm>
            <a:off x="755576" y="1412776"/>
            <a:ext cx="7632700" cy="4608512"/>
          </a:xfrm>
        </p:spPr>
        <p:txBody>
          <a:bodyPr>
            <a:noAutofit/>
          </a:bodyPr>
          <a:lstStyle/>
          <a:p>
            <a:pPr lvl="1">
              <a:buNone/>
            </a:pPr>
            <a:r>
              <a:rPr lang="en-US" sz="1800" b="1" dirty="0" smtClean="0"/>
              <a:t>	# Alter table set schema in parallel with drop schema.</a:t>
            </a:r>
          </a:p>
          <a:p>
            <a:pPr lvl="1">
              <a:buNone/>
            </a:pPr>
            <a:r>
              <a:rPr lang="en-US" sz="1800" b="1" dirty="0" smtClean="0"/>
              <a:t> 	#</a:t>
            </a:r>
          </a:p>
          <a:p>
            <a:pPr lvl="1">
              <a:buNone/>
            </a:pPr>
            <a:r>
              <a:rPr lang="en-US" sz="1800" b="1" dirty="0" smtClean="0"/>
              <a:t>	# Alter table set schema the lock on the schema is not taken prior to defect # fix, during that time if the schema gets dropped the table cannot be </a:t>
            </a:r>
          </a:p>
          <a:p>
            <a:pPr lvl="1">
              <a:buNone/>
            </a:pPr>
            <a:r>
              <a:rPr lang="en-US" sz="1800" b="1" dirty="0" smtClean="0"/>
              <a:t>	# operated later.</a:t>
            </a:r>
          </a:p>
          <a:p>
            <a:pPr lvl="1">
              <a:buNone/>
            </a:pPr>
            <a:endParaRPr lang="en-US" sz="1800" b="1" dirty="0" smtClean="0"/>
          </a:p>
          <a:p>
            <a:pPr lvl="1">
              <a:buNone/>
            </a:pPr>
            <a:r>
              <a:rPr lang="en-US" sz="1800" b="1" dirty="0" smtClean="0"/>
              <a:t>	setup{</a:t>
            </a:r>
          </a:p>
          <a:p>
            <a:pPr lvl="1">
              <a:buNone/>
            </a:pPr>
            <a:r>
              <a:rPr lang="en-US" sz="1800" b="1" dirty="0" smtClean="0"/>
              <a:t>	CREATE TABLE test(f INT);</a:t>
            </a:r>
          </a:p>
          <a:p>
            <a:pPr lvl="1">
              <a:buNone/>
            </a:pPr>
            <a:r>
              <a:rPr lang="en-US" sz="1800" b="1" dirty="0" smtClean="0"/>
              <a:t>	CREATE SCHEMA sch1;</a:t>
            </a:r>
          </a:p>
          <a:p>
            <a:pPr lvl="1">
              <a:buNone/>
            </a:pPr>
            <a:r>
              <a:rPr lang="en-US" sz="1800" b="1" dirty="0" smtClean="0"/>
              <a:t>	}</a:t>
            </a:r>
          </a:p>
          <a:p>
            <a:pPr lvl="1">
              <a:buNone/>
            </a:pPr>
            <a:r>
              <a:rPr lang="en-US" sz="1800" b="1" dirty="0" smtClean="0"/>
              <a:t>	teardown{ </a:t>
            </a:r>
          </a:p>
          <a:p>
            <a:pPr lvl="1">
              <a:buNone/>
            </a:pPr>
            <a:r>
              <a:rPr lang="en-US" sz="1800" b="1" dirty="0" smtClean="0"/>
              <a:t>	DROP TABLE test;</a:t>
            </a:r>
          </a:p>
          <a:p>
            <a:pPr lvl="1">
              <a:buNone/>
            </a:pPr>
            <a:r>
              <a:rPr lang="en-US" sz="1800" b="1" dirty="0" smtClean="0"/>
              <a:t>	SET SYNC_POINT RESET;</a:t>
            </a:r>
          </a:p>
          <a:p>
            <a:pPr lvl="1">
              <a:buNone/>
            </a:pPr>
            <a:r>
              <a:rPr lang="en-US" sz="1800" b="1" dirty="0" smtClean="0"/>
              <a:t>	}</a:t>
            </a:r>
          </a:p>
          <a:p>
            <a:pPr lvl="1">
              <a:buNone/>
            </a:pPr>
            <a:endParaRPr lang="en-US" sz="1800" b="1" dirty="0" smtClean="0"/>
          </a:p>
          <a:p>
            <a:pPr lvl="1">
              <a:buNone/>
            </a:pPr>
            <a:r>
              <a:rPr lang="en-US" sz="1800" b="1" dirty="0" smtClean="0"/>
              <a:t>	</a:t>
            </a:r>
          </a:p>
          <a:p>
            <a:pPr lvl="1">
              <a:buNone/>
            </a:pPr>
            <a:r>
              <a:rPr lang="en-US" sz="1800" b="1" dirty="0" smtClean="0"/>
              <a:t>	</a:t>
            </a:r>
            <a:endParaRPr lang="en-US" sz="3600" dirty="0" smtClean="0"/>
          </a:p>
          <a:p>
            <a:pPr lvl="1">
              <a:buNone/>
            </a:pPr>
            <a:endParaRPr lang="en-US" sz="1800" b="1" dirty="0" smtClean="0"/>
          </a:p>
          <a:p>
            <a:pPr lvl="1">
              <a:buNone/>
            </a:pPr>
            <a:r>
              <a:rPr lang="en-US" sz="1800" b="1" dirty="0" smtClean="0"/>
              <a:t>	</a:t>
            </a:r>
          </a:p>
          <a:p>
            <a:pPr lvl="1">
              <a:buNone/>
            </a:pPr>
            <a:r>
              <a:rPr lang="en-US" sz="1800" b="1" dirty="0" smtClean="0"/>
              <a:t>	</a:t>
            </a:r>
            <a:endParaRPr lang="en-US" sz="36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9600" y="152400"/>
            <a:ext cx="7632700" cy="533400"/>
          </a:xfrm>
        </p:spPr>
        <p:txBody>
          <a:bodyPr>
            <a:normAutofit fontScale="90000"/>
          </a:bodyPr>
          <a:lstStyle/>
          <a:p>
            <a:r>
              <a:rPr lang="en-US" dirty="0" smtClean="0"/>
              <a:t>Concurrency Test Framework</a:t>
            </a:r>
            <a:endParaRPr lang="en-US" dirty="0"/>
          </a:p>
        </p:txBody>
      </p:sp>
      <p:sp>
        <p:nvSpPr>
          <p:cNvPr id="3" name="Content Placeholder 2"/>
          <p:cNvSpPr>
            <a:spLocks noGrp="1"/>
          </p:cNvSpPr>
          <p:nvPr>
            <p:ph idx="1"/>
          </p:nvPr>
        </p:nvSpPr>
        <p:spPr>
          <a:xfrm>
            <a:off x="755576" y="1052736"/>
            <a:ext cx="7632700" cy="5112568"/>
          </a:xfrm>
        </p:spPr>
        <p:txBody>
          <a:bodyPr>
            <a:noAutofit/>
          </a:bodyPr>
          <a:lstStyle/>
          <a:p>
            <a:pPr lvl="1">
              <a:buNone/>
            </a:pPr>
            <a:r>
              <a:rPr lang="en-US" sz="2000" dirty="0" smtClean="0"/>
              <a:t>	</a:t>
            </a:r>
            <a:r>
              <a:rPr lang="en-US" sz="2000" b="1" dirty="0" smtClean="0"/>
              <a:t>session "s1“</a:t>
            </a:r>
          </a:p>
          <a:p>
            <a:pPr lvl="1">
              <a:buNone/>
            </a:pPr>
            <a:r>
              <a:rPr lang="en-US" sz="2000" b="1" dirty="0" smtClean="0"/>
              <a:t>	step "rx1"	{ SET SYNC_POINT </a:t>
            </a:r>
            <a:r>
              <a:rPr lang="en-US" sz="2000" b="1" dirty="0" err="1" smtClean="0"/>
              <a:t>sp_after_get_name_space_id</a:t>
            </a:r>
            <a:r>
              <a:rPr lang="en-US" sz="2000" b="1" dirty="0" smtClean="0"/>
              <a:t> WAIT_FOR </a:t>
            </a:r>
            <a:r>
              <a:rPr lang="en-US" sz="2000" b="1" dirty="0" err="1" smtClean="0"/>
              <a:t>drop_schema</a:t>
            </a:r>
            <a:r>
              <a:rPr lang="en-US" sz="2000" b="1" dirty="0" smtClean="0"/>
              <a:t>;  }</a:t>
            </a:r>
          </a:p>
          <a:p>
            <a:pPr lvl="1">
              <a:buNone/>
            </a:pPr>
            <a:r>
              <a:rPr lang="en-US" sz="2000" b="1" dirty="0" smtClean="0"/>
              <a:t>	step "rx2"	{ ALTER TABLE test SET SCHEMA sch1; }</a:t>
            </a:r>
          </a:p>
          <a:p>
            <a:pPr lvl="1">
              <a:buNone/>
            </a:pPr>
            <a:endParaRPr lang="en-US" sz="2000" dirty="0" smtClean="0"/>
          </a:p>
          <a:p>
            <a:pPr lvl="1">
              <a:buNone/>
            </a:pPr>
            <a:r>
              <a:rPr lang="en-US" sz="2000" b="1" dirty="0" smtClean="0"/>
              <a:t>	session "s2“</a:t>
            </a:r>
          </a:p>
          <a:p>
            <a:pPr lvl="1">
              <a:buNone/>
            </a:pPr>
            <a:r>
              <a:rPr lang="en-US" sz="2000" b="1" dirty="0" smtClean="0"/>
              <a:t>	step "wx1"	{ SET SYNC_POINT </a:t>
            </a:r>
            <a:r>
              <a:rPr lang="en-US" sz="2000" b="1" dirty="0" err="1" smtClean="0"/>
              <a:t>sp_after_drop_schema</a:t>
            </a:r>
            <a:r>
              <a:rPr lang="en-US" sz="2000" b="1" dirty="0" smtClean="0"/>
              <a:t> SIGNAL </a:t>
            </a:r>
            <a:r>
              <a:rPr lang="en-US" sz="2000" b="1" dirty="0" err="1" smtClean="0"/>
              <a:t>drop_schema</a:t>
            </a:r>
            <a:r>
              <a:rPr lang="en-US" sz="2000" b="1" dirty="0" smtClean="0"/>
              <a:t>; }</a:t>
            </a:r>
          </a:p>
          <a:p>
            <a:pPr lvl="1">
              <a:buNone/>
            </a:pPr>
            <a:r>
              <a:rPr lang="en-US" sz="2000" b="1" dirty="0" smtClean="0"/>
              <a:t>	step "wx2"	{ DROP SCHEMA sch1; }</a:t>
            </a:r>
          </a:p>
          <a:p>
            <a:pPr lvl="1">
              <a:buNone/>
            </a:pPr>
            <a:r>
              <a:rPr lang="en-US" sz="2000" b="1" dirty="0" smtClean="0"/>
              <a:t>	step "wx3"	{ INSERT INTO test VALUES (1); }</a:t>
            </a:r>
          </a:p>
          <a:p>
            <a:pPr lvl="1">
              <a:buNone/>
            </a:pPr>
            <a:r>
              <a:rPr lang="en-US" sz="2000" b="1" dirty="0" smtClean="0"/>
              <a:t>	</a:t>
            </a:r>
          </a:p>
          <a:p>
            <a:pPr lvl="1">
              <a:buNone/>
            </a:pPr>
            <a:r>
              <a:rPr lang="en-US" sz="2000" b="1" dirty="0" smtClean="0"/>
              <a:t>	permutation "rx1" "rx2" "wx1" "wx2" "wx3"</a:t>
            </a:r>
          </a:p>
          <a:p>
            <a:pPr lvl="1">
              <a:buNone/>
            </a:pPr>
            <a:r>
              <a:rPr lang="en-US" sz="2000" dirty="0" smtClean="0"/>
              <a:t>	</a:t>
            </a:r>
            <a:endParaRPr lang="en-US" sz="4000" dirty="0" smtClean="0"/>
          </a:p>
          <a:p>
            <a:pPr lvl="1">
              <a:buNone/>
            </a:pPr>
            <a:endParaRPr lang="en-US" sz="2000" b="1" dirty="0" smtClean="0"/>
          </a:p>
          <a:p>
            <a:pPr lvl="1">
              <a:buNone/>
            </a:pPr>
            <a:r>
              <a:rPr lang="en-US" sz="2000" b="1" dirty="0" smtClean="0"/>
              <a:t>	</a:t>
            </a:r>
          </a:p>
          <a:p>
            <a:pPr lvl="1">
              <a:buNone/>
            </a:pPr>
            <a:r>
              <a:rPr lang="en-US" sz="2000" b="1" dirty="0" smtClean="0"/>
              <a:t>	</a:t>
            </a:r>
            <a:endParaRPr lang="en-US" sz="4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9600" y="152400"/>
            <a:ext cx="7632700" cy="900336"/>
          </a:xfrm>
        </p:spPr>
        <p:txBody>
          <a:bodyPr>
            <a:normAutofit fontScale="90000"/>
          </a:bodyPr>
          <a:lstStyle/>
          <a:p>
            <a:r>
              <a:rPr lang="en-US" dirty="0" smtClean="0"/>
              <a:t>Concurrency Test Framework -Summary</a:t>
            </a:r>
            <a:endParaRPr lang="en-US" dirty="0"/>
          </a:p>
        </p:txBody>
      </p:sp>
      <p:sp>
        <p:nvSpPr>
          <p:cNvPr id="3" name="Content Placeholder 2"/>
          <p:cNvSpPr>
            <a:spLocks noGrp="1"/>
          </p:cNvSpPr>
          <p:nvPr>
            <p:ph idx="1"/>
          </p:nvPr>
        </p:nvSpPr>
        <p:spPr>
          <a:xfrm>
            <a:off x="827584" y="1268760"/>
            <a:ext cx="7632700" cy="4608512"/>
          </a:xfrm>
        </p:spPr>
        <p:txBody>
          <a:bodyPr/>
          <a:lstStyle/>
          <a:p>
            <a:pPr algn="just"/>
            <a:r>
              <a:rPr lang="en-US" dirty="0" smtClean="0"/>
              <a:t>With this framework the defects which are difficult to reproduce can be automated and get the results.</a:t>
            </a:r>
          </a:p>
          <a:p>
            <a:pPr algn="just"/>
            <a:r>
              <a:rPr lang="en-US" dirty="0" smtClean="0"/>
              <a:t>Need to enhance the framework further to get the exact error messages during the test execution.</a:t>
            </a:r>
          </a:p>
          <a:p>
            <a:pPr lvl="1">
              <a:buNone/>
            </a:pPr>
            <a:endParaRPr lang="en-US" sz="1400" b="1" dirty="0" smtClean="0"/>
          </a:p>
          <a:p>
            <a:pPr lvl="1">
              <a:buNone/>
            </a:pPr>
            <a:r>
              <a:rPr lang="en-US" sz="1400" b="1" dirty="0" smtClean="0"/>
              <a:t>	</a:t>
            </a:r>
          </a:p>
          <a:p>
            <a:pPr lvl="1">
              <a:buNone/>
            </a:pP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Feedback and Suggestions</a:t>
            </a:r>
            <a:endParaRPr lang="en-US" dirty="0"/>
          </a:p>
        </p:txBody>
      </p:sp>
      <p:sp>
        <p:nvSpPr>
          <p:cNvPr id="3" name="Content Placeholder 2"/>
          <p:cNvSpPr>
            <a:spLocks noGrp="1"/>
          </p:cNvSpPr>
          <p:nvPr>
            <p:ph idx="1"/>
          </p:nvPr>
        </p:nvSpPr>
        <p:spPr/>
        <p:txBody>
          <a:bodyPr>
            <a:normAutofit/>
          </a:bodyPr>
          <a:lstStyle/>
          <a:p>
            <a:pPr algn="ctr">
              <a:buNone/>
            </a:pPr>
            <a:r>
              <a:rPr lang="en-US" sz="9600" dirty="0" smtClean="0"/>
              <a:t>?</a:t>
            </a:r>
          </a:p>
          <a:p>
            <a:pPr algn="ctr">
              <a:buNone/>
            </a:pPr>
            <a:endParaRPr lang="en-US" sz="9600" dirty="0" smtClean="0"/>
          </a:p>
          <a:p>
            <a:pPr algn="ctr">
              <a:buNone/>
            </a:pPr>
            <a:r>
              <a:rPr lang="en-US" sz="4000" dirty="0" smtClean="0"/>
              <a:t>galylee@gmail.com</a:t>
            </a:r>
            <a:endParaRPr lang="en-US" sz="4000" dirty="0"/>
          </a:p>
        </p:txBody>
      </p:sp>
      <p:sp>
        <p:nvSpPr>
          <p:cNvPr id="4" name="Date Placeholder 3"/>
          <p:cNvSpPr>
            <a:spLocks noGrp="1"/>
          </p:cNvSpPr>
          <p:nvPr>
            <p:ph type="dt" sz="half" idx="10"/>
          </p:nvPr>
        </p:nvSpPr>
        <p:spPr>
          <a:xfrm>
            <a:off x="7046913" y="6477000"/>
            <a:ext cx="2097087" cy="457200"/>
          </a:xfrm>
          <a:prstGeom prst="rect">
            <a:avLst/>
          </a:prstGeom>
        </p:spPr>
        <p:txBody>
          <a:bodyPr/>
          <a:lstStyle/>
          <a:p>
            <a:r>
              <a:rPr lang="de-DE" smtClean="0"/>
              <a:t>Page </a:t>
            </a:r>
            <a:fld id="{9CA76C90-D445-49A7-87AE-C41FCCC6C674}" type="slidenum">
              <a:rPr lang="de-DE" smtClean="0"/>
              <a:pPr/>
              <a:t>44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412776"/>
            <a:ext cx="7632700" cy="4194175"/>
          </a:xfrm>
        </p:spPr>
        <p:txBody>
          <a:bodyPr/>
          <a:lstStyle/>
          <a:p>
            <a:pPr algn="just"/>
            <a:r>
              <a:rPr lang="en-US" dirty="0" smtClean="0"/>
              <a:t>The new test framework which is similar in isolation framework in idea can adds the functionality of different cluster setups and different synchronization mechanisms such as synchronous, asynchronous and cascading replications can be achieved automatically.</a:t>
            </a:r>
          </a:p>
          <a:p>
            <a:pPr algn="just"/>
            <a:endParaRPr lang="en-US" dirty="0" smtClean="0"/>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412776"/>
            <a:ext cx="7632700" cy="4194175"/>
          </a:xfrm>
        </p:spPr>
        <p:txBody>
          <a:bodyPr/>
          <a:lstStyle/>
          <a:p>
            <a:pPr algn="just"/>
            <a:r>
              <a:rPr lang="en-US" dirty="0" smtClean="0"/>
              <a:t>The Replication Test framework idea is taken from </a:t>
            </a:r>
            <a:r>
              <a:rPr lang="en-US" dirty="0" err="1" smtClean="0"/>
              <a:t>Mysql</a:t>
            </a:r>
            <a:r>
              <a:rPr lang="en-US" dirty="0" smtClean="0"/>
              <a:t> code base.</a:t>
            </a:r>
          </a:p>
          <a:p>
            <a:pPr algn="just"/>
            <a:r>
              <a:rPr lang="en-US" dirty="0" smtClean="0"/>
              <a:t>The </a:t>
            </a:r>
            <a:r>
              <a:rPr lang="en-US" dirty="0" err="1" smtClean="0"/>
              <a:t>Mysql</a:t>
            </a:r>
            <a:r>
              <a:rPr lang="en-US" dirty="0" smtClean="0"/>
              <a:t> replication framework has all the advantages of syncing/stopping/resuming the logs with master.</a:t>
            </a:r>
          </a:p>
          <a:p>
            <a:pPr algn="just"/>
            <a:r>
              <a:rPr lang="en-US" dirty="0" smtClean="0"/>
              <a:t>With this framework, user can control internals of the replication process.</a:t>
            </a:r>
          </a:p>
          <a:p>
            <a:pPr algn="just"/>
            <a:endParaRPr lang="en-US" dirty="0" smtClean="0"/>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228600" y="1447800"/>
            <a:ext cx="4495800" cy="4343400"/>
          </a:xfrm>
          <a:prstGeom prst="rect">
            <a:avLst/>
          </a:prstGeom>
          <a:solidFill>
            <a:schemeClr val="accent5"/>
          </a:solidFill>
          <a:ln>
            <a:solidFill>
              <a:schemeClr val="tx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lang="en-US" sz="1400" dirty="0" smtClean="0">
                <a:solidFill>
                  <a:schemeClr val="tx1"/>
                </a:solidFill>
                <a:latin typeface="Arial" charset="0"/>
                <a:ea typeface="宋体" charset="-122"/>
              </a:rPr>
              <a:t>Pg Replication Test Framework</a:t>
            </a:r>
            <a:endParaRPr kumimoji="0" lang="en-US" sz="1400" b="0" i="0" u="none" strike="noStrike" cap="none" normalizeH="0" baseline="0" dirty="0" smtClean="0">
              <a:ln>
                <a:noFill/>
              </a:ln>
              <a:solidFill>
                <a:schemeClr val="tx1"/>
              </a:solidFill>
              <a:effectLst/>
              <a:latin typeface="Arial" charset="0"/>
              <a:ea typeface="宋体" charset="-122"/>
            </a:endParaRPr>
          </a:p>
        </p:txBody>
      </p:sp>
      <p:sp>
        <p:nvSpPr>
          <p:cNvPr id="2" name="Title 1"/>
          <p:cNvSpPr>
            <a:spLocks noGrp="1"/>
          </p:cNvSpPr>
          <p:nvPr>
            <p:ph type="title"/>
          </p:nvPr>
        </p:nvSpPr>
        <p:spPr>
          <a:xfrm>
            <a:off x="609600" y="152400"/>
            <a:ext cx="7632700" cy="533400"/>
          </a:xfrm>
        </p:spPr>
        <p:txBody>
          <a:bodyPr>
            <a:normAutofit fontScale="90000"/>
          </a:bodyPr>
          <a:lstStyle/>
          <a:p>
            <a:r>
              <a:rPr lang="en-US" dirty="0" smtClean="0"/>
              <a:t>Replication Test Framework</a:t>
            </a:r>
            <a:endParaRPr lang="en-US" dirty="0"/>
          </a:p>
        </p:txBody>
      </p:sp>
      <p:sp>
        <p:nvSpPr>
          <p:cNvPr id="6" name="Rounded Rectangle 5"/>
          <p:cNvSpPr/>
          <p:nvPr/>
        </p:nvSpPr>
        <p:spPr bwMode="auto">
          <a:xfrm>
            <a:off x="457200" y="1905000"/>
            <a:ext cx="12192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dirty="0" smtClean="0"/>
              <a:t>Framework Init</a:t>
            </a:r>
            <a:endParaRPr lang="en-US" sz="1100" dirty="0" smtClean="0">
              <a:solidFill>
                <a:schemeClr val="tx1"/>
              </a:solidFill>
              <a:latin typeface="Arial" charset="0"/>
              <a:ea typeface="宋体" charset="-122"/>
            </a:endParaRPr>
          </a:p>
        </p:txBody>
      </p:sp>
      <p:sp>
        <p:nvSpPr>
          <p:cNvPr id="7" name="Rounded Rectangle 6"/>
          <p:cNvSpPr/>
          <p:nvPr/>
        </p:nvSpPr>
        <p:spPr bwMode="auto">
          <a:xfrm>
            <a:off x="457200" y="2743200"/>
            <a:ext cx="1219200" cy="5334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Temp DB Setup</a:t>
            </a:r>
            <a:endParaRPr lang="en-US" sz="1100" dirty="0" smtClean="0"/>
          </a:p>
        </p:txBody>
      </p:sp>
      <p:sp>
        <p:nvSpPr>
          <p:cNvPr id="11" name="Flowchart: Multidocument 10"/>
          <p:cNvSpPr/>
          <p:nvPr/>
        </p:nvSpPr>
        <p:spPr bwMode="auto">
          <a:xfrm>
            <a:off x="2074652" y="3505200"/>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Test </a:t>
            </a:r>
          </a:p>
          <a:p>
            <a:pPr algn="ctr">
              <a:buClr>
                <a:srgbClr val="CC9900"/>
              </a:buClr>
            </a:pPr>
            <a:r>
              <a:rPr lang="en-US" sz="1000" dirty="0" smtClean="0"/>
              <a:t>Cases</a:t>
            </a:r>
          </a:p>
        </p:txBody>
      </p:sp>
      <p:cxnSp>
        <p:nvCxnSpPr>
          <p:cNvPr id="12" name="Straight Connector 11"/>
          <p:cNvCxnSpPr/>
          <p:nvPr/>
        </p:nvCxnSpPr>
        <p:spPr bwMode="auto">
          <a:xfrm flipH="1">
            <a:off x="1371600" y="2895600"/>
            <a:ext cx="457200" cy="1104900"/>
          </a:xfrm>
          <a:prstGeom prst="line">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3" name="Straight Arrow Connector 12"/>
          <p:cNvCxnSpPr>
            <a:stCxn id="22" idx="2"/>
            <a:endCxn id="16" idx="0"/>
          </p:cNvCxnSpPr>
          <p:nvPr/>
        </p:nvCxnSpPr>
        <p:spPr bwMode="auto">
          <a:xfrm flipH="1">
            <a:off x="2552700" y="2494400"/>
            <a:ext cx="1037858" cy="2488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16" name="Rounded Rectangle 15"/>
          <p:cNvSpPr/>
          <p:nvPr/>
        </p:nvSpPr>
        <p:spPr bwMode="auto">
          <a:xfrm>
            <a:off x="1981200" y="2743200"/>
            <a:ext cx="11430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Scheduler</a:t>
            </a:r>
          </a:p>
        </p:txBody>
      </p:sp>
      <p:sp>
        <p:nvSpPr>
          <p:cNvPr id="17" name="Rounded Rectangle 16"/>
          <p:cNvSpPr/>
          <p:nvPr/>
        </p:nvSpPr>
        <p:spPr bwMode="auto">
          <a:xfrm>
            <a:off x="3429000" y="2743200"/>
            <a:ext cx="11430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Executor (psql/</a:t>
            </a:r>
            <a:r>
              <a:rPr lang="en-US" sz="1200" dirty="0" err="1" smtClean="0"/>
              <a:t>gsql</a:t>
            </a:r>
            <a:r>
              <a:rPr lang="en-US" sz="1200" dirty="0" smtClean="0"/>
              <a:t>)</a:t>
            </a:r>
          </a:p>
        </p:txBody>
      </p:sp>
      <p:sp>
        <p:nvSpPr>
          <p:cNvPr id="19" name="Rounded Rectangle 18"/>
          <p:cNvSpPr/>
          <p:nvPr/>
        </p:nvSpPr>
        <p:spPr bwMode="auto">
          <a:xfrm>
            <a:off x="1981200" y="4267200"/>
            <a:ext cx="1219200" cy="533400"/>
          </a:xfrm>
          <a:prstGeom prst="roundRect">
            <a:avLst/>
          </a:prstGeom>
          <a:solidFill>
            <a:schemeClr val="bg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dirty="0" smtClean="0"/>
              <a:t>Result validation &amp; reporting</a:t>
            </a:r>
          </a:p>
        </p:txBody>
      </p:sp>
      <p:sp>
        <p:nvSpPr>
          <p:cNvPr id="20" name="Flowchart: Multidocument 19"/>
          <p:cNvSpPr/>
          <p:nvPr/>
        </p:nvSpPr>
        <p:spPr bwMode="auto">
          <a:xfrm>
            <a:off x="2116348" y="5105400"/>
            <a:ext cx="1007852"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Expected Output</a:t>
            </a:r>
          </a:p>
        </p:txBody>
      </p:sp>
      <p:sp>
        <p:nvSpPr>
          <p:cNvPr id="21" name="Flowchart: Multidocument 20"/>
          <p:cNvSpPr/>
          <p:nvPr/>
        </p:nvSpPr>
        <p:spPr bwMode="auto">
          <a:xfrm>
            <a:off x="3505200" y="4267200"/>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Results</a:t>
            </a:r>
          </a:p>
        </p:txBody>
      </p:sp>
      <p:sp>
        <p:nvSpPr>
          <p:cNvPr id="22" name="Flowchart: Multidocument 21"/>
          <p:cNvSpPr/>
          <p:nvPr/>
        </p:nvSpPr>
        <p:spPr bwMode="auto">
          <a:xfrm>
            <a:off x="3229744" y="1981200"/>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Schedule files</a:t>
            </a:r>
          </a:p>
        </p:txBody>
      </p:sp>
      <p:cxnSp>
        <p:nvCxnSpPr>
          <p:cNvPr id="26" name="Straight Arrow Connector 25"/>
          <p:cNvCxnSpPr>
            <a:stCxn id="11" idx="0"/>
            <a:endCxn id="16" idx="2"/>
          </p:cNvCxnSpPr>
          <p:nvPr/>
        </p:nvCxnSpPr>
        <p:spPr bwMode="auto">
          <a:xfrm flipV="1">
            <a:off x="2551417" y="3276600"/>
            <a:ext cx="1283" cy="2286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35" name="Straight Arrow Connector 34"/>
          <p:cNvCxnSpPr>
            <a:stCxn id="16" idx="3"/>
            <a:endCxn id="17" idx="1"/>
          </p:cNvCxnSpPr>
          <p:nvPr/>
        </p:nvCxnSpPr>
        <p:spPr bwMode="auto">
          <a:xfrm>
            <a:off x="3124200" y="3009900"/>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41" name="Straight Arrow Connector 40"/>
          <p:cNvCxnSpPr>
            <a:endCxn id="19" idx="2"/>
          </p:cNvCxnSpPr>
          <p:nvPr/>
        </p:nvCxnSpPr>
        <p:spPr bwMode="auto">
          <a:xfrm flipV="1">
            <a:off x="2590800" y="4800600"/>
            <a:ext cx="0" cy="3048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46" name="Straight Arrow Connector 45"/>
          <p:cNvCxnSpPr/>
          <p:nvPr/>
        </p:nvCxnSpPr>
        <p:spPr bwMode="auto">
          <a:xfrm flipH="1">
            <a:off x="1674912" y="2132856"/>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67" name="Straight Arrow Connector 66"/>
          <p:cNvCxnSpPr>
            <a:stCxn id="7" idx="3"/>
            <a:endCxn id="16" idx="1"/>
          </p:cNvCxnSpPr>
          <p:nvPr/>
        </p:nvCxnSpPr>
        <p:spPr bwMode="auto">
          <a:xfrm>
            <a:off x="1676400" y="3009900"/>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70" name="Straight Arrow Connector 69"/>
          <p:cNvCxnSpPr>
            <a:endCxn id="7" idx="0"/>
          </p:cNvCxnSpPr>
          <p:nvPr/>
        </p:nvCxnSpPr>
        <p:spPr bwMode="auto">
          <a:xfrm>
            <a:off x="1066800" y="2438400"/>
            <a:ext cx="0" cy="3048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79" name="Rectangle 78"/>
          <p:cNvSpPr/>
          <p:nvPr/>
        </p:nvSpPr>
        <p:spPr bwMode="auto">
          <a:xfrm>
            <a:off x="5292080" y="3861048"/>
            <a:ext cx="3733800" cy="3124200"/>
          </a:xfrm>
          <a:prstGeom prst="rect">
            <a:avLst/>
          </a:prstGeom>
          <a:solidFill>
            <a:schemeClr val="accent3">
              <a:lumMod val="95000"/>
            </a:schemeClr>
          </a:solidFill>
          <a:ln>
            <a:solidFill>
              <a:schemeClr val="tx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buClr>
                <a:srgbClr val="CC9900"/>
              </a:buClr>
            </a:pPr>
            <a:r>
              <a:rPr lang="en-US" sz="1400" dirty="0" smtClean="0">
                <a:solidFill>
                  <a:schemeClr val="tx1"/>
                </a:solidFill>
                <a:latin typeface="Arial" charset="0"/>
                <a:ea typeface="宋体" charset="-122"/>
              </a:rPr>
              <a:t>DB Server</a:t>
            </a:r>
          </a:p>
        </p:txBody>
      </p:sp>
      <p:sp>
        <p:nvSpPr>
          <p:cNvPr id="80" name="Rectangle 79"/>
          <p:cNvSpPr/>
          <p:nvPr/>
        </p:nvSpPr>
        <p:spPr bwMode="auto">
          <a:xfrm>
            <a:off x="5444480" y="4298032"/>
            <a:ext cx="1447800" cy="2209800"/>
          </a:xfrm>
          <a:prstGeom prst="rect">
            <a:avLst/>
          </a:prstGeom>
          <a:solidFill>
            <a:schemeClr val="accent1">
              <a:lumMod val="40000"/>
              <a:lumOff val="60000"/>
            </a:schemeClr>
          </a:solidFill>
          <a:ln>
            <a:prstDash val="sysDash"/>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kumimoji="0" lang="en-US" sz="1200" i="0" u="none" strike="noStrike" cap="none" normalizeH="0" baseline="0" dirty="0" smtClean="0">
                <a:ln>
                  <a:noFill/>
                </a:ln>
                <a:solidFill>
                  <a:schemeClr val="tx1"/>
                </a:solidFill>
                <a:effectLst/>
                <a:ea typeface="宋体" charset="-122"/>
              </a:rPr>
              <a:t>Server Side Test Framework</a:t>
            </a:r>
          </a:p>
        </p:txBody>
      </p:sp>
      <p:sp>
        <p:nvSpPr>
          <p:cNvPr id="82" name="Rounded Rectangle 81"/>
          <p:cNvSpPr/>
          <p:nvPr/>
        </p:nvSpPr>
        <p:spPr bwMode="auto">
          <a:xfrm>
            <a:off x="7120880" y="4069432"/>
            <a:ext cx="1752600" cy="285247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algn="ctr">
              <a:buClr>
                <a:srgbClr val="CC9900"/>
              </a:buClr>
            </a:pPr>
            <a:r>
              <a:rPr lang="en-US" sz="1400" b="1" dirty="0" smtClean="0"/>
              <a:t>SUT</a:t>
            </a:r>
          </a:p>
        </p:txBody>
      </p:sp>
      <p:sp>
        <p:nvSpPr>
          <p:cNvPr id="83" name="Rectangle 82"/>
          <p:cNvSpPr/>
          <p:nvPr/>
        </p:nvSpPr>
        <p:spPr bwMode="auto">
          <a:xfrm>
            <a:off x="7197080" y="5626502"/>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Storage</a:t>
            </a:r>
          </a:p>
        </p:txBody>
      </p:sp>
      <p:sp>
        <p:nvSpPr>
          <p:cNvPr id="84" name="Rectangle 83"/>
          <p:cNvSpPr/>
          <p:nvPr/>
        </p:nvSpPr>
        <p:spPr bwMode="auto">
          <a:xfrm>
            <a:off x="8035280" y="5626502"/>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Vacuum</a:t>
            </a:r>
          </a:p>
        </p:txBody>
      </p:sp>
      <p:sp>
        <p:nvSpPr>
          <p:cNvPr id="85" name="Rectangle 84"/>
          <p:cNvSpPr/>
          <p:nvPr/>
        </p:nvSpPr>
        <p:spPr bwMode="auto">
          <a:xfrm>
            <a:off x="7197080" y="6007502"/>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Index</a:t>
            </a:r>
          </a:p>
        </p:txBody>
      </p:sp>
      <p:sp>
        <p:nvSpPr>
          <p:cNvPr id="86" name="TextBox 85"/>
          <p:cNvSpPr txBox="1"/>
          <p:nvPr/>
        </p:nvSpPr>
        <p:spPr>
          <a:xfrm>
            <a:off x="8204592" y="6290900"/>
            <a:ext cx="516488" cy="369332"/>
          </a:xfrm>
          <a:prstGeom prst="rect">
            <a:avLst/>
          </a:prstGeom>
          <a:noFill/>
        </p:spPr>
        <p:txBody>
          <a:bodyPr wrap="none" rtlCol="0">
            <a:spAutoFit/>
          </a:bodyPr>
          <a:lstStyle/>
          <a:p>
            <a:r>
              <a:rPr lang="en-US" dirty="0" smtClean="0"/>
              <a:t>……</a:t>
            </a:r>
            <a:endParaRPr lang="en-US" dirty="0"/>
          </a:p>
        </p:txBody>
      </p:sp>
      <p:sp>
        <p:nvSpPr>
          <p:cNvPr id="87" name="Rectangle 86"/>
          <p:cNvSpPr/>
          <p:nvPr/>
        </p:nvSpPr>
        <p:spPr bwMode="auto">
          <a:xfrm>
            <a:off x="7197080" y="6388502"/>
            <a:ext cx="9906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Transaction</a:t>
            </a:r>
          </a:p>
        </p:txBody>
      </p:sp>
      <p:sp>
        <p:nvSpPr>
          <p:cNvPr id="88" name="Rectangle 87"/>
          <p:cNvSpPr/>
          <p:nvPr/>
        </p:nvSpPr>
        <p:spPr bwMode="auto">
          <a:xfrm>
            <a:off x="8035280" y="6007502"/>
            <a:ext cx="6858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WAL</a:t>
            </a:r>
          </a:p>
        </p:txBody>
      </p:sp>
      <p:sp>
        <p:nvSpPr>
          <p:cNvPr id="89" name="Rounded Rectangle 88"/>
          <p:cNvSpPr/>
          <p:nvPr/>
        </p:nvSpPr>
        <p:spPr bwMode="auto">
          <a:xfrm>
            <a:off x="5520680" y="5745832"/>
            <a:ext cx="1269522" cy="6096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b="1" dirty="0" smtClean="0">
                <a:solidFill>
                  <a:schemeClr val="tx1"/>
                </a:solidFill>
                <a:latin typeface="Arial" charset="0"/>
                <a:ea typeface="宋体" charset="-122"/>
              </a:rPr>
              <a:t>Meta Command Execution</a:t>
            </a:r>
            <a:endParaRPr lang="en-US" sz="1000" dirty="0" smtClean="0">
              <a:solidFill>
                <a:schemeClr val="tx1"/>
              </a:solidFill>
              <a:latin typeface="Arial" charset="0"/>
              <a:ea typeface="宋体" charset="-122"/>
            </a:endParaRPr>
          </a:p>
        </p:txBody>
      </p:sp>
      <p:sp>
        <p:nvSpPr>
          <p:cNvPr id="90" name="Rounded Rectangle 89"/>
          <p:cNvSpPr/>
          <p:nvPr/>
        </p:nvSpPr>
        <p:spPr bwMode="auto">
          <a:xfrm>
            <a:off x="5520680" y="4831432"/>
            <a:ext cx="1252270" cy="6858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smtClean="0"/>
              <a:t>Meta</a:t>
            </a:r>
          </a:p>
          <a:p>
            <a:pPr algn="ctr">
              <a:buClr>
                <a:srgbClr val="CC9900"/>
              </a:buClr>
            </a:pPr>
            <a:r>
              <a:rPr lang="en-US" sz="1000" b="1" dirty="0" smtClean="0"/>
              <a:t>Command Processing</a:t>
            </a:r>
          </a:p>
        </p:txBody>
      </p:sp>
      <p:cxnSp>
        <p:nvCxnSpPr>
          <p:cNvPr id="91" name="Straight Arrow Connector 90"/>
          <p:cNvCxnSpPr>
            <a:stCxn id="89" idx="0"/>
            <a:endCxn id="90" idx="2"/>
          </p:cNvCxnSpPr>
          <p:nvPr/>
        </p:nvCxnSpPr>
        <p:spPr bwMode="auto">
          <a:xfrm flipH="1" flipV="1">
            <a:off x="6146815" y="5517232"/>
            <a:ext cx="8626" cy="228600"/>
          </a:xfrm>
          <a:prstGeom prst="straightConnector1">
            <a:avLst/>
          </a:prstGeom>
          <a:ln w="19050">
            <a:headEnd type="triangl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cxnSp>
        <p:nvCxnSpPr>
          <p:cNvPr id="92" name="Straight Arrow Connector 91"/>
          <p:cNvCxnSpPr>
            <a:stCxn id="89" idx="3"/>
            <a:endCxn id="82" idx="1"/>
          </p:cNvCxnSpPr>
          <p:nvPr/>
        </p:nvCxnSpPr>
        <p:spPr bwMode="auto">
          <a:xfrm flipV="1">
            <a:off x="6790202" y="5495667"/>
            <a:ext cx="330678" cy="554965"/>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93" name="Rounded Rectangle 92"/>
          <p:cNvSpPr/>
          <p:nvPr/>
        </p:nvSpPr>
        <p:spPr bwMode="auto">
          <a:xfrm>
            <a:off x="7197080" y="4755232"/>
            <a:ext cx="1600200" cy="5334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smtClean="0"/>
              <a:t>SQL Engine</a:t>
            </a:r>
            <a:endParaRPr lang="en-US" sz="1100" dirty="0" smtClean="0"/>
          </a:p>
        </p:txBody>
      </p:sp>
      <p:sp>
        <p:nvSpPr>
          <p:cNvPr id="109" name="Left-Right Arrow 108"/>
          <p:cNvSpPr/>
          <p:nvPr/>
        </p:nvSpPr>
        <p:spPr bwMode="auto">
          <a:xfrm>
            <a:off x="4724400" y="2060848"/>
            <a:ext cx="533400" cy="152400"/>
          </a:xfrm>
          <a:prstGeom prst="leftRightArrow">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en-US" sz="1800" b="0" i="0" u="none" strike="noStrike" cap="none" normalizeH="0" baseline="0" smtClean="0">
              <a:ln>
                <a:noFill/>
              </a:ln>
              <a:solidFill>
                <a:schemeClr val="tx1"/>
              </a:solidFill>
              <a:effectLst/>
              <a:latin typeface="Arial" charset="0"/>
              <a:ea typeface="宋体" charset="-122"/>
            </a:endParaRPr>
          </a:p>
        </p:txBody>
      </p:sp>
      <p:cxnSp>
        <p:nvCxnSpPr>
          <p:cNvPr id="110" name="Straight Arrow Connector 109"/>
          <p:cNvCxnSpPr>
            <a:stCxn id="17" idx="2"/>
            <a:endCxn id="21" idx="0"/>
          </p:cNvCxnSpPr>
          <p:nvPr/>
        </p:nvCxnSpPr>
        <p:spPr bwMode="auto">
          <a:xfrm flipH="1">
            <a:off x="3981965" y="3276600"/>
            <a:ext cx="18535" cy="99060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39" name="Rectangle 38"/>
          <p:cNvSpPr/>
          <p:nvPr/>
        </p:nvSpPr>
        <p:spPr bwMode="auto">
          <a:xfrm>
            <a:off x="5302696" y="664840"/>
            <a:ext cx="3733800" cy="3124200"/>
          </a:xfrm>
          <a:prstGeom prst="rect">
            <a:avLst/>
          </a:prstGeom>
          <a:solidFill>
            <a:schemeClr val="accent3">
              <a:lumMod val="95000"/>
            </a:schemeClr>
          </a:solidFill>
          <a:ln>
            <a:solidFill>
              <a:schemeClr val="tx1"/>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buClr>
                <a:srgbClr val="CC9900"/>
              </a:buClr>
            </a:pPr>
            <a:r>
              <a:rPr lang="en-US" sz="1400" dirty="0" smtClean="0">
                <a:solidFill>
                  <a:schemeClr val="tx1"/>
                </a:solidFill>
                <a:latin typeface="Arial" charset="0"/>
                <a:ea typeface="宋体" charset="-122"/>
              </a:rPr>
              <a:t>DB Server</a:t>
            </a:r>
          </a:p>
        </p:txBody>
      </p:sp>
      <p:sp>
        <p:nvSpPr>
          <p:cNvPr id="40" name="Rectangle 39"/>
          <p:cNvSpPr/>
          <p:nvPr/>
        </p:nvSpPr>
        <p:spPr bwMode="auto">
          <a:xfrm>
            <a:off x="5455096" y="1101824"/>
            <a:ext cx="1447800" cy="2209800"/>
          </a:xfrm>
          <a:prstGeom prst="rect">
            <a:avLst/>
          </a:prstGeom>
          <a:solidFill>
            <a:schemeClr val="accent1">
              <a:lumMod val="40000"/>
              <a:lumOff val="60000"/>
            </a:schemeClr>
          </a:solidFill>
          <a:ln>
            <a:prstDash val="sysDash"/>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tabLst/>
            </a:pPr>
            <a:r>
              <a:rPr kumimoji="0" lang="en-US" sz="1200" i="0" u="none" strike="noStrike" cap="none" normalizeH="0" baseline="0" dirty="0" smtClean="0">
                <a:ln>
                  <a:noFill/>
                </a:ln>
                <a:solidFill>
                  <a:schemeClr val="tx1"/>
                </a:solidFill>
                <a:effectLst/>
                <a:ea typeface="宋体" charset="-122"/>
              </a:rPr>
              <a:t>Server Side Test Framework</a:t>
            </a:r>
          </a:p>
        </p:txBody>
      </p:sp>
      <p:sp>
        <p:nvSpPr>
          <p:cNvPr id="42" name="Rounded Rectangle 41"/>
          <p:cNvSpPr/>
          <p:nvPr/>
        </p:nvSpPr>
        <p:spPr bwMode="auto">
          <a:xfrm>
            <a:off x="7131496" y="873224"/>
            <a:ext cx="1752600" cy="285247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algn="ctr">
              <a:buClr>
                <a:srgbClr val="CC9900"/>
              </a:buClr>
            </a:pPr>
            <a:r>
              <a:rPr lang="en-US" sz="1400" b="1" dirty="0" smtClean="0"/>
              <a:t>SUT</a:t>
            </a:r>
          </a:p>
        </p:txBody>
      </p:sp>
      <p:sp>
        <p:nvSpPr>
          <p:cNvPr id="43" name="Rectangle 42"/>
          <p:cNvSpPr/>
          <p:nvPr/>
        </p:nvSpPr>
        <p:spPr bwMode="auto">
          <a:xfrm>
            <a:off x="7207696" y="2430294"/>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Storage</a:t>
            </a:r>
          </a:p>
        </p:txBody>
      </p:sp>
      <p:sp>
        <p:nvSpPr>
          <p:cNvPr id="44" name="Rectangle 43"/>
          <p:cNvSpPr/>
          <p:nvPr/>
        </p:nvSpPr>
        <p:spPr bwMode="auto">
          <a:xfrm>
            <a:off x="8045896" y="2430294"/>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Vacuum</a:t>
            </a:r>
          </a:p>
        </p:txBody>
      </p:sp>
      <p:sp>
        <p:nvSpPr>
          <p:cNvPr id="45" name="Rectangle 44"/>
          <p:cNvSpPr/>
          <p:nvPr/>
        </p:nvSpPr>
        <p:spPr bwMode="auto">
          <a:xfrm>
            <a:off x="7207696" y="2811294"/>
            <a:ext cx="7620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Index</a:t>
            </a:r>
          </a:p>
        </p:txBody>
      </p:sp>
      <p:sp>
        <p:nvSpPr>
          <p:cNvPr id="47" name="TextBox 46"/>
          <p:cNvSpPr txBox="1"/>
          <p:nvPr/>
        </p:nvSpPr>
        <p:spPr>
          <a:xfrm>
            <a:off x="8215208" y="3094692"/>
            <a:ext cx="516488" cy="369332"/>
          </a:xfrm>
          <a:prstGeom prst="rect">
            <a:avLst/>
          </a:prstGeom>
          <a:noFill/>
        </p:spPr>
        <p:txBody>
          <a:bodyPr wrap="none" rtlCol="0">
            <a:spAutoFit/>
          </a:bodyPr>
          <a:lstStyle/>
          <a:p>
            <a:r>
              <a:rPr lang="en-US" dirty="0" smtClean="0"/>
              <a:t>……</a:t>
            </a:r>
            <a:endParaRPr lang="en-US" dirty="0"/>
          </a:p>
        </p:txBody>
      </p:sp>
      <p:sp>
        <p:nvSpPr>
          <p:cNvPr id="48" name="Rectangle 47"/>
          <p:cNvSpPr/>
          <p:nvPr/>
        </p:nvSpPr>
        <p:spPr bwMode="auto">
          <a:xfrm>
            <a:off x="7207696" y="3192294"/>
            <a:ext cx="9906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Transaction</a:t>
            </a:r>
          </a:p>
        </p:txBody>
      </p:sp>
      <p:sp>
        <p:nvSpPr>
          <p:cNvPr id="49" name="Rectangle 48"/>
          <p:cNvSpPr/>
          <p:nvPr/>
        </p:nvSpPr>
        <p:spPr bwMode="auto">
          <a:xfrm>
            <a:off x="8045896" y="2811294"/>
            <a:ext cx="685800" cy="3048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100" dirty="0" smtClean="0"/>
              <a:t>WAL</a:t>
            </a:r>
          </a:p>
        </p:txBody>
      </p:sp>
      <p:sp>
        <p:nvSpPr>
          <p:cNvPr id="50" name="Rounded Rectangle 49"/>
          <p:cNvSpPr/>
          <p:nvPr/>
        </p:nvSpPr>
        <p:spPr bwMode="auto">
          <a:xfrm>
            <a:off x="5531296" y="2549624"/>
            <a:ext cx="1269522" cy="6096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
                <a:srgbClr val="CC9900"/>
              </a:buClr>
              <a:buSzTx/>
              <a:tabLst/>
            </a:pPr>
            <a:r>
              <a:rPr lang="en-US" sz="1200" b="1" dirty="0" smtClean="0">
                <a:solidFill>
                  <a:schemeClr val="tx1"/>
                </a:solidFill>
                <a:latin typeface="Arial" charset="0"/>
                <a:ea typeface="宋体" charset="-122"/>
              </a:rPr>
              <a:t>Meta Command Execution</a:t>
            </a:r>
            <a:endParaRPr lang="en-US" sz="1000" dirty="0" smtClean="0">
              <a:solidFill>
                <a:schemeClr val="tx1"/>
              </a:solidFill>
              <a:latin typeface="Arial" charset="0"/>
              <a:ea typeface="宋体" charset="-122"/>
            </a:endParaRPr>
          </a:p>
        </p:txBody>
      </p:sp>
      <p:sp>
        <p:nvSpPr>
          <p:cNvPr id="51" name="Rounded Rectangle 50"/>
          <p:cNvSpPr/>
          <p:nvPr/>
        </p:nvSpPr>
        <p:spPr bwMode="auto">
          <a:xfrm>
            <a:off x="5531296" y="1635224"/>
            <a:ext cx="1252270" cy="6858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smtClean="0"/>
              <a:t>Meta</a:t>
            </a:r>
          </a:p>
          <a:p>
            <a:pPr algn="ctr">
              <a:buClr>
                <a:srgbClr val="CC9900"/>
              </a:buClr>
            </a:pPr>
            <a:r>
              <a:rPr lang="en-US" sz="1000" b="1" dirty="0" smtClean="0"/>
              <a:t>Command Processing</a:t>
            </a:r>
          </a:p>
        </p:txBody>
      </p:sp>
      <p:cxnSp>
        <p:nvCxnSpPr>
          <p:cNvPr id="52" name="Straight Arrow Connector 51"/>
          <p:cNvCxnSpPr>
            <a:stCxn id="50" idx="0"/>
            <a:endCxn id="51" idx="2"/>
          </p:cNvCxnSpPr>
          <p:nvPr/>
        </p:nvCxnSpPr>
        <p:spPr bwMode="auto">
          <a:xfrm flipH="1" flipV="1">
            <a:off x="6157431" y="2321024"/>
            <a:ext cx="8626" cy="228600"/>
          </a:xfrm>
          <a:prstGeom prst="straightConnector1">
            <a:avLst/>
          </a:prstGeom>
          <a:ln w="19050">
            <a:headEnd type="triangl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53" name="Rounded Rectangle 52"/>
          <p:cNvSpPr/>
          <p:nvPr/>
        </p:nvSpPr>
        <p:spPr bwMode="auto">
          <a:xfrm>
            <a:off x="7207696" y="1559024"/>
            <a:ext cx="1600200" cy="533400"/>
          </a:xfrm>
          <a:prstGeom prst="round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200" b="1" dirty="0" smtClean="0"/>
              <a:t>SQL Engine</a:t>
            </a:r>
            <a:endParaRPr lang="en-US" sz="1100" dirty="0" smtClean="0"/>
          </a:p>
        </p:txBody>
      </p:sp>
      <p:cxnSp>
        <p:nvCxnSpPr>
          <p:cNvPr id="54" name="Straight Arrow Connector 53"/>
          <p:cNvCxnSpPr/>
          <p:nvPr/>
        </p:nvCxnSpPr>
        <p:spPr bwMode="auto">
          <a:xfrm flipV="1">
            <a:off x="6804248" y="2276872"/>
            <a:ext cx="330678" cy="554965"/>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
        <p:nvSpPr>
          <p:cNvPr id="55" name="Left-Right Arrow 54"/>
          <p:cNvSpPr/>
          <p:nvPr/>
        </p:nvSpPr>
        <p:spPr bwMode="auto">
          <a:xfrm>
            <a:off x="4716016" y="4644752"/>
            <a:ext cx="533400" cy="152400"/>
          </a:xfrm>
          <a:prstGeom prst="leftRightArrow">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en-US" sz="1800" b="0" i="0" u="none" strike="noStrike" cap="none" normalizeH="0" baseline="0" smtClean="0">
              <a:ln>
                <a:noFill/>
              </a:ln>
              <a:solidFill>
                <a:schemeClr val="tx1"/>
              </a:solidFill>
              <a:effectLst/>
              <a:latin typeface="Arial" charset="0"/>
              <a:ea typeface="宋体" charset="-122"/>
            </a:endParaRPr>
          </a:p>
        </p:txBody>
      </p:sp>
      <p:sp>
        <p:nvSpPr>
          <p:cNvPr id="56" name="Flowchart: Multidocument 55"/>
          <p:cNvSpPr/>
          <p:nvPr/>
        </p:nvSpPr>
        <p:spPr bwMode="auto">
          <a:xfrm>
            <a:off x="2005608" y="1887488"/>
            <a:ext cx="838200" cy="533400"/>
          </a:xfrm>
          <a:prstGeom prst="flowChartMultidocument">
            <a:avLst/>
          </a:prstGeom>
          <a:solidFill>
            <a:schemeClr val="bg1">
              <a:lumMod val="85000"/>
            </a:schemeClr>
          </a:solid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buClr>
                <a:srgbClr val="CC9900"/>
              </a:buClr>
            </a:pPr>
            <a:r>
              <a:rPr lang="en-US" sz="1000" dirty="0" smtClean="0"/>
              <a:t>Conf Options</a:t>
            </a:r>
          </a:p>
        </p:txBody>
      </p:sp>
      <p:sp>
        <p:nvSpPr>
          <p:cNvPr id="57" name="TextBox 56"/>
          <p:cNvSpPr txBox="1"/>
          <p:nvPr/>
        </p:nvSpPr>
        <p:spPr>
          <a:xfrm>
            <a:off x="827584" y="5805264"/>
            <a:ext cx="3528392" cy="523220"/>
          </a:xfrm>
          <a:prstGeom prst="rect">
            <a:avLst/>
          </a:prstGeom>
          <a:noFill/>
        </p:spPr>
        <p:txBody>
          <a:bodyPr wrap="square" rtlCol="0">
            <a:spAutoFit/>
          </a:bodyPr>
          <a:lstStyle/>
          <a:p>
            <a:pPr algn="ctr"/>
            <a:r>
              <a:rPr lang="en-US" altLang="zh-CN" sz="1400" dirty="0" smtClean="0">
                <a:latin typeface="FrutigerNext LT Regular" pitchFamily="34" charset="0"/>
              </a:rPr>
              <a:t>Note: Yellow color block is proposed change to the existing one.</a:t>
            </a:r>
            <a:endParaRPr lang="en-US" sz="1400" dirty="0">
              <a:latin typeface="FrutigerNext LT Regular" pitchFamily="34" charset="0"/>
            </a:endParaRPr>
          </a:p>
        </p:txBody>
      </p:sp>
      <p:cxnSp>
        <p:nvCxnSpPr>
          <p:cNvPr id="59" name="Straight Arrow Connector 58"/>
          <p:cNvCxnSpPr>
            <a:stCxn id="21" idx="1"/>
            <a:endCxn id="19" idx="3"/>
          </p:cNvCxnSpPr>
          <p:nvPr/>
        </p:nvCxnSpPr>
        <p:spPr bwMode="auto">
          <a:xfrm flipH="1">
            <a:off x="3200400" y="4533900"/>
            <a:ext cx="304800" cy="0"/>
          </a:xfrm>
          <a:prstGeom prst="straightConnector1">
            <a:avLst/>
          </a:prstGeom>
          <a:noFill/>
          <a:ln>
            <a:noFill/>
            <a:tailEnd type="arrow"/>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1" name="Straight Arrow Connector 60"/>
          <p:cNvCxnSpPr>
            <a:stCxn id="21" idx="1"/>
            <a:endCxn id="19" idx="3"/>
          </p:cNvCxnSpPr>
          <p:nvPr/>
        </p:nvCxnSpPr>
        <p:spPr bwMode="auto">
          <a:xfrm flipH="1">
            <a:off x="3200400" y="4533900"/>
            <a:ext cx="304800" cy="0"/>
          </a:xfrm>
          <a:prstGeom prst="straightConnector1">
            <a:avLst/>
          </a:prstGeom>
          <a:noFill/>
          <a:ln>
            <a:noFill/>
            <a:tailEnd type="arrow"/>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3" name="Straight Arrow Connector 62"/>
          <p:cNvCxnSpPr>
            <a:stCxn id="21" idx="1"/>
            <a:endCxn id="19" idx="3"/>
          </p:cNvCxnSpPr>
          <p:nvPr/>
        </p:nvCxnSpPr>
        <p:spPr bwMode="auto">
          <a:xfrm flipH="1">
            <a:off x="3200400" y="4533900"/>
            <a:ext cx="304800" cy="0"/>
          </a:xfrm>
          <a:prstGeom prst="straightConnector1">
            <a:avLst/>
          </a:prstGeom>
          <a:noFill/>
          <a:ln>
            <a:noFill/>
            <a:tailEnd type="arrow"/>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4" name="Straight Arrow Connector 63"/>
          <p:cNvCxnSpPr>
            <a:stCxn id="21" idx="1"/>
            <a:endCxn id="19" idx="3"/>
          </p:cNvCxnSpPr>
          <p:nvPr/>
        </p:nvCxnSpPr>
        <p:spPr bwMode="auto">
          <a:xfrm flipH="1">
            <a:off x="3200400" y="4533900"/>
            <a:ext cx="304800" cy="0"/>
          </a:xfrm>
          <a:prstGeom prst="straightConnector1">
            <a:avLst/>
          </a:prstGeom>
          <a:ln w="19050">
            <a:headEnd type="none" w="med" len="med"/>
            <a:tailEnd type="triangle" w="med" len="me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tyle>
          <a:lnRef idx="1">
            <a:schemeClr val="accent4"/>
          </a:lnRef>
          <a:fillRef idx="0">
            <a:schemeClr val="accent4"/>
          </a:fillRef>
          <a:effectRef idx="0">
            <a:schemeClr val="accent4"/>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Replication Test Framework- Component</a:t>
            </a:r>
            <a:endParaRPr lang="en-US" dirty="0"/>
          </a:p>
        </p:txBody>
      </p:sp>
      <p:sp>
        <p:nvSpPr>
          <p:cNvPr id="5" name="TextBox 4"/>
          <p:cNvSpPr txBox="1"/>
          <p:nvPr/>
        </p:nvSpPr>
        <p:spPr>
          <a:xfrm>
            <a:off x="539552" y="1412776"/>
            <a:ext cx="4343400" cy="478900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274320" eaLnBrk="0" hangingPunct="0">
              <a:lnSpc>
                <a:spcPct val="140000"/>
              </a:lnSpc>
              <a:buClr>
                <a:srgbClr val="777777"/>
              </a:buClr>
              <a:buSzPct val="60000"/>
            </a:pPr>
            <a:r>
              <a:rPr lang="en-US" sz="1400" b="1" u="sng" dirty="0" smtClean="0">
                <a:latin typeface="FrutigerNext LT Regular" pitchFamily="34" charset="0"/>
                <a:ea typeface="黑体" pitchFamily="49" charset="-122"/>
              </a:rPr>
              <a:t>Pg Replication Test Framework</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Framework Init</a:t>
            </a:r>
          </a:p>
          <a:p>
            <a:pPr marL="742950" lvl="1" indent="-285750" eaLnBrk="0" hangingPunct="0">
              <a:buClr>
                <a:srgbClr val="777777"/>
              </a:buClr>
              <a:buSzPct val="50000"/>
              <a:buFont typeface="Wingdings" pitchFamily="2" charset="2"/>
              <a:buChar char="p"/>
            </a:pPr>
            <a:r>
              <a:rPr lang="en-US" sz="1100" dirty="0" smtClean="0">
                <a:latin typeface="FrutigerNext LT Regular" pitchFamily="34" charset="0"/>
                <a:ea typeface="黑体" pitchFamily="49" charset="-122"/>
              </a:rPr>
              <a:t>Setting the test environment variables </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Temp DB Setup</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Temporary installation , initialization, creating and starting of DB</a:t>
            </a:r>
            <a:endParaRPr lang="en-US" sz="1200" b="1" dirty="0" smtClean="0">
              <a:latin typeface="FrutigerNext LT Regular" pitchFamily="34" charset="0"/>
              <a:ea typeface="黑体" pitchFamily="49" charset="-122"/>
            </a:endParaRP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Scheduler</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Parsing of test schedule files</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Running of test cases in sequential or parallel modes</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Executor</a:t>
            </a:r>
          </a:p>
          <a:p>
            <a:pPr marL="742950" lvl="1" indent="-285750" eaLnBrk="0" hangingPunct="0">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Running of single test case (.sql file) using psql/</a:t>
            </a:r>
            <a:r>
              <a:rPr lang="en-US" sz="1100" dirty="0" err="1" smtClean="0">
                <a:solidFill>
                  <a:srgbClr val="000000"/>
                </a:solidFill>
                <a:latin typeface="FrutigerNext LT Regular" pitchFamily="34" charset="0"/>
                <a:ea typeface="黑体" pitchFamily="49" charset="-122"/>
              </a:rPr>
              <a:t>gsql</a:t>
            </a:r>
            <a:r>
              <a:rPr lang="en-US" sz="1100" dirty="0" smtClean="0">
                <a:solidFill>
                  <a:srgbClr val="000000"/>
                </a:solidFill>
                <a:latin typeface="FrutigerNext LT Regular" pitchFamily="34" charset="0"/>
                <a:ea typeface="黑体" pitchFamily="49" charset="-122"/>
              </a:rPr>
              <a:t> client tool</a:t>
            </a:r>
            <a:endParaRPr lang="en-US" sz="1200" b="1" dirty="0" smtClean="0">
              <a:latin typeface="FrutigerNext LT Regular" pitchFamily="34" charset="0"/>
              <a:ea typeface="黑体" pitchFamily="49" charset="-122"/>
            </a:endParaRP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Result validation &amp; reporting</a:t>
            </a:r>
          </a:p>
          <a:p>
            <a:pPr marL="742950" lvl="1" indent="-285750" eaLnBrk="0" hangingPunct="0">
              <a:lnSpc>
                <a:spcPct val="140000"/>
              </a:lnSpc>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Validates the actual results against the expected</a:t>
            </a:r>
          </a:p>
          <a:p>
            <a:pPr marL="742950" lvl="1" indent="-285750" eaLnBrk="0" hangingPunct="0">
              <a:lnSpc>
                <a:spcPct val="140000"/>
              </a:lnSpc>
              <a:buClr>
                <a:srgbClr val="777777"/>
              </a:buClr>
              <a:buSzPct val="50000"/>
              <a:buFont typeface="Wingdings" pitchFamily="2" charset="2"/>
              <a:buChar char="p"/>
            </a:pPr>
            <a:r>
              <a:rPr lang="en-US" sz="1100" dirty="0" smtClean="0">
                <a:solidFill>
                  <a:srgbClr val="000000"/>
                </a:solidFill>
                <a:latin typeface="FrutigerNext LT Regular" pitchFamily="34" charset="0"/>
                <a:ea typeface="黑体" pitchFamily="49" charset="-122"/>
              </a:rPr>
              <a:t>Reports the test verdict (pass/fail) </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Test Resources</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Schedule files </a:t>
            </a:r>
            <a:r>
              <a:rPr lang="en-US" sz="1100" dirty="0" smtClean="0">
                <a:latin typeface="FrutigerNext LT Regular" pitchFamily="34" charset="0"/>
                <a:ea typeface="黑体" pitchFamily="49" charset="-122"/>
              </a:rPr>
              <a:t>– Files with all the test cases to be executed in both sequential and parallel mode</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Test cases</a:t>
            </a:r>
            <a:r>
              <a:rPr lang="en-US" sz="1100" dirty="0" smtClean="0">
                <a:latin typeface="FrutigerNext LT Regular" pitchFamily="34" charset="0"/>
                <a:ea typeface="黑体" pitchFamily="49" charset="-122"/>
              </a:rPr>
              <a:t> – SQL files having test scenario</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Results</a:t>
            </a:r>
            <a:r>
              <a:rPr lang="en-US" sz="1100" dirty="0" smtClean="0">
                <a:latin typeface="FrutigerNext LT Regular" pitchFamily="34" charset="0"/>
                <a:ea typeface="黑体" pitchFamily="49" charset="-122"/>
              </a:rPr>
              <a:t> – Files (.out) with actual results for every test case</a:t>
            </a:r>
          </a:p>
          <a:p>
            <a:pPr marL="742950" lvl="1" indent="-285750" eaLnBrk="0" hangingPunct="0">
              <a:buClr>
                <a:srgbClr val="777777"/>
              </a:buClr>
              <a:buSzPct val="50000"/>
              <a:buFont typeface="Wingdings" pitchFamily="2" charset="2"/>
              <a:buChar char="p"/>
            </a:pPr>
            <a:r>
              <a:rPr lang="en-US" sz="1100" b="1" dirty="0" smtClean="0">
                <a:latin typeface="FrutigerNext LT Regular" pitchFamily="34" charset="0"/>
                <a:ea typeface="黑体" pitchFamily="49" charset="-122"/>
              </a:rPr>
              <a:t>Expected output</a:t>
            </a:r>
            <a:r>
              <a:rPr lang="en-US" sz="1100" dirty="0" smtClean="0">
                <a:latin typeface="FrutigerNext LT Regular" pitchFamily="34" charset="0"/>
                <a:ea typeface="黑体" pitchFamily="49" charset="-122"/>
              </a:rPr>
              <a:t> – Files (.out) with expected results for every test case</a:t>
            </a:r>
          </a:p>
        </p:txBody>
      </p:sp>
      <p:sp>
        <p:nvSpPr>
          <p:cNvPr id="7" name="TextBox 6"/>
          <p:cNvSpPr txBox="1"/>
          <p:nvPr/>
        </p:nvSpPr>
        <p:spPr>
          <a:xfrm>
            <a:off x="5076056" y="1412776"/>
            <a:ext cx="3810000" cy="1926681"/>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274320" eaLnBrk="0" hangingPunct="0">
              <a:lnSpc>
                <a:spcPct val="140000"/>
              </a:lnSpc>
              <a:buClr>
                <a:srgbClr val="777777"/>
              </a:buClr>
              <a:buSzPct val="60000"/>
            </a:pPr>
            <a:r>
              <a:rPr lang="en-US" sz="1400" b="1" u="sng" dirty="0" smtClean="0">
                <a:latin typeface="FrutigerNext LT Regular" pitchFamily="34" charset="0"/>
                <a:ea typeface="黑体" pitchFamily="49" charset="-122"/>
              </a:rPr>
              <a:t>Server Side Test Framework</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Meta command processing</a:t>
            </a:r>
          </a:p>
          <a:p>
            <a:pPr marL="742950" lvl="1" indent="-285750" eaLnBrk="0" hangingPunct="0">
              <a:buClr>
                <a:srgbClr val="777777"/>
              </a:buClr>
              <a:buSzPct val="50000"/>
              <a:buFont typeface="Wingdings" pitchFamily="2" charset="2"/>
              <a:buChar char="p"/>
            </a:pPr>
            <a:r>
              <a:rPr lang="en-US" sz="1100" dirty="0" smtClean="0">
                <a:latin typeface="FrutigerNext LT Regular" pitchFamily="34" charset="0"/>
                <a:ea typeface="黑体" pitchFamily="49" charset="-122"/>
              </a:rPr>
              <a:t>Module which understands the  meta commands received from the replication test framework.</a:t>
            </a:r>
          </a:p>
          <a:p>
            <a:pPr marL="342900" indent="-274320" eaLnBrk="0" hangingPunct="0">
              <a:lnSpc>
                <a:spcPct val="140000"/>
              </a:lnSpc>
              <a:buClr>
                <a:srgbClr val="777777"/>
              </a:buClr>
              <a:buSzPct val="60000"/>
              <a:buFont typeface="Wingdings" pitchFamily="2" charset="2"/>
              <a:buChar char="l"/>
            </a:pPr>
            <a:r>
              <a:rPr lang="en-US" sz="1200" b="1" dirty="0" smtClean="0">
                <a:latin typeface="FrutigerNext LT Regular" pitchFamily="34" charset="0"/>
                <a:ea typeface="黑体" pitchFamily="49" charset="-122"/>
              </a:rPr>
              <a:t>Meta command execution</a:t>
            </a:r>
          </a:p>
          <a:p>
            <a:pPr marL="742950" lvl="1" indent="-285750" eaLnBrk="0" hangingPunct="0">
              <a:buClr>
                <a:srgbClr val="777777"/>
              </a:buClr>
              <a:buSzPct val="50000"/>
              <a:buFont typeface="Wingdings" pitchFamily="2" charset="2"/>
              <a:buChar char="p"/>
            </a:pPr>
            <a:r>
              <a:rPr lang="en-US" sz="1100" dirty="0" smtClean="0">
                <a:latin typeface="FrutigerNext LT Regular" pitchFamily="34" charset="0"/>
                <a:ea typeface="黑体" pitchFamily="49" charset="-122"/>
              </a:rPr>
              <a:t>Module which executes the meta command returns the result to replication test framework.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smtClean="0"/>
              <a:t>Replication Test Framework</a:t>
            </a:r>
            <a:endParaRPr lang="en-US" dirty="0"/>
          </a:p>
        </p:txBody>
      </p:sp>
      <p:sp>
        <p:nvSpPr>
          <p:cNvPr id="5" name="Content Placeholder 2"/>
          <p:cNvSpPr>
            <a:spLocks noGrp="1"/>
          </p:cNvSpPr>
          <p:nvPr>
            <p:ph idx="1"/>
          </p:nvPr>
        </p:nvSpPr>
        <p:spPr>
          <a:xfrm>
            <a:off x="755576" y="1412776"/>
            <a:ext cx="7632700" cy="4464496"/>
          </a:xfrm>
        </p:spPr>
        <p:txBody>
          <a:bodyPr>
            <a:normAutofit fontScale="85000" lnSpcReduction="20000"/>
          </a:bodyPr>
          <a:lstStyle/>
          <a:p>
            <a:pPr algn="just"/>
            <a:r>
              <a:rPr lang="en-US" b="0" dirty="0" smtClean="0"/>
              <a:t>List of Meta commands:</a:t>
            </a:r>
          </a:p>
          <a:p>
            <a:pPr lvl="1" algn="just"/>
            <a:r>
              <a:rPr lang="en-US" dirty="0" smtClean="0"/>
              <a:t>RESET MASTER – Reset master to its original state.</a:t>
            </a:r>
          </a:p>
          <a:p>
            <a:pPr lvl="1" algn="just"/>
            <a:r>
              <a:rPr lang="en-US" dirty="0" smtClean="0"/>
              <a:t>CHANGE MASTER TO – change the master in subscriber.</a:t>
            </a:r>
          </a:p>
          <a:p>
            <a:pPr lvl="1" algn="just"/>
            <a:r>
              <a:rPr lang="en-US" dirty="0" smtClean="0"/>
              <a:t>SYNC_TILL &lt;offset&gt; - Wait till gets the logs from master till the  specified offset.</a:t>
            </a:r>
          </a:p>
          <a:p>
            <a:pPr lvl="1" algn="just"/>
            <a:r>
              <a:rPr lang="en-US" dirty="0" smtClean="0"/>
              <a:t>SYNC_TILL_STOP &lt;offset&gt; - Wait till gets the logs from master till the specified offset and temporarily stops the replay.</a:t>
            </a:r>
          </a:p>
          <a:p>
            <a:pPr lvl="1" algn="just"/>
            <a:r>
              <a:rPr lang="en-US" dirty="0" smtClean="0"/>
              <a:t>SYNC _STOP [&lt;duration&gt;] – Stops the replay of logs from master.</a:t>
            </a:r>
          </a:p>
          <a:p>
            <a:pPr lvl="1" algn="just"/>
            <a:r>
              <a:rPr lang="en-US" dirty="0" smtClean="0"/>
              <a:t>RESUME_SYNC – Resume the replay operation.</a:t>
            </a:r>
            <a:endParaRPr lang="en-US" b="0" dirty="0" smtClean="0"/>
          </a:p>
        </p:txBody>
      </p:sp>
    </p:spTree>
  </p:cSld>
  <p:clrMapOvr>
    <a:masterClrMapping/>
  </p:clrMapOvr>
</p:sld>
</file>

<file path=ppt/theme/_rels/theme11.xml.rels><?xml version="1.0" encoding="UTF-8" standalone="yes"?>
<Relationships xmlns="http://schemas.openxmlformats.org/package/2006/relationships"><Relationship Id="rId1" Type="http://schemas.openxmlformats.org/officeDocument/2006/relationships/image" Target="../media/image15.jpeg"/></Relationships>
</file>

<file path=ppt/theme/theme1.xml><?xml version="1.0" encoding="utf-8"?>
<a:theme xmlns:a="http://schemas.openxmlformats.org/drawingml/2006/main" name="Blank">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视点">
  <a:themeElements>
    <a:clrScheme name="视点">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视点">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视点">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9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7811</TotalTime>
  <Words>2221</Words>
  <Application>Microsoft Office PowerPoint</Application>
  <PresentationFormat>全屏显示(4:3)</PresentationFormat>
  <Paragraphs>390</Paragraphs>
  <Slides>44</Slides>
  <Notes>5</Notes>
  <HiddenSlides>0</HiddenSlides>
  <MMClips>0</MMClips>
  <ScaleCrop>false</ScaleCrop>
  <HeadingPairs>
    <vt:vector size="4" baseType="variant">
      <vt:variant>
        <vt:lpstr>主题</vt:lpstr>
      </vt:variant>
      <vt:variant>
        <vt:i4>11</vt:i4>
      </vt:variant>
      <vt:variant>
        <vt:lpstr>幻灯片标题</vt:lpstr>
      </vt:variant>
      <vt:variant>
        <vt:i4>44</vt:i4>
      </vt:variant>
    </vt:vector>
  </HeadingPairs>
  <TitlesOfParts>
    <vt:vector size="55" baseType="lpstr">
      <vt:lpstr>Blank</vt:lpstr>
      <vt:lpstr>1_主题1</vt:lpstr>
      <vt:lpstr>4_主题1</vt:lpstr>
      <vt:lpstr>5_主题1</vt:lpstr>
      <vt:lpstr>6_主题1</vt:lpstr>
      <vt:lpstr>7_主题1</vt:lpstr>
      <vt:lpstr>8_主题1</vt:lpstr>
      <vt:lpstr>9_主题1</vt:lpstr>
      <vt:lpstr>10_主题1</vt:lpstr>
      <vt:lpstr>Office 主题</vt:lpstr>
      <vt:lpstr>视点</vt:lpstr>
      <vt:lpstr>Ideas for Test Improvement  in PostgreSQL</vt:lpstr>
      <vt:lpstr>Contents</vt:lpstr>
      <vt:lpstr>Introduction</vt:lpstr>
      <vt:lpstr>Replication Test Framework</vt:lpstr>
      <vt:lpstr>Replication Test Framework</vt:lpstr>
      <vt:lpstr>Replication Test Framework</vt:lpstr>
      <vt:lpstr>Replication Test Framework</vt:lpstr>
      <vt:lpstr>Replication Test Framework- Component</vt:lpstr>
      <vt:lpstr>Replication Test Framework</vt:lpstr>
      <vt:lpstr>Replication Test Framework – Test file</vt:lpstr>
      <vt:lpstr>Replication Test Framework</vt:lpstr>
      <vt:lpstr>Replication Test Framework</vt:lpstr>
      <vt:lpstr>Replication Test Framework</vt:lpstr>
      <vt:lpstr>Replication Test Framework</vt:lpstr>
      <vt:lpstr>Replication Test Framework</vt:lpstr>
      <vt:lpstr>Replication Test Framework - Summary</vt:lpstr>
      <vt:lpstr>Kernel Test Framework</vt:lpstr>
      <vt:lpstr>Kernel Test Framework</vt:lpstr>
      <vt:lpstr>Kernel Test Framework</vt:lpstr>
      <vt:lpstr>幻灯片 20</vt:lpstr>
      <vt:lpstr>Kernel Test Framework</vt:lpstr>
      <vt:lpstr>Kernel Test Framework</vt:lpstr>
      <vt:lpstr>Kernel Test Framework</vt:lpstr>
      <vt:lpstr>Kernel Test Framework</vt:lpstr>
      <vt:lpstr>Kernel Test Framework</vt:lpstr>
      <vt:lpstr>Kernel Test Framework - Examples</vt:lpstr>
      <vt:lpstr>Kernel Test Framework - Examples</vt:lpstr>
      <vt:lpstr>Kernel Test Framework - Examples</vt:lpstr>
      <vt:lpstr>Kernel Test Framework - Summary</vt:lpstr>
      <vt:lpstr>Concurrency Test Framework</vt:lpstr>
      <vt:lpstr>Concurrency Test Framework</vt:lpstr>
      <vt:lpstr>Concurrency Test Framework – step Execution</vt:lpstr>
      <vt:lpstr>Concurrency Test Framework</vt:lpstr>
      <vt:lpstr>Concurrency Test Framework</vt:lpstr>
      <vt:lpstr>Concurrency Test Framework - Component</vt:lpstr>
      <vt:lpstr>Concurrency Test Framework</vt:lpstr>
      <vt:lpstr>Concurrency Test Framework</vt:lpstr>
      <vt:lpstr>Concurrency Test Framework</vt:lpstr>
      <vt:lpstr>Concurrency Test Framework –  How to Use?</vt:lpstr>
      <vt:lpstr>Concurrency Test Framework –  How to Use?</vt:lpstr>
      <vt:lpstr>Concurrency Test Framework –  Real Example</vt:lpstr>
      <vt:lpstr>Concurrency Test Framework</vt:lpstr>
      <vt:lpstr>Concurrency Test Framework -Summary</vt:lpstr>
      <vt:lpstr>Feedback and Suggestions</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test</dc:creator>
  <cp:lastModifiedBy>LI Yuanjia</cp:lastModifiedBy>
  <cp:revision>255</cp:revision>
  <dcterms:created xsi:type="dcterms:W3CDTF">2013-03-12T05:45:07Z</dcterms:created>
  <dcterms:modified xsi:type="dcterms:W3CDTF">2013-05-17T06:45:56Z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(3)tRVcHT4t+/AU+t66DyC1uhCDA22Ikbvq5sfkZXrRy+5DeRm/A7D1xsqXqNm+1G6Aq4El7C6E
o4YpEhlRHoiEeAQ0FZK6Fz0Z+rxdlAUy8et7QXdO2B9slPtGoNaCNk9HQcYkDt/moE1vMNoH
VS5rmEwaOwOqKjIR71+u09iEh7tJfW1NAADCHfBFKEETMm5YV6E3XdBVx9xyKg2hZtRO0ImB
IuxrOx3KsbkSiCZV0nak5</vt:lpwstr>
  </property>
  <property fmtid="{D5CDD505-2E9C-101B-9397-08002B2CF9AE}" pid="3" name="_ms_pID_7253431">
    <vt:lpwstr>SVY3PRcAPPEfeB3wqecJ6vma8ANEyXwyzwEqqK5GtUdcz5UsMce
eX71j7WH2iGCBqRFwST/AM0cVIJn0XHgTtN9vfku3zHindAq1Tpkb++774573xz2BVVyAZF0
BB6kF8WeblnKboNDlLhyLxmkfzsLepDtGjto9M2oS+4PzC5d+wbTptiGPEeh5eJm1Ah668bg
Ot2i8ZdqoNJ/TiHLuIPvkIARg5vFRRTZ25WCLFVztT</vt:lpwstr>
  </property>
  <property fmtid="{D5CDD505-2E9C-101B-9397-08002B2CF9AE}" pid="4" name="_ms_pID_7253432">
    <vt:lpwstr>KgKxY8J0tAQ79wO0lk00vL4x4+JJKW
SpPedKxXO9GXUqW+IKn+rEkwjyN6/YGLqcbRt9UINJriXgdvAKk=</vt:lpwstr>
  </property>
  <property fmtid="{D5CDD505-2E9C-101B-9397-08002B2CF9AE}" pid="5" name="sflag">
    <vt:lpwstr>1368445015</vt:lpwstr>
  </property>
</Properties>
</file>