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9"/>
  </p:notesMasterIdLst>
  <p:sldIdLst>
    <p:sldId id="276" r:id="rId2"/>
    <p:sldId id="277" r:id="rId3"/>
    <p:sldId id="278" r:id="rId4"/>
    <p:sldId id="303" r:id="rId5"/>
    <p:sldId id="279" r:id="rId6"/>
    <p:sldId id="280" r:id="rId7"/>
    <p:sldId id="281" r:id="rId8"/>
    <p:sldId id="269" r:id="rId9"/>
    <p:sldId id="275" r:id="rId10"/>
    <p:sldId id="274" r:id="rId11"/>
    <p:sldId id="273" r:id="rId12"/>
    <p:sldId id="272" r:id="rId13"/>
    <p:sldId id="283" r:id="rId14"/>
    <p:sldId id="285" r:id="rId15"/>
    <p:sldId id="287" r:id="rId16"/>
    <p:sldId id="299" r:id="rId17"/>
    <p:sldId id="289" r:id="rId18"/>
    <p:sldId id="290" r:id="rId19"/>
    <p:sldId id="291" r:id="rId20"/>
    <p:sldId id="310" r:id="rId21"/>
    <p:sldId id="293" r:id="rId22"/>
    <p:sldId id="311" r:id="rId23"/>
    <p:sldId id="316" r:id="rId24"/>
    <p:sldId id="312" r:id="rId25"/>
    <p:sldId id="313" r:id="rId26"/>
    <p:sldId id="294" r:id="rId27"/>
    <p:sldId id="295" r:id="rId28"/>
    <p:sldId id="301" r:id="rId29"/>
    <p:sldId id="302" r:id="rId30"/>
    <p:sldId id="304" r:id="rId31"/>
    <p:sldId id="305" r:id="rId32"/>
    <p:sldId id="314" r:id="rId33"/>
    <p:sldId id="306" r:id="rId34"/>
    <p:sldId id="315" r:id="rId35"/>
    <p:sldId id="307" r:id="rId36"/>
    <p:sldId id="308" r:id="rId37"/>
    <p:sldId id="297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90"/>
    <p:restoredTop sz="91543"/>
  </p:normalViewPr>
  <p:slideViewPr>
    <p:cSldViewPr snapToGrid="0" snapToObjects="1">
      <p:cViewPr>
        <p:scale>
          <a:sx n="110" d="100"/>
          <a:sy n="110" d="100"/>
        </p:scale>
        <p:origin x="10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F4081-133E-8749-AE88-7B2CB4C5884B}" type="datetimeFigureOut">
              <a:rPr lang="en-US" smtClean="0"/>
              <a:t>9/6/17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EEE6D-CF6E-5142-9AEC-75B859A4C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28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EEE6D-CF6E-5142-9AEC-75B859A4CD7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50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EEE6D-CF6E-5142-9AEC-75B859A4CD7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26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EEE6D-CF6E-5142-9AEC-75B859A4CD7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26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EEE6D-CF6E-5142-9AEC-75B859A4CD7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3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734E-2544-914C-8687-17D552AB1358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FFA6-5EDE-0747-9E3B-B289BA45FAEE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AEA8-A1F1-5743-BF95-B2118A658D3E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7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3ABA-8159-D844-B19F-AEDC50C88C03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42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83998-E4BD-BF41-822F-0617921D3D38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3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670C-A2CB-1645-AC43-78CDA0D338A5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6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9943-A1DA-9149-B113-0EC55AC9FA2C}" type="datetime7">
              <a:rPr lang="en-US" smtClean="0"/>
              <a:t>Sep-17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4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1AFE1-A7AF-5A43-8DA4-7D2873C25FF9}" type="datetime7">
              <a:rPr lang="en-US" smtClean="0"/>
              <a:t>Sep-17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80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9DD0-EAA2-6A4D-8795-2866B054C344}" type="datetime7">
              <a:rPr lang="en-US" smtClean="0"/>
              <a:t>Sep-17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187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F2E6-B7D1-5645-84AB-D66ED008A6A6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14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1B19-E7D0-1F42-B47C-BDC71BDDBA41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01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1441D-93D7-0648-8AED-1E6F34CA4A83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83842-26E4-9F40-B794-3EE30F55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7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scalegenius/pg_bitempora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Enhancements to the </a:t>
            </a:r>
            <a:r>
              <a:rPr lang="en-US" dirty="0" err="1"/>
              <a:t>B</a:t>
            </a:r>
            <a:r>
              <a:rPr lang="en-US" dirty="0" err="1" smtClean="0"/>
              <a:t>itemporal</a:t>
            </a:r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odel </a:t>
            </a:r>
            <a:r>
              <a:rPr lang="en-US" dirty="0"/>
              <a:t>S</a:t>
            </a:r>
            <a:r>
              <a:rPr lang="en-US" dirty="0" smtClean="0"/>
              <a:t>upport: Integrity Constraints and More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448800" cy="2267422"/>
          </a:xfrm>
        </p:spPr>
        <p:txBody>
          <a:bodyPr>
            <a:noAutofit/>
          </a:bodyPr>
          <a:lstStyle/>
          <a:p>
            <a:r>
              <a:rPr lang="en-US" sz="2000" dirty="0" smtClean="0"/>
              <a:t>Henrietta Dombrovskaya,  </a:t>
            </a:r>
            <a:r>
              <a:rPr lang="en-US" sz="2000" dirty="0" err="1" smtClean="0"/>
              <a:t>Braviant</a:t>
            </a:r>
            <a:r>
              <a:rPr lang="en-US" sz="2000" dirty="0" smtClean="0"/>
              <a:t> Holdings, Chicago</a:t>
            </a:r>
          </a:p>
          <a:p>
            <a:r>
              <a:rPr lang="en-US" sz="2000" dirty="0" smtClean="0"/>
              <a:t>Boris </a:t>
            </a:r>
            <a:r>
              <a:rPr lang="en-US" sz="2000" dirty="0" err="1" smtClean="0"/>
              <a:t>Novikov</a:t>
            </a:r>
            <a:r>
              <a:rPr lang="en-US" sz="2000" dirty="0" smtClean="0"/>
              <a:t>, Saint Petersburg University, Russia</a:t>
            </a:r>
          </a:p>
          <a:p>
            <a:r>
              <a:rPr lang="en-US" sz="2000" dirty="0" smtClean="0"/>
              <a:t>Chad Slaughter, Scale Genius, Inc. Chicago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680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04990"/>
            <a:ext cx="10515600" cy="1035050"/>
          </a:xfrm>
        </p:spPr>
        <p:txBody>
          <a:bodyPr/>
          <a:lstStyle/>
          <a:p>
            <a:r>
              <a:rPr lang="en-US" dirty="0" err="1" smtClean="0"/>
              <a:t>Bitemporal</a:t>
            </a:r>
            <a:r>
              <a:rPr lang="en-US" dirty="0" smtClean="0"/>
              <a:t> Correction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762475"/>
              </p:ext>
            </p:extLst>
          </p:nvPr>
        </p:nvGraphicFramePr>
        <p:xfrm>
          <a:off x="5357279" y="1172511"/>
          <a:ext cx="6554506" cy="1837944"/>
        </p:xfrm>
        <a:graphic>
          <a:graphicData uri="http://schemas.openxmlformats.org/drawingml/2006/table">
            <a:tbl>
              <a:tblPr/>
              <a:tblGrid>
                <a:gridCol w="240792"/>
                <a:gridCol w="1763486"/>
                <a:gridCol w="1817914"/>
                <a:gridCol w="1121229"/>
                <a:gridCol w="870857"/>
                <a:gridCol w="740228"/>
              </a:tblGrid>
              <a:tr h="37795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#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Effective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Assertive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>
                          <a:latin typeface="Arial"/>
                        </a:rPr>
                        <a:t>Customer 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00" b="1" dirty="0">
                          <a:latin typeface="Arial"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00" b="1">
                          <a:latin typeface="Arial"/>
                        </a:rPr>
                        <a:t>Type</a:t>
                      </a:r>
                    </a:p>
                  </a:txBody>
                  <a:tcPr marL="0" marR="0" marT="0" marB="0" anchor="ctr"/>
                </a:tc>
              </a:tr>
              <a:tr h="368808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[2015-06-01, oo)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>
                          <a:latin typeface="Arial"/>
                        </a:rPr>
                        <a:t>[2015-05-01,2015-09-15)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/>
                </a:tc>
              </a:tr>
              <a:tr h="365760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[2015-06-01,2015-09-15)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/>
                </a:tc>
              </a:tr>
              <a:tr h="36271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[2015-09-15, oo)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[2015-09-15, 2015-09-22)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>
                          <a:latin typeface="Arial"/>
                        </a:rPr>
                        <a:t>Gold</a:t>
                      </a:r>
                    </a:p>
                  </a:txBody>
                  <a:tcPr marL="0" marR="0" marT="0" marB="0" anchor="ctr"/>
                </a:tc>
              </a:tr>
              <a:tr h="36271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 dirty="0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6802"/>
                      <a:r>
                        <a:rPr lang="en-US" sz="1100" b="1" dirty="0" smtClean="0">
                          <a:latin typeface="Arial"/>
                        </a:rPr>
                        <a:t>[ 2015-09-22, </a:t>
                      </a:r>
                      <a:r>
                        <a:rPr lang="en-US" sz="1100" b="1" dirty="0" err="1" smtClean="0">
                          <a:latin typeface="Arial"/>
                        </a:rPr>
                        <a:t>oo</a:t>
                      </a:r>
                      <a:r>
                        <a:rPr lang="en-US" sz="1100" b="1" dirty="0" smtClean="0">
                          <a:latin typeface="Arial"/>
                        </a:rPr>
                        <a:t>)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 dirty="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Platinum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66099" y="3640394"/>
            <a:ext cx="513410" cy="296521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Asserted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1111055" y="3978321"/>
            <a:ext cx="3378168" cy="2466426"/>
            <a:chOff x="1111055" y="3708116"/>
            <a:chExt cx="4786342" cy="2736631"/>
          </a:xfrm>
        </p:grpSpPr>
        <p:sp>
          <p:nvSpPr>
            <p:cNvPr id="14" name="Rectangle 13"/>
            <p:cNvSpPr/>
            <p:nvPr/>
          </p:nvSpPr>
          <p:spPr>
            <a:xfrm>
              <a:off x="3226935" y="4947993"/>
              <a:ext cx="2649220" cy="1453114"/>
            </a:xfrm>
            <a:prstGeom prst="rect">
              <a:avLst/>
            </a:prstGeom>
            <a:solidFill>
              <a:schemeClr val="accent5">
                <a:alpha val="35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65794" y="3963609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37493" y="4326310"/>
              <a:ext cx="3731686" cy="612060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144454" y="4960188"/>
              <a:ext cx="1097857" cy="148455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243265" y="3708116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424940" y="3941790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1111055" y="3963609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8514711" y="3958657"/>
            <a:ext cx="3397074" cy="2466425"/>
            <a:chOff x="7167765" y="3673173"/>
            <a:chExt cx="4786342" cy="2736630"/>
          </a:xfrm>
        </p:grpSpPr>
        <p:sp>
          <p:nvSpPr>
            <p:cNvPr id="22" name="Rectangle 21"/>
            <p:cNvSpPr/>
            <p:nvPr/>
          </p:nvSpPr>
          <p:spPr>
            <a:xfrm>
              <a:off x="9276667" y="5321053"/>
              <a:ext cx="2649221" cy="1084696"/>
            </a:xfrm>
            <a:prstGeom prst="rect">
              <a:avLst/>
            </a:prstGeom>
            <a:solidFill>
              <a:schemeClr val="accent4">
                <a:alpha val="37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276667" y="4921192"/>
              <a:ext cx="2649221" cy="420661"/>
            </a:xfrm>
            <a:prstGeom prst="rect">
              <a:avLst/>
            </a:prstGeom>
            <a:solidFill>
              <a:schemeClr val="accent5">
                <a:alpha val="35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22504" y="3928666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194203" y="4291366"/>
              <a:ext cx="3731686" cy="612060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201164" y="4925244"/>
              <a:ext cx="1097857" cy="148455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7299975" y="3673173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481650" y="3906846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7167765" y="3928665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1257394" y="3640394"/>
            <a:ext cx="1156227" cy="25016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mtClean="0"/>
              <a:t>Effective</a:t>
            </a:r>
            <a:endParaRPr lang="en-US" dirty="0"/>
          </a:p>
        </p:txBody>
      </p:sp>
      <p:sp>
        <p:nvSpPr>
          <p:cNvPr id="33" name="Right Arrow 32"/>
          <p:cNvSpPr/>
          <p:nvPr/>
        </p:nvSpPr>
        <p:spPr>
          <a:xfrm>
            <a:off x="5427106" y="4863226"/>
            <a:ext cx="2091246" cy="537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31963" y="1355031"/>
            <a:ext cx="2364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352">
              <a:spcBef>
                <a:spcPts val="1890"/>
              </a:spcBef>
              <a:spcAft>
                <a:spcPts val="1050"/>
              </a:spcAft>
            </a:pPr>
            <a:r>
              <a:rPr lang="en-US" b="1" spc="-100" dirty="0">
                <a:solidFill>
                  <a:srgbClr val="2A67AC"/>
                </a:solidFill>
                <a:latin typeface="Arial" charset="0"/>
                <a:ea typeface="Arial" charset="0"/>
                <a:cs typeface="Arial" charset="0"/>
              </a:rPr>
              <a:t>now = 2015-09-15</a:t>
            </a:r>
          </a:p>
        </p:txBody>
      </p:sp>
      <p:sp>
        <p:nvSpPr>
          <p:cNvPr id="2" name="Rectangle 1"/>
          <p:cNvSpPr/>
          <p:nvPr/>
        </p:nvSpPr>
        <p:spPr>
          <a:xfrm>
            <a:off x="331964" y="2006103"/>
            <a:ext cx="4759020" cy="152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9700" indent="-4572">
              <a:lnSpc>
                <a:spcPts val="1596"/>
              </a:lnSpc>
            </a:pPr>
            <a:r>
              <a:rPr lang="en-US" sz="1600" spc="-100" dirty="0"/>
              <a:t>select </a:t>
            </a:r>
            <a:r>
              <a:rPr lang="en-US" sz="1600" spc="-100" dirty="0" err="1" smtClean="0"/>
              <a:t>ll_bitemporal_correction</a:t>
            </a:r>
            <a:r>
              <a:rPr lang="en-US" sz="1600" spc="-100" dirty="0" smtClean="0"/>
              <a:t>($$customers$$,</a:t>
            </a:r>
            <a:endParaRPr lang="en-US" sz="1600" dirty="0"/>
          </a:p>
          <a:p>
            <a:pPr marL="469900" indent="3556">
              <a:lnSpc>
                <a:spcPts val="1596"/>
              </a:lnSpc>
            </a:pPr>
            <a:r>
              <a:rPr lang="en-US" sz="1600" spc="-100" dirty="0" smtClean="0"/>
              <a:t>$$type </a:t>
            </a:r>
            <a:r>
              <a:rPr lang="en-US" sz="1600" spc="-100" dirty="0"/>
              <a:t>$$,</a:t>
            </a:r>
          </a:p>
          <a:p>
            <a:pPr marL="469900" indent="3556">
              <a:lnSpc>
                <a:spcPts val="1596"/>
              </a:lnSpc>
            </a:pPr>
            <a:r>
              <a:rPr lang="en-US" sz="1600" spc="-100" dirty="0"/>
              <a:t>$$ </a:t>
            </a:r>
            <a:r>
              <a:rPr lang="en-US" sz="1600" spc="-100" dirty="0" smtClean="0"/>
              <a:t>Platinum$$,</a:t>
            </a:r>
            <a:endParaRPr lang="en-US" sz="1600" spc="-100" dirty="0"/>
          </a:p>
          <a:p>
            <a:pPr marL="469900" indent="3556">
              <a:lnSpc>
                <a:spcPts val="1596"/>
              </a:lnSpc>
            </a:pPr>
            <a:r>
              <a:rPr lang="en-US" sz="1600" spc="-100" dirty="0"/>
              <a:t>$$ </a:t>
            </a:r>
            <a:r>
              <a:rPr lang="en-US" sz="1600" spc="-100" dirty="0" err="1" smtClean="0"/>
              <a:t>customer_no</a:t>
            </a:r>
            <a:r>
              <a:rPr lang="en-US" sz="1600" spc="-100" dirty="0" smtClean="0"/>
              <a:t> </a:t>
            </a:r>
            <a:r>
              <a:rPr lang="en-US" sz="1600" spc="-100" dirty="0"/>
              <a:t>$$,</a:t>
            </a:r>
          </a:p>
          <a:p>
            <a:pPr marL="469900" indent="3556">
              <a:lnSpc>
                <a:spcPts val="1596"/>
              </a:lnSpc>
            </a:pPr>
            <a:r>
              <a:rPr lang="en-US" sz="1600" spc="-100" dirty="0"/>
              <a:t>$$ </a:t>
            </a:r>
            <a:r>
              <a:rPr lang="en-US" sz="1600" spc="-100" dirty="0" smtClean="0"/>
              <a:t>C100$$,</a:t>
            </a:r>
            <a:endParaRPr lang="en-US" sz="1600" spc="-100" dirty="0"/>
          </a:p>
          <a:p>
            <a:pPr marL="469900" indent="3556">
              <a:lnSpc>
                <a:spcPts val="1596"/>
              </a:lnSpc>
            </a:pPr>
            <a:r>
              <a:rPr lang="en-US" sz="1600" spc="-100" dirty="0" err="1"/>
              <a:t>timeperiod</a:t>
            </a:r>
            <a:r>
              <a:rPr lang="en-US" sz="1600" spc="-100" dirty="0"/>
              <a:t>('2015-09-15'</a:t>
            </a:r>
            <a:r>
              <a:rPr lang="en-US" sz="1600" dirty="0"/>
              <a:t>,</a:t>
            </a:r>
            <a:r>
              <a:rPr lang="en-US" sz="1600" spc="-100" dirty="0"/>
              <a:t>'infinity</a:t>
            </a:r>
            <a:r>
              <a:rPr lang="en-US" sz="1600" spc="-100" dirty="0" smtClean="0"/>
              <a:t>')</a:t>
            </a:r>
            <a:r>
              <a:rPr lang="en-US" sz="1600" dirty="0" smtClean="0"/>
              <a:t>,</a:t>
            </a:r>
          </a:p>
          <a:p>
            <a:pPr marL="469900" indent="3556">
              <a:lnSpc>
                <a:spcPts val="1596"/>
              </a:lnSpc>
            </a:pPr>
            <a:r>
              <a:rPr lang="en-US" sz="1600" dirty="0"/>
              <a:t>n</a:t>
            </a:r>
            <a:r>
              <a:rPr lang="en-US" sz="1600" dirty="0" smtClean="0"/>
              <a:t>ow())</a:t>
            </a: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10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BB2A-41A2-AC43-ABE4-6756ACE3824F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7257337" y="5445757"/>
            <a:ext cx="4634420" cy="19400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0026445" y="3758360"/>
            <a:ext cx="1824" cy="2780552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9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04990"/>
            <a:ext cx="10515600" cy="916606"/>
          </a:xfrm>
        </p:spPr>
        <p:txBody>
          <a:bodyPr/>
          <a:lstStyle/>
          <a:p>
            <a:r>
              <a:rPr lang="en-US" dirty="0" err="1" smtClean="0"/>
              <a:t>Bitemporal</a:t>
            </a:r>
            <a:r>
              <a:rPr lang="en-US" dirty="0" smtClean="0"/>
              <a:t> Inactivate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15638"/>
              </p:ext>
            </p:extLst>
          </p:nvPr>
        </p:nvGraphicFramePr>
        <p:xfrm>
          <a:off x="5357279" y="1172511"/>
          <a:ext cx="6554506" cy="2209800"/>
        </p:xfrm>
        <a:graphic>
          <a:graphicData uri="http://schemas.openxmlformats.org/drawingml/2006/table">
            <a:tbl>
              <a:tblPr/>
              <a:tblGrid>
                <a:gridCol w="240792"/>
                <a:gridCol w="1763486"/>
                <a:gridCol w="1817914"/>
                <a:gridCol w="1121229"/>
                <a:gridCol w="870857"/>
                <a:gridCol w="740228"/>
              </a:tblGrid>
              <a:tr h="37795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#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Effective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Assertive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>
                          <a:latin typeface="Arial"/>
                        </a:rPr>
                        <a:t>Customer 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00" b="1" dirty="0">
                          <a:latin typeface="Arial"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00" b="1">
                          <a:latin typeface="Arial"/>
                        </a:rPr>
                        <a:t>Type</a:t>
                      </a:r>
                    </a:p>
                  </a:txBody>
                  <a:tcPr marL="0" marR="0" marT="0" marB="0" anchor="ctr"/>
                </a:tc>
              </a:tr>
              <a:tr h="368808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[2015-06-01, oo)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>
                          <a:latin typeface="Arial"/>
                        </a:rPr>
                        <a:t>[2015-05-01,2015-09-15)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/>
                </a:tc>
              </a:tr>
              <a:tr h="365760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[2015-06-01,2015-09-15)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/>
                </a:tc>
              </a:tr>
              <a:tr h="36271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[2015-09-15, oo)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>
                          <a:latin typeface="Arial"/>
                        </a:rPr>
                        <a:t>[2015-09-15, 2015-09-22)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>
                          <a:latin typeface="Arial"/>
                        </a:rPr>
                        <a:t>Gold</a:t>
                      </a:r>
                    </a:p>
                  </a:txBody>
                  <a:tcPr marL="0" marR="0" marT="0" marB="0" anchor="ctr"/>
                </a:tc>
              </a:tr>
              <a:tr h="36271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[2015-09-22, 2015-11-05)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>
                          <a:latin typeface="Arial"/>
                        </a:rPr>
                        <a:t>Platinum</a:t>
                      </a:r>
                    </a:p>
                  </a:txBody>
                  <a:tcPr marL="0" marR="0" marT="0" marB="0" anchor="ctr"/>
                </a:tc>
              </a:tr>
              <a:tr h="371856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 dirty="0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 dirty="0">
                          <a:latin typeface="Arial"/>
                        </a:rPr>
                        <a:t>[2015-09-15,2015-12-31 )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4008"/>
                      <a:r>
                        <a:rPr lang="en-US" sz="1100" b="1" dirty="0" smtClean="0">
                          <a:latin typeface="Arial"/>
                        </a:rPr>
                        <a:t>[ 2015-11-05, </a:t>
                      </a:r>
                      <a:r>
                        <a:rPr lang="en-US" sz="1100" b="1" dirty="0" err="1" smtClean="0">
                          <a:latin typeface="Arial"/>
                        </a:rPr>
                        <a:t>oo</a:t>
                      </a:r>
                      <a:r>
                        <a:rPr lang="en-US" sz="1100" b="1" dirty="0" smtClean="0">
                          <a:latin typeface="Arial"/>
                        </a:rPr>
                        <a:t>)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 dirty="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Platinum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66099" y="3640394"/>
            <a:ext cx="513410" cy="296521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Asserted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1111055" y="3978321"/>
            <a:ext cx="3378168" cy="2466426"/>
            <a:chOff x="1111055" y="3708116"/>
            <a:chExt cx="4786342" cy="2736631"/>
          </a:xfrm>
        </p:grpSpPr>
        <p:sp>
          <p:nvSpPr>
            <p:cNvPr id="12" name="Rectangle 11"/>
            <p:cNvSpPr/>
            <p:nvPr/>
          </p:nvSpPr>
          <p:spPr>
            <a:xfrm>
              <a:off x="3219959" y="5355997"/>
              <a:ext cx="2649220" cy="1066930"/>
            </a:xfrm>
            <a:prstGeom prst="rect">
              <a:avLst/>
            </a:prstGeom>
            <a:solidFill>
              <a:schemeClr val="accent4">
                <a:alpha val="37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226935" y="4947994"/>
              <a:ext cx="2649221" cy="420661"/>
            </a:xfrm>
            <a:prstGeom prst="rect">
              <a:avLst/>
            </a:prstGeom>
            <a:solidFill>
              <a:schemeClr val="accent5">
                <a:alpha val="35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65794" y="3963609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37493" y="4326310"/>
              <a:ext cx="3731686" cy="612060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144454" y="4960188"/>
              <a:ext cx="1097857" cy="148455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243265" y="3708116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424940" y="3941790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1111055" y="3963609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8514711" y="3958657"/>
            <a:ext cx="3397074" cy="2466425"/>
            <a:chOff x="7167765" y="3673173"/>
            <a:chExt cx="4786342" cy="2736630"/>
          </a:xfrm>
        </p:grpSpPr>
        <p:sp>
          <p:nvSpPr>
            <p:cNvPr id="10" name="Rectangle 9"/>
            <p:cNvSpPr/>
            <p:nvPr/>
          </p:nvSpPr>
          <p:spPr>
            <a:xfrm>
              <a:off x="9262563" y="5700271"/>
              <a:ext cx="1383335" cy="687712"/>
            </a:xfrm>
            <a:prstGeom prst="rect">
              <a:avLst/>
            </a:prstGeom>
            <a:solidFill>
              <a:schemeClr val="accent4">
                <a:alpha val="37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tx1"/>
                  </a:solidFill>
                </a:rPr>
                <a:t>5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276667" y="5321054"/>
              <a:ext cx="2649221" cy="384185"/>
            </a:xfrm>
            <a:prstGeom prst="rect">
              <a:avLst/>
            </a:prstGeom>
            <a:solidFill>
              <a:schemeClr val="accent4">
                <a:alpha val="37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276667" y="4921192"/>
              <a:ext cx="2649221" cy="420661"/>
            </a:xfrm>
            <a:prstGeom prst="rect">
              <a:avLst/>
            </a:prstGeom>
            <a:solidFill>
              <a:schemeClr val="accent5">
                <a:alpha val="35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22504" y="3928666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194203" y="4291366"/>
              <a:ext cx="3731686" cy="612060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201164" y="4925244"/>
              <a:ext cx="1097857" cy="148455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7299975" y="3673173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481650" y="3906846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7167765" y="3928665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1257394" y="3640394"/>
            <a:ext cx="1156227" cy="25016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mtClean="0"/>
              <a:t>Effective</a:t>
            </a:r>
            <a:endParaRPr lang="en-US" dirty="0"/>
          </a:p>
        </p:txBody>
      </p:sp>
      <p:sp>
        <p:nvSpPr>
          <p:cNvPr id="33" name="Right Arrow 32"/>
          <p:cNvSpPr/>
          <p:nvPr/>
        </p:nvSpPr>
        <p:spPr>
          <a:xfrm>
            <a:off x="5427106" y="4863226"/>
            <a:ext cx="2091246" cy="537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66099" y="1345591"/>
            <a:ext cx="2133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352">
              <a:spcBef>
                <a:spcPts val="1890"/>
              </a:spcBef>
              <a:spcAft>
                <a:spcPts val="1050"/>
              </a:spcAft>
            </a:pPr>
            <a:r>
              <a:rPr lang="en-US" b="1" spc="-100" dirty="0">
                <a:solidFill>
                  <a:srgbClr val="2A67AC"/>
                </a:solidFill>
                <a:latin typeface="Arial" charset="0"/>
                <a:ea typeface="Arial" charset="0"/>
                <a:cs typeface="Arial" charset="0"/>
              </a:rPr>
              <a:t>now = </a:t>
            </a:r>
            <a:r>
              <a:rPr lang="en-US" b="1" spc="-100" dirty="0" smtClean="0">
                <a:solidFill>
                  <a:srgbClr val="2A67AC"/>
                </a:solidFill>
                <a:latin typeface="Arial" charset="0"/>
                <a:ea typeface="Arial" charset="0"/>
                <a:cs typeface="Arial" charset="0"/>
              </a:rPr>
              <a:t>2015-11-05</a:t>
            </a:r>
            <a:endParaRPr lang="en-US" b="1" spc="-100" dirty="0">
              <a:solidFill>
                <a:srgbClr val="2A67A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8216" y="2097283"/>
            <a:ext cx="4660411" cy="1285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9812">
              <a:lnSpc>
                <a:spcPts val="1488"/>
              </a:lnSpc>
            </a:pPr>
            <a:r>
              <a:rPr lang="en-US" sz="1600" dirty="0"/>
              <a:t>select </a:t>
            </a:r>
            <a:r>
              <a:rPr lang="en-US" sz="1600" dirty="0" err="1"/>
              <a:t>ll_bitemporal_inactivate</a:t>
            </a:r>
            <a:r>
              <a:rPr lang="en-US" sz="1600" dirty="0"/>
              <a:t>(</a:t>
            </a:r>
          </a:p>
          <a:p>
            <a:pPr marL="355600" indent="-3556" algn="just">
              <a:lnSpc>
                <a:spcPts val="1488"/>
              </a:lnSpc>
            </a:pPr>
            <a:r>
              <a:rPr lang="en-US" sz="1600" dirty="0" smtClean="0"/>
              <a:t>$$customers$$,</a:t>
            </a:r>
            <a:endParaRPr lang="en-US" sz="1600" dirty="0"/>
          </a:p>
          <a:p>
            <a:pPr marL="355600" indent="-3556" algn="just">
              <a:lnSpc>
                <a:spcPts val="1488"/>
              </a:lnSpc>
            </a:pPr>
            <a:r>
              <a:rPr lang="en-US" sz="1600" dirty="0" smtClean="0"/>
              <a:t>$$</a:t>
            </a:r>
            <a:r>
              <a:rPr lang="en-US" sz="1600" dirty="0" err="1" smtClean="0"/>
              <a:t>customer_no</a:t>
            </a:r>
            <a:r>
              <a:rPr lang="en-US" sz="1600" dirty="0" smtClean="0"/>
              <a:t>$$,</a:t>
            </a:r>
            <a:endParaRPr lang="en-US" sz="1600" dirty="0"/>
          </a:p>
          <a:p>
            <a:pPr marL="355600" indent="-3556">
              <a:lnSpc>
                <a:spcPts val="1488"/>
              </a:lnSpc>
            </a:pPr>
            <a:r>
              <a:rPr lang="en-US" sz="1600" dirty="0" smtClean="0"/>
              <a:t>$$C100$$,</a:t>
            </a:r>
            <a:endParaRPr lang="en-US" sz="1600" dirty="0"/>
          </a:p>
          <a:p>
            <a:pPr marL="355600" indent="-3556" algn="just">
              <a:lnSpc>
                <a:spcPts val="1488"/>
              </a:lnSpc>
            </a:pPr>
            <a:r>
              <a:rPr lang="en-US" sz="1600" dirty="0" err="1"/>
              <a:t>timeperiod</a:t>
            </a:r>
            <a:r>
              <a:rPr lang="en-US" sz="1600" dirty="0"/>
              <a:t>('2015-12-31','infinity</a:t>
            </a:r>
            <a:r>
              <a:rPr lang="en-US" sz="1600" dirty="0" smtClean="0"/>
              <a:t>'),</a:t>
            </a:r>
          </a:p>
          <a:p>
            <a:pPr marL="355600" indent="-3556" algn="just">
              <a:lnSpc>
                <a:spcPts val="1488"/>
              </a:lnSpc>
            </a:pPr>
            <a:r>
              <a:rPr lang="en-US" sz="1600" dirty="0" err="1" smtClean="0"/>
              <a:t>timeperiod</a:t>
            </a:r>
            <a:r>
              <a:rPr lang="en-US" sz="1600" dirty="0"/>
              <a:t>('2015-11-05','infinity'),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11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B406-1399-0C41-B67E-3D232FD87404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7518352" y="5772282"/>
            <a:ext cx="4634420" cy="19400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0946839" y="3991838"/>
            <a:ext cx="1824" cy="2780552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427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04990"/>
            <a:ext cx="10515600" cy="1035050"/>
          </a:xfrm>
        </p:spPr>
        <p:txBody>
          <a:bodyPr/>
          <a:lstStyle/>
          <a:p>
            <a:r>
              <a:rPr lang="en-US" dirty="0" err="1" smtClean="0"/>
              <a:t>Bitemporal</a:t>
            </a:r>
            <a:r>
              <a:rPr lang="en-US" dirty="0" smtClean="0"/>
              <a:t> Delete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338880"/>
              </p:ext>
            </p:extLst>
          </p:nvPr>
        </p:nvGraphicFramePr>
        <p:xfrm>
          <a:off x="5357279" y="1172511"/>
          <a:ext cx="6554506" cy="2209800"/>
        </p:xfrm>
        <a:graphic>
          <a:graphicData uri="http://schemas.openxmlformats.org/drawingml/2006/table">
            <a:tbl>
              <a:tblPr/>
              <a:tblGrid>
                <a:gridCol w="240792"/>
                <a:gridCol w="1763486"/>
                <a:gridCol w="1817914"/>
                <a:gridCol w="1121229"/>
                <a:gridCol w="870857"/>
                <a:gridCol w="740228"/>
              </a:tblGrid>
              <a:tr h="37795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#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Effective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Assertive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>
                          <a:latin typeface="Arial"/>
                        </a:rPr>
                        <a:t>Customer 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00" b="1" dirty="0">
                          <a:latin typeface="Arial"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00" b="1">
                          <a:latin typeface="Arial"/>
                        </a:rPr>
                        <a:t>Type</a:t>
                      </a:r>
                    </a:p>
                  </a:txBody>
                  <a:tcPr marL="0" marR="0" marT="0" marB="0" anchor="ctr"/>
                </a:tc>
              </a:tr>
              <a:tr h="368808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[2015-06-01, oo)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>
                          <a:latin typeface="Arial"/>
                        </a:rPr>
                        <a:t>[2015-05-01,2015-09-15)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/>
                </a:tc>
              </a:tr>
              <a:tr h="365760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[2015-06-01,2015-09-15)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/>
                </a:tc>
              </a:tr>
              <a:tr h="36271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[2015-09-15, oo)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>
                          <a:latin typeface="Arial"/>
                        </a:rPr>
                        <a:t>[2015-09-15, 2015-09-22)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>
                          <a:latin typeface="Arial"/>
                        </a:rPr>
                        <a:t>Gold</a:t>
                      </a:r>
                    </a:p>
                  </a:txBody>
                  <a:tcPr marL="0" marR="0" marT="0" marB="0" anchor="ctr"/>
                </a:tc>
              </a:tr>
              <a:tr h="36271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[2015-09-22, 2015-11-05)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>
                          <a:latin typeface="Arial"/>
                        </a:rPr>
                        <a:t>Platinum</a:t>
                      </a:r>
                    </a:p>
                  </a:txBody>
                  <a:tcPr marL="0" marR="0" marT="0" marB="0" anchor="ctr"/>
                </a:tc>
              </a:tr>
              <a:tr h="371856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 dirty="0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 dirty="0">
                          <a:latin typeface="Arial"/>
                        </a:rPr>
                        <a:t>[2015-09-15,2015-12-31 )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[2015-11-05, 2015-11-17 )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 dirty="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Platinum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66099" y="3640394"/>
            <a:ext cx="513410" cy="296521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Asserted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1111055" y="3978321"/>
            <a:ext cx="3378168" cy="2466426"/>
            <a:chOff x="1111055" y="3708116"/>
            <a:chExt cx="4786342" cy="2736631"/>
          </a:xfrm>
        </p:grpSpPr>
        <p:sp>
          <p:nvSpPr>
            <p:cNvPr id="12" name="Rectangle 11"/>
            <p:cNvSpPr/>
            <p:nvPr/>
          </p:nvSpPr>
          <p:spPr>
            <a:xfrm>
              <a:off x="3219958" y="5355998"/>
              <a:ext cx="2649221" cy="384185"/>
            </a:xfrm>
            <a:prstGeom prst="rect">
              <a:avLst/>
            </a:prstGeom>
            <a:solidFill>
              <a:schemeClr val="accent4">
                <a:alpha val="37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78557" y="5745580"/>
              <a:ext cx="1324561" cy="692564"/>
            </a:xfrm>
            <a:prstGeom prst="rect">
              <a:avLst/>
            </a:prstGeom>
            <a:solidFill>
              <a:schemeClr val="accent4">
                <a:alpha val="37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tx1"/>
                  </a:solidFill>
                </a:rPr>
                <a:t>5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226935" y="4947994"/>
              <a:ext cx="2649221" cy="420661"/>
            </a:xfrm>
            <a:prstGeom prst="rect">
              <a:avLst/>
            </a:prstGeom>
            <a:solidFill>
              <a:schemeClr val="accent5">
                <a:alpha val="35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65794" y="3963609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37493" y="4326310"/>
              <a:ext cx="3731686" cy="612060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144454" y="4960188"/>
              <a:ext cx="1097857" cy="148455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243265" y="3708116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424940" y="3941790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1111055" y="3963609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8514711" y="3958657"/>
            <a:ext cx="3397074" cy="2466425"/>
            <a:chOff x="7167765" y="3673173"/>
            <a:chExt cx="4786342" cy="2736630"/>
          </a:xfrm>
        </p:grpSpPr>
        <p:sp>
          <p:nvSpPr>
            <p:cNvPr id="10" name="Rectangle 9"/>
            <p:cNvSpPr/>
            <p:nvPr/>
          </p:nvSpPr>
          <p:spPr>
            <a:xfrm>
              <a:off x="9262564" y="5700271"/>
              <a:ext cx="1383336" cy="422597"/>
            </a:xfrm>
            <a:prstGeom prst="rect">
              <a:avLst/>
            </a:prstGeom>
            <a:solidFill>
              <a:schemeClr val="accent4">
                <a:alpha val="37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tx1"/>
                  </a:solidFill>
                </a:rPr>
                <a:t>5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262564" y="5705240"/>
              <a:ext cx="2649221" cy="456194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276667" y="5321054"/>
              <a:ext cx="2649221" cy="384185"/>
            </a:xfrm>
            <a:prstGeom prst="rect">
              <a:avLst/>
            </a:prstGeom>
            <a:solidFill>
              <a:schemeClr val="accent4">
                <a:alpha val="37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276667" y="4921192"/>
              <a:ext cx="2649221" cy="420661"/>
            </a:xfrm>
            <a:prstGeom prst="rect">
              <a:avLst/>
            </a:prstGeom>
            <a:solidFill>
              <a:schemeClr val="accent5">
                <a:alpha val="35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22504" y="3928666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194203" y="4291366"/>
              <a:ext cx="3731686" cy="612060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201164" y="4925244"/>
              <a:ext cx="1097857" cy="148455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7299975" y="3673173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481650" y="3906846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7167765" y="3928665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1257394" y="3640394"/>
            <a:ext cx="1156227" cy="25016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mtClean="0"/>
              <a:t>Effective</a:t>
            </a:r>
            <a:endParaRPr lang="en-US" dirty="0"/>
          </a:p>
        </p:txBody>
      </p:sp>
      <p:sp>
        <p:nvSpPr>
          <p:cNvPr id="33" name="Right Arrow 32"/>
          <p:cNvSpPr/>
          <p:nvPr/>
        </p:nvSpPr>
        <p:spPr>
          <a:xfrm>
            <a:off x="5427106" y="4863226"/>
            <a:ext cx="2091246" cy="537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47945" y="1294919"/>
            <a:ext cx="2199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352">
              <a:spcBef>
                <a:spcPts val="1890"/>
              </a:spcBef>
              <a:spcAft>
                <a:spcPts val="1050"/>
              </a:spcAft>
            </a:pPr>
            <a:r>
              <a:rPr lang="en-US" b="1" spc="-100" dirty="0">
                <a:solidFill>
                  <a:srgbClr val="2A67AC"/>
                </a:solidFill>
                <a:latin typeface="Arial" charset="0"/>
                <a:ea typeface="Arial" charset="0"/>
                <a:cs typeface="Arial" charset="0"/>
              </a:rPr>
              <a:t>now = </a:t>
            </a:r>
            <a:r>
              <a:rPr lang="en-US" b="1" spc="-100" dirty="0" smtClean="0">
                <a:solidFill>
                  <a:srgbClr val="2A67AC"/>
                </a:solidFill>
                <a:latin typeface="Arial" charset="0"/>
                <a:ea typeface="Arial" charset="0"/>
                <a:cs typeface="Arial" charset="0"/>
              </a:rPr>
              <a:t>2015-11-17</a:t>
            </a:r>
            <a:endParaRPr lang="en-US" b="1" spc="-100" dirty="0">
              <a:solidFill>
                <a:srgbClr val="2A67A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7945" y="1944700"/>
            <a:ext cx="4390767" cy="1188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096" indent="2540">
              <a:lnSpc>
                <a:spcPts val="1656"/>
              </a:lnSpc>
            </a:pPr>
            <a:r>
              <a:rPr lang="en-US" sz="1600" spc="-100" dirty="0"/>
              <a:t>select </a:t>
            </a:r>
            <a:r>
              <a:rPr lang="en-US" sz="1600" spc="-100" dirty="0" err="1"/>
              <a:t>ll_bitemporal_delete</a:t>
            </a:r>
            <a:r>
              <a:rPr lang="en-US" sz="1600" spc="-100" dirty="0"/>
              <a:t>(</a:t>
            </a:r>
          </a:p>
          <a:p>
            <a:pPr marL="475996" indent="5588">
              <a:lnSpc>
                <a:spcPts val="1656"/>
              </a:lnSpc>
            </a:pPr>
            <a:r>
              <a:rPr lang="en-US" sz="1600" spc="-100" dirty="0"/>
              <a:t>'customers',</a:t>
            </a:r>
          </a:p>
          <a:p>
            <a:pPr marL="475996" indent="5588">
              <a:lnSpc>
                <a:spcPts val="1656"/>
              </a:lnSpc>
            </a:pPr>
            <a:r>
              <a:rPr lang="en-US" sz="1600" spc="-100" dirty="0"/>
              <a:t>$$ </a:t>
            </a:r>
            <a:r>
              <a:rPr lang="en-US" sz="1600" spc="-100" dirty="0" err="1" smtClean="0"/>
              <a:t>customer_no</a:t>
            </a:r>
            <a:r>
              <a:rPr lang="en-US" sz="1600" spc="-100" dirty="0" smtClean="0"/>
              <a:t> </a:t>
            </a:r>
            <a:r>
              <a:rPr lang="en-US" sz="1600" spc="-100" dirty="0"/>
              <a:t>$$,</a:t>
            </a:r>
          </a:p>
          <a:p>
            <a:pPr marL="475996" indent="5588">
              <a:lnSpc>
                <a:spcPts val="1656"/>
              </a:lnSpc>
            </a:pPr>
            <a:r>
              <a:rPr lang="en-US" sz="1600" dirty="0"/>
              <a:t>$$ 'C100' $$,</a:t>
            </a:r>
          </a:p>
          <a:p>
            <a:pPr marL="475996" indent="5588">
              <a:lnSpc>
                <a:spcPts val="1656"/>
              </a:lnSpc>
              <a:spcAft>
                <a:spcPts val="3150"/>
              </a:spcAft>
            </a:pPr>
            <a:r>
              <a:rPr lang="en-US" sz="1600" spc="-100" dirty="0" err="1"/>
              <a:t>timeperiod</a:t>
            </a:r>
            <a:r>
              <a:rPr lang="en-US" sz="1600" spc="-100" dirty="0"/>
              <a:t>('2015-11-17','infinity</a:t>
            </a:r>
            <a:r>
              <a:rPr lang="en-US" sz="1600" spc="-100" dirty="0" smtClean="0"/>
              <a:t>'))</a:t>
            </a:r>
            <a:endParaRPr lang="en-US" sz="1600" spc="-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12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321F-C900-384B-BA38-B9C38165C7D9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7518352" y="6211200"/>
            <a:ext cx="4634420" cy="19400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1441351" y="3975247"/>
            <a:ext cx="1824" cy="2780552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13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Bitemporal</a:t>
            </a:r>
            <a:r>
              <a:rPr lang="en-US" dirty="0" smtClean="0"/>
              <a:t>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2400" dirty="0"/>
              <a:t>W</a:t>
            </a:r>
            <a:r>
              <a:rPr lang="en-US" sz="2400" dirty="0" smtClean="0"/>
              <a:t>e need to support the following constraint types:</a:t>
            </a:r>
          </a:p>
          <a:p>
            <a:pPr marL="0" indent="0">
              <a:buNone/>
            </a:pPr>
            <a:endParaRPr lang="en-US" sz="2400" dirty="0" smtClean="0"/>
          </a:p>
          <a:p>
            <a:pPr marL="457200" lvl="1" indent="0">
              <a:buNone/>
            </a:pPr>
            <a:r>
              <a:rPr lang="en-US" sz="2000" dirty="0" smtClean="0"/>
              <a:t>Primary key </a:t>
            </a:r>
            <a:r>
              <a:rPr lang="mr-IN" sz="2000" dirty="0" smtClean="0"/>
              <a:t>–</a:t>
            </a:r>
            <a:r>
              <a:rPr lang="en-US" sz="2000" dirty="0" smtClean="0"/>
              <a:t> supported by GIST with exclusion</a:t>
            </a:r>
          </a:p>
          <a:p>
            <a:pPr marL="457200" lvl="1" indent="0">
              <a:buNone/>
            </a:pPr>
            <a:r>
              <a:rPr lang="en-US" sz="2000" dirty="0" smtClean="0"/>
              <a:t>Unique  - supported by GIST with exclusion</a:t>
            </a:r>
          </a:p>
          <a:p>
            <a:pPr marL="457200" lvl="1" indent="0">
              <a:buNone/>
            </a:pPr>
            <a:r>
              <a:rPr lang="en-US" sz="2000" dirty="0" smtClean="0"/>
              <a:t>Check – no difference from regular tables</a:t>
            </a:r>
          </a:p>
          <a:p>
            <a:pPr marL="457200" lvl="1" indent="0">
              <a:buNone/>
            </a:pPr>
            <a:r>
              <a:rPr lang="en-US" sz="2000" dirty="0" smtClean="0"/>
              <a:t>IS/IS NOT NULL – no difference from regular tables</a:t>
            </a:r>
          </a:p>
          <a:p>
            <a:pPr marL="457200" lvl="1" indent="0">
              <a:buNone/>
            </a:pPr>
            <a:r>
              <a:rPr lang="en-US" sz="2000" dirty="0" smtClean="0"/>
              <a:t>Foreign key </a:t>
            </a:r>
            <a:r>
              <a:rPr lang="mr-IN" sz="2000" dirty="0" smtClean="0"/>
              <a:t>–</a:t>
            </a:r>
            <a:r>
              <a:rPr lang="en-US" sz="2000" dirty="0" smtClean="0"/>
              <a:t> most difficult to support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marL="342900" lvl="1" indent="-342900"/>
            <a:r>
              <a:rPr lang="en-US" dirty="0" smtClean="0"/>
              <a:t>We use </a:t>
            </a:r>
            <a:r>
              <a:rPr lang="en-US" dirty="0" err="1" smtClean="0"/>
              <a:t>metacode</a:t>
            </a:r>
            <a:r>
              <a:rPr lang="en-US" dirty="0" smtClean="0"/>
              <a:t> to record the </a:t>
            </a:r>
            <a:r>
              <a:rPr lang="en-US" dirty="0"/>
              <a:t>presence of the </a:t>
            </a:r>
            <a:r>
              <a:rPr lang="en-US" dirty="0" err="1"/>
              <a:t>bitemporal</a:t>
            </a:r>
            <a:r>
              <a:rPr lang="en-US" dirty="0"/>
              <a:t> </a:t>
            </a:r>
            <a:r>
              <a:rPr lang="en-US" dirty="0" smtClean="0"/>
              <a:t>constraints:</a:t>
            </a:r>
          </a:p>
          <a:p>
            <a:pPr marL="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sz="2000" dirty="0">
                <a:cs typeface="Lucida Console"/>
              </a:rPr>
              <a:t>PK: select </a:t>
            </a:r>
            <a:r>
              <a:rPr lang="en-US" sz="2000" dirty="0" err="1">
                <a:cs typeface="Lucida Console"/>
              </a:rPr>
              <a:t>bitemporal_internal.pk_constraint</a:t>
            </a:r>
            <a:r>
              <a:rPr lang="en-US" sz="2000" dirty="0">
                <a:cs typeface="Lucida Console"/>
              </a:rPr>
              <a:t>('</a:t>
            </a:r>
            <a:r>
              <a:rPr lang="en-US" sz="2000" dirty="0" err="1">
                <a:cs typeface="Lucida Console"/>
              </a:rPr>
              <a:t>postgres_cluster_id</a:t>
            </a:r>
            <a:r>
              <a:rPr lang="en-US" sz="2000" dirty="0">
                <a:cs typeface="Lucida Console"/>
              </a:rPr>
              <a:t>');</a:t>
            </a:r>
          </a:p>
          <a:p>
            <a:pPr marL="457200" lvl="1" indent="0">
              <a:buNone/>
            </a:pPr>
            <a:r>
              <a:rPr lang="en-US" sz="2000" dirty="0">
                <a:cs typeface="Lucida Console"/>
              </a:rPr>
              <a:t>UQ: select </a:t>
            </a:r>
            <a:r>
              <a:rPr lang="en-US" sz="2000" dirty="0" err="1">
                <a:cs typeface="Lucida Console"/>
              </a:rPr>
              <a:t>bitemporal_internal.unique_constraint</a:t>
            </a:r>
            <a:r>
              <a:rPr lang="en-US" sz="2000" dirty="0">
                <a:cs typeface="Lucida Console"/>
              </a:rPr>
              <a:t>('port</a:t>
            </a:r>
            <a:r>
              <a:rPr lang="en-US" sz="2000" dirty="0" smtClean="0">
                <a:cs typeface="Lucida Console"/>
              </a:rPr>
              <a:t>');</a:t>
            </a:r>
            <a:endParaRPr lang="en-US" sz="2000" dirty="0">
              <a:cs typeface="Lucida Consol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E778-C100-AC45-9FA7-EA2DD68ABB0B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4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Defining </a:t>
            </a:r>
            <a:r>
              <a:rPr lang="en-US" dirty="0"/>
              <a:t>F</a:t>
            </a:r>
            <a:r>
              <a:rPr lang="en-US" dirty="0" smtClean="0"/>
              <a:t>oreign Key Constraint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The difficulty of verifying the bi-temporal FK is that the PK/UQ in the parent table should be effective and asserted all the time when a dependent record is effective/asserted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sz="1800" dirty="0">
                <a:latin typeface="Lucida Console"/>
                <a:cs typeface="Lucida Console"/>
              </a:rPr>
              <a:t>CONSTRAINT "</a:t>
            </a:r>
            <a:r>
              <a:rPr lang="en-US" sz="1800" dirty="0" err="1">
                <a:latin typeface="Lucida Console"/>
                <a:cs typeface="Lucida Console"/>
              </a:rPr>
              <a:t>bitemporal</a:t>
            </a:r>
            <a:r>
              <a:rPr lang="en-US" sz="1800" dirty="0">
                <a:latin typeface="Lucida Console"/>
                <a:cs typeface="Lucida Console"/>
              </a:rPr>
              <a:t> </a:t>
            </a:r>
            <a:r>
              <a:rPr lang="en-US" sz="1800" dirty="0" err="1">
                <a:latin typeface="Lucida Console"/>
                <a:cs typeface="Lucida Console"/>
              </a:rPr>
              <a:t>fk</a:t>
            </a:r>
            <a:r>
              <a:rPr lang="en-US" sz="1800" dirty="0">
                <a:latin typeface="Lucida Console"/>
                <a:cs typeface="Lucida Console"/>
              </a:rPr>
              <a:t> </a:t>
            </a:r>
            <a:r>
              <a:rPr lang="en-US" sz="1800" dirty="0" err="1">
                <a:latin typeface="Lucida Console"/>
                <a:cs typeface="Lucida Console"/>
              </a:rPr>
              <a:t>postgres_version_database_versionsrelease_version</a:t>
            </a:r>
            <a:r>
              <a:rPr lang="en-US" sz="1800" dirty="0">
                <a:latin typeface="Lucida Console"/>
                <a:cs typeface="Lucida Console"/>
              </a:rPr>
              <a:t>"      check (true or '</a:t>
            </a:r>
            <a:r>
              <a:rPr lang="en-US" sz="1800" dirty="0" err="1">
                <a:latin typeface="Lucida Console"/>
                <a:cs typeface="Lucida Console"/>
              </a:rPr>
              <a:t>fk</a:t>
            </a:r>
            <a:r>
              <a:rPr lang="en-US" sz="1800" dirty="0">
                <a:latin typeface="Lucida Console"/>
                <a:cs typeface="Lucida Console"/>
              </a:rPr>
              <a:t>' &lt;&gt; '@</a:t>
            </a:r>
            <a:r>
              <a:rPr lang="en-US" sz="1800" dirty="0" err="1">
                <a:latin typeface="Lucida Console"/>
                <a:cs typeface="Lucida Console"/>
              </a:rPr>
              <a:t>postgres_version</a:t>
            </a:r>
            <a:r>
              <a:rPr lang="en-US" sz="1800" dirty="0">
                <a:latin typeface="Lucida Console"/>
                <a:cs typeface="Lucida Console"/>
              </a:rPr>
              <a:t> -&gt; </a:t>
            </a:r>
            <a:r>
              <a:rPr lang="en-US" sz="1800" dirty="0" err="1">
                <a:latin typeface="Lucida Console"/>
                <a:cs typeface="Lucida Console"/>
              </a:rPr>
              <a:t>database_versions</a:t>
            </a:r>
            <a:r>
              <a:rPr lang="en-US" sz="1800" dirty="0">
                <a:latin typeface="Lucida Console"/>
                <a:cs typeface="Lucida Console"/>
              </a:rPr>
              <a:t>(</a:t>
            </a:r>
            <a:r>
              <a:rPr lang="en-US" sz="1800" dirty="0" err="1">
                <a:latin typeface="Lucida Console"/>
                <a:cs typeface="Lucida Console"/>
              </a:rPr>
              <a:t>release_version</a:t>
            </a:r>
            <a:r>
              <a:rPr lang="en-US" sz="1800" dirty="0">
                <a:latin typeface="Lucida Console"/>
                <a:cs typeface="Lucida Console"/>
              </a:rPr>
              <a:t>)@'));</a:t>
            </a:r>
          </a:p>
          <a:p>
            <a:pPr marL="0" indent="0">
              <a:buNone/>
            </a:pPr>
            <a:endParaRPr lang="en-US" sz="18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dirty="0" smtClean="0">
                <a:cs typeface="Lucida Console"/>
              </a:rPr>
              <a:t>Function:</a:t>
            </a:r>
          </a:p>
          <a:p>
            <a:pPr marL="0" indent="0">
              <a:buNone/>
            </a:pPr>
            <a:r>
              <a:rPr lang="en-US" sz="2100" dirty="0">
                <a:latin typeface="Lucida Console"/>
                <a:cs typeface="Lucida Console"/>
              </a:rPr>
              <a:t>select </a:t>
            </a:r>
            <a:r>
              <a:rPr lang="en-US" sz="2100" dirty="0" err="1">
                <a:latin typeface="Lucida Console"/>
                <a:cs typeface="Lucida Console"/>
              </a:rPr>
              <a:t>bitemporal_internal.fk_constraint</a:t>
            </a:r>
            <a:r>
              <a:rPr lang="en-US" sz="2100" dirty="0">
                <a:latin typeface="Lucida Console"/>
                <a:cs typeface="Lucida Console"/>
              </a:rPr>
              <a:t>(</a:t>
            </a:r>
            <a:endParaRPr lang="ru-RU" sz="21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100" dirty="0">
                <a:latin typeface="Lucida Console"/>
                <a:cs typeface="Lucida Console"/>
              </a:rPr>
              <a:t>'</a:t>
            </a:r>
            <a:r>
              <a:rPr lang="en-US" sz="2100" dirty="0" err="1">
                <a:latin typeface="Lucida Console"/>
                <a:cs typeface="Lucida Console"/>
              </a:rPr>
              <a:t>postgres_version</a:t>
            </a:r>
            <a:r>
              <a:rPr lang="en-US" sz="2100" dirty="0">
                <a:latin typeface="Lucida Console"/>
                <a:cs typeface="Lucida Console"/>
              </a:rPr>
              <a:t>’</a:t>
            </a:r>
            <a:endParaRPr lang="ru-RU" sz="21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100" dirty="0">
                <a:latin typeface="Lucida Console"/>
                <a:cs typeface="Lucida Console"/>
              </a:rPr>
              <a:t>,'</a:t>
            </a:r>
            <a:r>
              <a:rPr lang="en-US" sz="2100" dirty="0" err="1">
                <a:latin typeface="Lucida Console"/>
                <a:cs typeface="Lucida Console"/>
              </a:rPr>
              <a:t>database_versions</a:t>
            </a:r>
            <a:r>
              <a:rPr lang="en-US" sz="2100" dirty="0">
                <a:latin typeface="Lucida Console"/>
                <a:cs typeface="Lucida Console"/>
              </a:rPr>
              <a:t>’</a:t>
            </a:r>
            <a:endParaRPr lang="ru-RU" sz="21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100" dirty="0">
                <a:latin typeface="Lucida Console"/>
                <a:cs typeface="Lucida Console"/>
              </a:rPr>
              <a:t>,'</a:t>
            </a:r>
            <a:r>
              <a:rPr lang="en-US" sz="2100" dirty="0" err="1">
                <a:latin typeface="Lucida Console"/>
                <a:cs typeface="Lucida Console"/>
              </a:rPr>
              <a:t>release_version</a:t>
            </a:r>
            <a:r>
              <a:rPr lang="en-US" sz="2100" dirty="0">
                <a:latin typeface="Lucida Console"/>
                <a:cs typeface="Lucida Console"/>
              </a:rPr>
              <a:t>');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BEE0-2507-344E-8AB6-30B3C3070745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7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FK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Check whether the referencing field is a PK/UQ </a:t>
            </a:r>
          </a:p>
          <a:p>
            <a:pPr lvl="1"/>
            <a:r>
              <a:rPr lang="en-US" sz="2000" dirty="0" err="1"/>
              <a:t>validate_bitemporal_pk_uq</a:t>
            </a:r>
            <a:endParaRPr lang="en-US" sz="2000" dirty="0"/>
          </a:p>
          <a:p>
            <a:r>
              <a:rPr lang="en-US" sz="2400" dirty="0"/>
              <a:t>Create check constraint </a:t>
            </a:r>
          </a:p>
          <a:p>
            <a:pPr lvl="1"/>
            <a:r>
              <a:rPr lang="en-US" dirty="0" err="1"/>
              <a:t>fk_constraint</a:t>
            </a:r>
            <a:endParaRPr lang="en-US" dirty="0"/>
          </a:p>
          <a:p>
            <a:r>
              <a:rPr lang="en-US" sz="2400" dirty="0"/>
              <a:t>Check whether the validation on the parent table field already exists</a:t>
            </a:r>
          </a:p>
          <a:p>
            <a:pPr lvl="1"/>
            <a:r>
              <a:rPr lang="en-US" sz="2000" dirty="0" err="1"/>
              <a:t>ll_lookup_validation_function</a:t>
            </a:r>
            <a:endParaRPr lang="en-US" sz="2000" dirty="0"/>
          </a:p>
          <a:p>
            <a:r>
              <a:rPr lang="en-US" sz="2400" dirty="0"/>
              <a:t>If not, create it</a:t>
            </a:r>
          </a:p>
          <a:p>
            <a:pPr lvl="1"/>
            <a:r>
              <a:rPr lang="en-US" sz="2000" dirty="0" err="1"/>
              <a:t>ll_generate_fk_validate</a:t>
            </a:r>
            <a:endParaRPr lang="en-US" sz="2000" dirty="0"/>
          </a:p>
          <a:p>
            <a:r>
              <a:rPr lang="en-US" sz="2400" dirty="0"/>
              <a:t>create trigger on insert/update and a trigger function</a:t>
            </a:r>
          </a:p>
          <a:p>
            <a:pPr lvl="1"/>
            <a:endParaRPr lang="en-US" sz="2000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A0279-B8F0-3D43-BFD2-21F2E8189805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2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 Validation </a:t>
            </a:r>
            <a:r>
              <a:rPr lang="en-US" dirty="0"/>
              <a:t>F</a:t>
            </a:r>
            <a:r>
              <a:rPr lang="en-US" dirty="0" smtClean="0"/>
              <a:t>unction </a:t>
            </a:r>
            <a:r>
              <a:rPr lang="en-US" dirty="0"/>
              <a:t>S</a:t>
            </a:r>
            <a:r>
              <a:rPr lang="en-US" dirty="0" smtClean="0"/>
              <a:t>hould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 order to define the algorithm, we need to take a closer look at how </a:t>
            </a:r>
            <a:r>
              <a:rPr lang="en-US" dirty="0" err="1" smtClean="0"/>
              <a:t>bitemporal</a:t>
            </a:r>
            <a:r>
              <a:rPr lang="en-US" dirty="0" smtClean="0"/>
              <a:t> queries 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1E7CD-C276-B34E-A82F-8359C9BF2169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4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</a:t>
            </a:r>
            <a:r>
              <a:rPr lang="en-US" dirty="0" err="1"/>
              <a:t>B</a:t>
            </a:r>
            <a:r>
              <a:rPr lang="en-US" dirty="0" err="1" smtClean="0"/>
              <a:t>itemporal</a:t>
            </a:r>
            <a:r>
              <a:rPr lang="en-US" dirty="0" smtClean="0"/>
              <a:t> </a:t>
            </a:r>
            <a:r>
              <a:rPr lang="en-US" dirty="0"/>
              <a:t>Q</a:t>
            </a:r>
            <a:r>
              <a:rPr lang="en-US" dirty="0" smtClean="0"/>
              <a:t>ueries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D29-CC32-4648-901F-F345F38ED84E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4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</a:t>
            </a:r>
            <a:r>
              <a:rPr lang="en-US" dirty="0" err="1" smtClean="0"/>
              <a:t>Bitemporal</a:t>
            </a:r>
            <a:r>
              <a:rPr lang="en-US" dirty="0" smtClean="0"/>
              <a:t>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Snapshot queries </a:t>
            </a:r>
            <a:r>
              <a:rPr lang="mr-IN" dirty="0" smtClean="0"/>
              <a:t>–</a:t>
            </a:r>
            <a:r>
              <a:rPr lang="en-US" dirty="0" smtClean="0"/>
              <a:t> how the data looked at a certain point of time</a:t>
            </a:r>
          </a:p>
          <a:p>
            <a:pPr lvl="1"/>
            <a:r>
              <a:rPr lang="en-US" dirty="0" smtClean="0"/>
              <a:t>What was the status of </a:t>
            </a:r>
            <a:r>
              <a:rPr lang="en-US" dirty="0" err="1" smtClean="0"/>
              <a:t>customer_no</a:t>
            </a:r>
            <a:r>
              <a:rPr lang="en-US" dirty="0" smtClean="0"/>
              <a:t> ’C100’ on Sep 1 2015?</a:t>
            </a:r>
          </a:p>
          <a:p>
            <a:pPr lvl="1"/>
            <a:r>
              <a:rPr lang="en-US" dirty="0" smtClean="0"/>
              <a:t>May also use one-dimensional conditions</a:t>
            </a:r>
          </a:p>
          <a:p>
            <a:r>
              <a:rPr lang="en-US" dirty="0" smtClean="0"/>
              <a:t>Interval queries in selection criteria</a:t>
            </a:r>
          </a:p>
          <a:p>
            <a:pPr lvl="1"/>
            <a:r>
              <a:rPr lang="en-US" dirty="0" smtClean="0"/>
              <a:t>How did the status change for </a:t>
            </a:r>
            <a:r>
              <a:rPr lang="en-US" dirty="0" err="1" smtClean="0"/>
              <a:t>customer_no</a:t>
            </a:r>
            <a:r>
              <a:rPr lang="en-US" dirty="0" smtClean="0"/>
              <a:t> ‘C100’ during 2015?</a:t>
            </a:r>
          </a:p>
          <a:p>
            <a:pPr lvl="1"/>
            <a:r>
              <a:rPr lang="en-US" dirty="0" smtClean="0"/>
              <a:t>May return multiple rows with time regions</a:t>
            </a:r>
          </a:p>
          <a:p>
            <a:pPr lvl="1"/>
            <a:r>
              <a:rPr lang="en-US" dirty="0" smtClean="0"/>
              <a:t>One-dimensional conditions are also here</a:t>
            </a:r>
          </a:p>
          <a:p>
            <a:r>
              <a:rPr lang="en-US" dirty="0" smtClean="0"/>
              <a:t>Correlated time queries</a:t>
            </a:r>
          </a:p>
          <a:p>
            <a:pPr lvl="1"/>
            <a:r>
              <a:rPr lang="en-US" dirty="0" smtClean="0"/>
              <a:t>What was the status of customer ‘C200’ when customer ‘C100’ was ’Platinum’?</a:t>
            </a:r>
            <a:endParaRPr lang="en-US" dirty="0"/>
          </a:p>
          <a:p>
            <a:pPr lvl="1"/>
            <a:r>
              <a:rPr lang="en-US" dirty="0" smtClean="0"/>
              <a:t>Values are equal only at time when they are valid in both time regions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C7071-B7BA-CA4F-BA20-347CCFD0FC57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2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How to Define Time Regions For the Query Result? 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Conceptually each row has associated  </a:t>
            </a:r>
            <a:r>
              <a:rPr lang="en-US" dirty="0" err="1" smtClean="0"/>
              <a:t>bitemporal</a:t>
            </a:r>
            <a:r>
              <a:rPr lang="en-US" dirty="0" smtClean="0"/>
              <a:t> </a:t>
            </a:r>
            <a:r>
              <a:rPr lang="en-US" b="1" dirty="0" smtClean="0"/>
              <a:t>time region </a:t>
            </a:r>
          </a:p>
          <a:p>
            <a:r>
              <a:rPr lang="en-US" dirty="0" smtClean="0"/>
              <a:t>The strategy is to perform an operation as in non-temporal DB and calculate region for each tuple of result</a:t>
            </a:r>
          </a:p>
          <a:p>
            <a:r>
              <a:rPr lang="en-US" dirty="0" smtClean="0"/>
              <a:t>Operations on time regions:</a:t>
            </a:r>
          </a:p>
          <a:p>
            <a:pPr lvl="1"/>
            <a:r>
              <a:rPr lang="en-US" dirty="0" smtClean="0"/>
              <a:t> ∩   intersection</a:t>
            </a:r>
          </a:p>
          <a:p>
            <a:pPr lvl="1"/>
            <a:r>
              <a:rPr lang="en-US" dirty="0" smtClean="0"/>
              <a:t>∪  union</a:t>
            </a:r>
          </a:p>
          <a:p>
            <a:pPr lvl="1"/>
            <a:r>
              <a:rPr lang="en-US" dirty="0" smtClean="0"/>
              <a:t> −    difference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Interval query: intersect query region with tuple regions: what was the customer type for customer C100 in September 2015?</a:t>
            </a:r>
          </a:p>
          <a:p>
            <a:pPr lvl="1"/>
            <a:r>
              <a:rPr lang="en-US" dirty="0" smtClean="0"/>
              <a:t>Join: find matching tuples and intersect their regions: what was the status of customer C300 when customer C100 was “Platinum”?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19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292B-D9A7-654B-8AF0-636ED7B8CB41}" type="datetime7">
              <a:rPr lang="en-US" smtClean="0"/>
              <a:t>Sep-17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3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Bitemporal</a:t>
            </a:r>
            <a:r>
              <a:rPr lang="en-US" dirty="0" smtClean="0"/>
              <a:t> Data: Making </a:t>
            </a:r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H</a:t>
            </a:r>
            <a:r>
              <a:rPr lang="en-US" dirty="0" smtClean="0"/>
              <a:t>appen </a:t>
            </a:r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P</a:t>
            </a:r>
            <a:r>
              <a:rPr lang="en-US" dirty="0" smtClean="0"/>
              <a:t>ostgres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Incorporating time, thereby making the data models temporal, is a hot topic.  The practical usage include:</a:t>
            </a:r>
          </a:p>
          <a:p>
            <a:r>
              <a:rPr lang="en-US" dirty="0" smtClean="0"/>
              <a:t>Snapshot queries (This report looked differently last week! I have a print out! Can you run it as it looked at the end of November?)</a:t>
            </a:r>
          </a:p>
          <a:p>
            <a:r>
              <a:rPr lang="en-US" dirty="0" smtClean="0"/>
              <a:t>Time-interval queries (Why this query takes twice longer now than last month? What exactly changed in the data?)</a:t>
            </a:r>
          </a:p>
          <a:p>
            <a:r>
              <a:rPr lang="en-US" dirty="0" smtClean="0"/>
              <a:t>Correlated time queries (How many people where fired since X became a CTO? How many people left since the new head of Analytics started?)</a:t>
            </a:r>
          </a:p>
          <a:p>
            <a:pPr marL="0" indent="0">
              <a:buNone/>
            </a:pPr>
            <a:r>
              <a:rPr lang="en-US" dirty="0" smtClean="0"/>
              <a:t>Many systems are already providing this kind of support (DB2, Oracle) and it is included into the SQL ANSI 2011 standard.</a:t>
            </a:r>
          </a:p>
          <a:p>
            <a:pPr marL="0" indent="0">
              <a:buNone/>
            </a:pPr>
            <a:r>
              <a:rPr lang="en-US" dirty="0" smtClean="0"/>
              <a:t>However, Postgres never formally included the time dimensions, and we are going to fix this!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9ADB-88EC-7440-AB68-5602178C8540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1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5013"/>
          </a:xfrm>
        </p:spPr>
        <p:txBody>
          <a:bodyPr/>
          <a:lstStyle/>
          <a:p>
            <a:r>
              <a:rPr lang="en-US" dirty="0" smtClean="0"/>
              <a:t>Defining Time </a:t>
            </a:r>
            <a:r>
              <a:rPr lang="en-US" dirty="0"/>
              <a:t>R</a:t>
            </a:r>
            <a:r>
              <a:rPr lang="en-US" dirty="0" smtClean="0"/>
              <a:t>egions </a:t>
            </a:r>
            <a:r>
              <a:rPr lang="en-US" dirty="0"/>
              <a:t>F</a:t>
            </a:r>
            <a:r>
              <a:rPr lang="en-US" dirty="0" smtClean="0"/>
              <a:t>or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8740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UPDATE </a:t>
            </a:r>
            <a:r>
              <a:rPr lang="en-US" dirty="0" err="1" smtClean="0"/>
              <a:t>a_table</a:t>
            </a:r>
            <a:r>
              <a:rPr lang="en-US" dirty="0" smtClean="0"/>
              <a:t> SET </a:t>
            </a:r>
            <a:r>
              <a:rPr lang="en-US" dirty="0" err="1" smtClean="0"/>
              <a:t>attr</a:t>
            </a:r>
            <a:r>
              <a:rPr lang="en-US" dirty="0" smtClean="0"/>
              <a:t> = (expr) WHERE (</a:t>
            </a:r>
            <a:r>
              <a:rPr lang="en-US" dirty="0" err="1" smtClean="0"/>
              <a:t>cond</a:t>
            </a:r>
            <a:r>
              <a:rPr lang="en-US" dirty="0" smtClean="0"/>
              <a:t>)</a:t>
            </a:r>
          </a:p>
          <a:p>
            <a:r>
              <a:rPr lang="en-US" dirty="0" smtClean="0"/>
              <a:t>Time regions for: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smtClean="0"/>
              <a:t>the time region defined by UPDATE function </a:t>
            </a:r>
            <a:r>
              <a:rPr lang="en-US" dirty="0" smtClean="0"/>
              <a:t>(for new values to be set)</a:t>
            </a:r>
          </a:p>
          <a:p>
            <a:pPr lvl="1"/>
            <a:r>
              <a:rPr lang="en-US" dirty="0" smtClean="0"/>
              <a:t>P </a:t>
            </a:r>
            <a:r>
              <a:rPr lang="mr-IN" dirty="0" smtClean="0"/>
              <a:t>–</a:t>
            </a:r>
            <a:r>
              <a:rPr lang="en-US" dirty="0" smtClean="0"/>
              <a:t> time region for each </a:t>
            </a:r>
            <a:r>
              <a:rPr lang="en-US" dirty="0" smtClean="0"/>
              <a:t>row </a:t>
            </a:r>
            <a:r>
              <a:rPr lang="en-US" dirty="0" smtClean="0"/>
              <a:t>identified by WHERE clause (with </a:t>
            </a:r>
            <a:r>
              <a:rPr lang="en-US" dirty="0" smtClean="0"/>
              <a:t>old values </a:t>
            </a:r>
            <a:r>
              <a:rPr lang="en-US" dirty="0" smtClean="0"/>
              <a:t>to </a:t>
            </a:r>
            <a:r>
              <a:rPr lang="en-US" dirty="0" smtClean="0"/>
              <a:t>be updated)</a:t>
            </a:r>
          </a:p>
          <a:p>
            <a:pPr lvl="1"/>
            <a:r>
              <a:rPr lang="en-US" dirty="0" smtClean="0"/>
              <a:t>N- </a:t>
            </a:r>
            <a:r>
              <a:rPr lang="en-US" dirty="0" smtClean="0"/>
              <a:t>time region for each </a:t>
            </a:r>
            <a:r>
              <a:rPr lang="en-US" smtClean="0"/>
              <a:t>already existing </a:t>
            </a:r>
            <a:r>
              <a:rPr lang="en-US" dirty="0" smtClean="0"/>
              <a:t>row </a:t>
            </a:r>
            <a:r>
              <a:rPr lang="en-US" dirty="0" smtClean="0"/>
              <a:t>with </a:t>
            </a:r>
            <a:r>
              <a:rPr lang="en-US" dirty="0" smtClean="0"/>
              <a:t>values, which we are going to assign </a:t>
            </a:r>
            <a:r>
              <a:rPr lang="en-US" dirty="0" smtClean="0"/>
              <a:t>(empty of not exists)</a:t>
            </a:r>
          </a:p>
          <a:p>
            <a:pPr lvl="1"/>
            <a:r>
              <a:rPr lang="en-US" dirty="0" smtClean="0"/>
              <a:t>P ⋂ N = ⍉</a:t>
            </a:r>
          </a:p>
          <a:p>
            <a:r>
              <a:rPr lang="en-US" dirty="0" smtClean="0"/>
              <a:t>After UPDATE the DB will contain regions:</a:t>
            </a:r>
          </a:p>
          <a:p>
            <a:r>
              <a:rPr lang="en-US" dirty="0" smtClean="0"/>
              <a:t>Old values: P ∖ S</a:t>
            </a:r>
          </a:p>
          <a:p>
            <a:r>
              <a:rPr lang="en-US" dirty="0" smtClean="0"/>
              <a:t>New values: N  ∪S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42C2-3701-B946-BAEF-6182093CBE28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05900" y="1841778"/>
            <a:ext cx="1879600" cy="889000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05900" y="3057247"/>
            <a:ext cx="1879600" cy="444500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0" name="Rectangle 9"/>
          <p:cNvSpPr/>
          <p:nvPr/>
        </p:nvSpPr>
        <p:spPr>
          <a:xfrm>
            <a:off x="9842500" y="2078554"/>
            <a:ext cx="1511300" cy="1211024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05900" y="4541838"/>
            <a:ext cx="1879600" cy="889000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105900" y="5757307"/>
            <a:ext cx="1879600" cy="444500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842500" y="4778614"/>
            <a:ext cx="1511300" cy="1211024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 rot="5400000">
            <a:off x="9716843" y="3942891"/>
            <a:ext cx="610025" cy="358711"/>
          </a:xfrm>
          <a:prstGeom prst="rightArrow">
            <a:avLst>
              <a:gd name="adj1" fmla="val 50000"/>
              <a:gd name="adj2" fmla="val 644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Regions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as Sets of Rectangles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Operations on time regions:</a:t>
            </a:r>
          </a:p>
          <a:p>
            <a:pPr lvl="1"/>
            <a:r>
              <a:rPr lang="en-US" dirty="0" smtClean="0"/>
              <a:t> ∩   </a:t>
            </a:r>
            <a:r>
              <a:rPr lang="en-US" dirty="0"/>
              <a:t>intersection</a:t>
            </a:r>
          </a:p>
          <a:p>
            <a:pPr lvl="1"/>
            <a:r>
              <a:rPr lang="en-US" dirty="0" smtClean="0"/>
              <a:t>∪  union</a:t>
            </a:r>
            <a:endParaRPr lang="en-US" dirty="0"/>
          </a:p>
          <a:p>
            <a:pPr lvl="1"/>
            <a:r>
              <a:rPr lang="en-US" dirty="0" smtClean="0"/>
              <a:t> −   difference</a:t>
            </a:r>
            <a:endParaRPr lang="en-US" dirty="0"/>
          </a:p>
          <a:p>
            <a:r>
              <a:rPr lang="en-US" dirty="0" smtClean="0"/>
              <a:t>Asserted in</a:t>
            </a:r>
            <a:r>
              <a:rPr lang="en-US" dirty="0"/>
              <a:t>t</a:t>
            </a:r>
            <a:r>
              <a:rPr lang="en-US" dirty="0" smtClean="0"/>
              <a:t>erval </a:t>
            </a:r>
            <a:r>
              <a:rPr lang="en-US" sz="4300" dirty="0"/>
              <a:t>×</a:t>
            </a:r>
            <a:r>
              <a:rPr lang="en-US" dirty="0" smtClean="0"/>
              <a:t> Effective interval = rectangle</a:t>
            </a:r>
          </a:p>
          <a:p>
            <a:pPr lvl="1"/>
            <a:r>
              <a:rPr lang="en-US" dirty="0" smtClean="0"/>
              <a:t>Unfortunately, union and difference of rectangles are not rectangular</a:t>
            </a:r>
          </a:p>
          <a:p>
            <a:r>
              <a:rPr lang="en-US" dirty="0" smtClean="0"/>
              <a:t>Sets of non-intersecting rectangles: all operations produce sets or rectangles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963989" y="2441268"/>
            <a:ext cx="1239563" cy="837511"/>
          </a:xfrm>
          <a:prstGeom prst="rect">
            <a:avLst/>
          </a:prstGeom>
          <a:solidFill>
            <a:schemeClr val="accent4">
              <a:alpha val="52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459165" y="2024743"/>
            <a:ext cx="1163804" cy="835992"/>
          </a:xfrm>
          <a:prstGeom prst="rect">
            <a:avLst/>
          </a:prstGeom>
          <a:solidFill>
            <a:schemeClr val="accent6">
              <a:alpha val="58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459166" y="2024743"/>
            <a:ext cx="1163805" cy="416524"/>
          </a:xfrm>
          <a:prstGeom prst="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963987" y="2860022"/>
            <a:ext cx="1239564" cy="416524"/>
          </a:xfrm>
          <a:prstGeom prst="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21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CACA4-F1A5-D84B-977B-4F0110BB83E3}" type="datetime7">
              <a:rPr lang="en-US" smtClean="0"/>
              <a:t>Sep-17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76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on Regions (Rectangle Sets)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Disjoin (auxiliary)</a:t>
            </a:r>
          </a:p>
          <a:p>
            <a:pPr lvl="1"/>
            <a:r>
              <a:rPr lang="en-US" dirty="0" smtClean="0"/>
              <a:t>Split both arguments into smaller rectangles such that each pair of rectangles from different arguments either coincide or do not overlap</a:t>
            </a:r>
          </a:p>
          <a:p>
            <a:r>
              <a:rPr lang="en-US" dirty="0" smtClean="0"/>
              <a:t>Set-theoretic operations: union, intersection, set difference:</a:t>
            </a:r>
          </a:p>
          <a:p>
            <a:pPr lvl="1"/>
            <a:r>
              <a:rPr lang="en-US" dirty="0" smtClean="0"/>
              <a:t>Calculate the disjoin</a:t>
            </a:r>
          </a:p>
          <a:p>
            <a:pPr lvl="1"/>
            <a:r>
              <a:rPr lang="en-US" dirty="0" smtClean="0"/>
              <a:t>Choose rectangles that belong to union/intersection/difference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3ABA-8159-D844-B19F-AEDC50C88C03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2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Rectangle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Checking foreign key constraints</a:t>
            </a:r>
          </a:p>
          <a:p>
            <a:pPr marL="457200" lvl="1" indent="0">
              <a:buNone/>
            </a:pPr>
            <a:r>
              <a:rPr lang="en-US" sz="3200" dirty="0" err="1" smtClean="0"/>
              <a:t>Rect_set</a:t>
            </a:r>
            <a:r>
              <a:rPr lang="en-US" sz="3200" dirty="0" smtClean="0"/>
              <a:t> (FK) ⊊ </a:t>
            </a:r>
            <a:r>
              <a:rPr lang="en-US" sz="3200" dirty="0" err="1" smtClean="0"/>
              <a:t>rect_set</a:t>
            </a:r>
            <a:r>
              <a:rPr lang="en-US" sz="3200" dirty="0" smtClean="0"/>
              <a:t> (PK)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Computing time regions (rectangle sets) for query results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Intersection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Union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Difference</a:t>
            </a:r>
          </a:p>
          <a:p>
            <a:pPr marL="457200" lvl="1" indent="0">
              <a:buNone/>
            </a:pPr>
            <a:endParaRPr lang="en-US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Bulk inserts and updates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  <a:p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3ABA-8159-D844-B19F-AEDC50C88C03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8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One-Dimensional (Interval) Disjoin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066654" cy="4351338"/>
          </a:xfrm>
        </p:spPr>
        <p:txBody>
          <a:bodyPr/>
          <a:lstStyle/>
          <a:p>
            <a:r>
              <a:rPr lang="en-US" dirty="0" smtClean="0"/>
              <a:t>Sort all left and right ends of source intervals together</a:t>
            </a:r>
          </a:p>
          <a:p>
            <a:r>
              <a:rPr lang="en-US" dirty="0" smtClean="0"/>
              <a:t>Choose intervals that intersect with or overlap with at least one of source intervals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3ABA-8159-D844-B19F-AEDC50C88C03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24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495800" y="4735511"/>
            <a:ext cx="7035800" cy="74613"/>
          </a:xfrm>
          <a:prstGeom prst="straightConnector1">
            <a:avLst/>
          </a:prstGeom>
          <a:ln w="1905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536554" y="4318002"/>
            <a:ext cx="368300" cy="238122"/>
          </a:xfrm>
          <a:prstGeom prst="rect">
            <a:avLst/>
          </a:prstGeom>
          <a:solidFill>
            <a:schemeClr val="accent6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765800" y="4065590"/>
            <a:ext cx="1460500" cy="13890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226300" y="4318002"/>
            <a:ext cx="1536700" cy="165097"/>
          </a:xfrm>
          <a:prstGeom prst="rect">
            <a:avLst/>
          </a:prstGeom>
          <a:solidFill>
            <a:schemeClr val="accent6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575800" y="4318002"/>
            <a:ext cx="1778000" cy="165097"/>
          </a:xfrm>
          <a:prstGeom prst="rect">
            <a:avLst/>
          </a:prstGeom>
          <a:solidFill>
            <a:schemeClr val="accent6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182100" y="4065590"/>
            <a:ext cx="2171700" cy="16271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11353800" y="3800474"/>
            <a:ext cx="0" cy="1664498"/>
          </a:xfrm>
          <a:prstGeom prst="line">
            <a:avLst/>
          </a:prstGeom>
          <a:ln w="19050">
            <a:solidFill>
              <a:schemeClr val="accent5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536554" y="3940568"/>
            <a:ext cx="0" cy="1664498"/>
          </a:xfrm>
          <a:prstGeom prst="line">
            <a:avLst/>
          </a:prstGeom>
          <a:ln w="19050">
            <a:solidFill>
              <a:schemeClr val="accent5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904854" y="3746499"/>
            <a:ext cx="0" cy="1664498"/>
          </a:xfrm>
          <a:prstGeom prst="line">
            <a:avLst/>
          </a:prstGeom>
          <a:ln w="19050">
            <a:solidFill>
              <a:schemeClr val="accent5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20704" y="3723875"/>
            <a:ext cx="0" cy="1664498"/>
          </a:xfrm>
          <a:prstGeom prst="line">
            <a:avLst/>
          </a:prstGeom>
          <a:ln w="19050">
            <a:solidFill>
              <a:schemeClr val="accent5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251700" y="3650850"/>
            <a:ext cx="0" cy="1664498"/>
          </a:xfrm>
          <a:prstGeom prst="line">
            <a:avLst/>
          </a:prstGeom>
          <a:ln w="19050">
            <a:solidFill>
              <a:schemeClr val="accent5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8763000" y="3723875"/>
            <a:ext cx="0" cy="1664498"/>
          </a:xfrm>
          <a:prstGeom prst="line">
            <a:avLst/>
          </a:prstGeom>
          <a:ln w="19050">
            <a:solidFill>
              <a:schemeClr val="accent5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182100" y="3438924"/>
            <a:ext cx="0" cy="1664498"/>
          </a:xfrm>
          <a:prstGeom prst="line">
            <a:avLst/>
          </a:prstGeom>
          <a:ln w="19050">
            <a:solidFill>
              <a:schemeClr val="accent5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9575800" y="3465117"/>
            <a:ext cx="0" cy="1664498"/>
          </a:xfrm>
          <a:prstGeom prst="line">
            <a:avLst/>
          </a:prstGeom>
          <a:ln w="19050">
            <a:solidFill>
              <a:schemeClr val="accent5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215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Two-Dimensional Disjoin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57688" cy="4351338"/>
          </a:xfrm>
        </p:spPr>
        <p:txBody>
          <a:bodyPr/>
          <a:lstStyle/>
          <a:p>
            <a:r>
              <a:rPr lang="en-US" dirty="0" smtClean="0"/>
              <a:t>Project both arguments on one dimension (say, on asserted and ignore effective time)</a:t>
            </a:r>
          </a:p>
          <a:p>
            <a:r>
              <a:rPr lang="en-US" dirty="0" smtClean="0"/>
              <a:t>Compute on-dimensional disjoin</a:t>
            </a:r>
          </a:p>
          <a:p>
            <a:r>
              <a:rPr lang="en-US" dirty="0" smtClean="0"/>
              <a:t>Put back the second dimension producing stripes</a:t>
            </a:r>
          </a:p>
          <a:p>
            <a:r>
              <a:rPr lang="en-US" dirty="0" smtClean="0"/>
              <a:t>For each stripe, find one-dimensional disjoin.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3ABA-8159-D844-B19F-AEDC50C88C03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25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7493000" y="2463800"/>
            <a:ext cx="3238500" cy="2475705"/>
            <a:chOff x="8509000" y="1463677"/>
            <a:chExt cx="1930400" cy="1851023"/>
          </a:xfrm>
        </p:grpSpPr>
        <p:sp>
          <p:nvSpPr>
            <p:cNvPr id="7" name="Rectangle 6"/>
            <p:cNvSpPr/>
            <p:nvPr/>
          </p:nvSpPr>
          <p:spPr>
            <a:xfrm>
              <a:off x="8509000" y="1917700"/>
              <a:ext cx="939800" cy="698500"/>
            </a:xfrm>
            <a:prstGeom prst="rect">
              <a:avLst/>
            </a:prstGeom>
            <a:solidFill>
              <a:schemeClr val="accent6">
                <a:alpha val="53000"/>
              </a:schemeClr>
            </a:solidFill>
            <a:ln w="31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715500" y="2616200"/>
              <a:ext cx="482600" cy="698500"/>
            </a:xfrm>
            <a:prstGeom prst="rect">
              <a:avLst/>
            </a:prstGeom>
            <a:solidFill>
              <a:schemeClr val="accent6">
                <a:alpha val="53000"/>
              </a:schemeClr>
            </a:solidFill>
            <a:ln w="31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956800" y="1917700"/>
              <a:ext cx="482600" cy="1047750"/>
            </a:xfrm>
            <a:prstGeom prst="rect">
              <a:avLst/>
            </a:prstGeom>
            <a:solidFill>
              <a:schemeClr val="accent2">
                <a:alpha val="53000"/>
              </a:schemeClr>
            </a:solidFill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966200" y="1690688"/>
              <a:ext cx="749300" cy="698500"/>
            </a:xfrm>
            <a:prstGeom prst="rect">
              <a:avLst/>
            </a:prstGeom>
            <a:solidFill>
              <a:schemeClr val="accent2">
                <a:alpha val="53000"/>
              </a:schemeClr>
            </a:solidFill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448800" y="1463677"/>
              <a:ext cx="723900" cy="644524"/>
            </a:xfrm>
            <a:prstGeom prst="rect">
              <a:avLst/>
            </a:prstGeom>
            <a:solidFill>
              <a:schemeClr val="accent6">
                <a:alpha val="53000"/>
              </a:schemeClr>
            </a:solidFill>
            <a:ln w="31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435786" y="2463801"/>
            <a:ext cx="4918014" cy="2513382"/>
            <a:chOff x="6435786" y="2463801"/>
            <a:chExt cx="4918014" cy="2513382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6448301" y="2463801"/>
              <a:ext cx="4905499" cy="2542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435786" y="4951754"/>
              <a:ext cx="4905499" cy="2542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6448301" y="3050582"/>
              <a:ext cx="4905499" cy="2542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6448301" y="3333741"/>
              <a:ext cx="4905499" cy="2542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6435787" y="3696687"/>
              <a:ext cx="4905499" cy="2542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6448301" y="3978241"/>
              <a:ext cx="4905499" cy="2542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6435786" y="4459675"/>
              <a:ext cx="4905499" cy="2542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6448301" y="2746960"/>
              <a:ext cx="4905499" cy="2542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7481636" y="2462081"/>
            <a:ext cx="3250595" cy="2515102"/>
            <a:chOff x="7481636" y="2462081"/>
            <a:chExt cx="3250595" cy="2515102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0284076" y="2462081"/>
              <a:ext cx="0" cy="28145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9069638" y="2462081"/>
              <a:ext cx="0" cy="28145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10284075" y="2754089"/>
              <a:ext cx="2" cy="32192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9517062" y="2755694"/>
              <a:ext cx="2" cy="32192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9069636" y="2731153"/>
              <a:ext cx="2" cy="32192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260009" y="2753259"/>
              <a:ext cx="2" cy="32192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10730604" y="3050582"/>
              <a:ext cx="896" cy="27538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10282730" y="3056581"/>
              <a:ext cx="896" cy="27538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9898551" y="3062706"/>
              <a:ext cx="896" cy="27538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9510358" y="3052235"/>
              <a:ext cx="896" cy="27538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9059580" y="3060551"/>
              <a:ext cx="896" cy="27538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8262467" y="3077993"/>
              <a:ext cx="896" cy="27538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7493447" y="3069855"/>
              <a:ext cx="896" cy="27538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>
              <a:off x="10717834" y="3335932"/>
              <a:ext cx="12770" cy="364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>
              <a:off x="9902400" y="3344212"/>
              <a:ext cx="12770" cy="364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>
              <a:off x="9504292" y="3348313"/>
              <a:ext cx="12770" cy="364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9058959" y="3345793"/>
              <a:ext cx="12770" cy="364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>
              <a:off x="8263210" y="3342583"/>
              <a:ext cx="12770" cy="364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>
              <a:off x="7492104" y="3333741"/>
              <a:ext cx="12770" cy="364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10724219" y="3706406"/>
              <a:ext cx="8012" cy="26377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9917549" y="3709012"/>
              <a:ext cx="8012" cy="26377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9070102" y="3691231"/>
              <a:ext cx="8012" cy="26377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7481636" y="3715220"/>
              <a:ext cx="8012" cy="26377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10717834" y="3998455"/>
              <a:ext cx="0" cy="47030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10314273" y="3970178"/>
              <a:ext cx="0" cy="47030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9921555" y="3990955"/>
              <a:ext cx="0" cy="47030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9504292" y="3970178"/>
              <a:ext cx="0" cy="47030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H="1">
              <a:off x="10314273" y="4469201"/>
              <a:ext cx="4293" cy="50798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H="1">
              <a:off x="9499105" y="4455178"/>
              <a:ext cx="4293" cy="50798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5331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Conceptual Representation: </a:t>
            </a:r>
            <a:br>
              <a:rPr lang="en-US" dirty="0" smtClean="0"/>
            </a:br>
            <a:r>
              <a:rPr lang="en-US" dirty="0" smtClean="0"/>
              <a:t>Nested Relational. </a:t>
            </a:r>
            <a:r>
              <a:rPr lang="en-US" dirty="0" smtClean="0">
                <a:solidFill>
                  <a:srgbClr val="FF0000"/>
                </a:solidFill>
              </a:rPr>
              <a:t>(Do we still need this one?)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row contains a cuboid set</a:t>
            </a:r>
          </a:p>
          <a:p>
            <a:r>
              <a:rPr lang="en-US" dirty="0" smtClean="0"/>
              <a:t>DB primary key is the entire non-temporal row</a:t>
            </a:r>
          </a:p>
          <a:p>
            <a:r>
              <a:rPr lang="en-US" dirty="0" smtClean="0"/>
              <a:t>(business key, non-key attributes)</a:t>
            </a:r>
          </a:p>
          <a:p>
            <a:r>
              <a:rPr lang="en-US" dirty="0" smtClean="0"/>
              <a:t>DB foreign keys are unusable</a:t>
            </a:r>
          </a:p>
          <a:p>
            <a:r>
              <a:rPr lang="en-US" dirty="0" smtClean="0"/>
              <a:t>Updates affect at most 3 rows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6153150" y="2226469"/>
          <a:ext cx="3886200" cy="19735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278130">
                <a:tc rowSpan="2">
                  <a:txBody>
                    <a:bodyPr/>
                    <a:lstStyle/>
                    <a:p>
                      <a:r>
                        <a:rPr lang="en-US" sz="1400" dirty="0" smtClean="0"/>
                        <a:t>(business) key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 rowSpan="2">
                  <a:txBody>
                    <a:bodyPr/>
                    <a:lstStyle/>
                    <a:p>
                      <a:r>
                        <a:rPr lang="en-US" sz="1400" dirty="0" smtClean="0"/>
                        <a:t>Non-key</a:t>
                      </a:r>
                      <a:r>
                        <a:rPr lang="en-US" sz="1400" baseline="0" dirty="0" smtClean="0"/>
                        <a:t> attributes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r>
                        <a:rPr lang="en-US" sz="1400" dirty="0" smtClean="0"/>
                        <a:t>Cuboid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813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dim1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dim2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Alice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1,10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1,100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Alice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10,20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1,100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278130">
                <a:tc rowSpan="2">
                  <a:txBody>
                    <a:bodyPr/>
                    <a:lstStyle/>
                    <a:p>
                      <a:r>
                        <a:rPr lang="en-US" sz="1400" dirty="0" smtClean="0"/>
                        <a:t>Bob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 rowSpan="2">
                  <a:txBody>
                    <a:bodyPr/>
                    <a:lstStyle/>
                    <a:p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1,5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1,30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27813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5,10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50,100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Bob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16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10,20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30,100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26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E53C-4107-FD42-A2B7-126F4A31CF31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04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PG Implementation: </a:t>
            </a:r>
            <a:br>
              <a:rPr lang="en-US" dirty="0" smtClean="0"/>
            </a:br>
            <a:r>
              <a:rPr lang="en-US" dirty="0" smtClean="0"/>
              <a:t>Flat Relational </a:t>
            </a:r>
            <a:r>
              <a:rPr lang="en-US" dirty="0" smtClean="0">
                <a:solidFill>
                  <a:srgbClr val="FF0000"/>
                </a:solidFill>
              </a:rPr>
              <a:t>(Do we still need this one?)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981200" y="2226470"/>
            <a:ext cx="4171950" cy="236014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DB primary key </a:t>
            </a:r>
          </a:p>
          <a:p>
            <a:pPr marL="342900" lvl="1" indent="0">
              <a:buNone/>
            </a:pPr>
            <a:r>
              <a:rPr lang="en-US" dirty="0" smtClean="0"/>
              <a:t>( </a:t>
            </a:r>
            <a:r>
              <a:rPr lang="en-US" dirty="0" err="1" smtClean="0"/>
              <a:t>busines</a:t>
            </a:r>
            <a:r>
              <a:rPr lang="en-US" dirty="0" smtClean="0"/>
              <a:t> key, rectangle)</a:t>
            </a:r>
          </a:p>
          <a:p>
            <a:r>
              <a:rPr lang="en-US" dirty="0" smtClean="0"/>
              <a:t>PK uniqueness can be supported with indexes</a:t>
            </a:r>
          </a:p>
          <a:p>
            <a:r>
              <a:rPr lang="en-US" dirty="0" smtClean="0"/>
              <a:t>DB foreign keys are unusable</a:t>
            </a:r>
          </a:p>
          <a:p>
            <a:r>
              <a:rPr lang="en-US" dirty="0" smtClean="0"/>
              <a:t>Updates almost always affect several rows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6153150" y="2226469"/>
          <a:ext cx="3886200" cy="19735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278130">
                <a:tc rowSpan="2">
                  <a:txBody>
                    <a:bodyPr/>
                    <a:lstStyle/>
                    <a:p>
                      <a:r>
                        <a:rPr lang="en-US" sz="1400" dirty="0" smtClean="0"/>
                        <a:t>(business) key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 rowSpan="2">
                  <a:txBody>
                    <a:bodyPr/>
                    <a:lstStyle/>
                    <a:p>
                      <a:r>
                        <a:rPr lang="en-US" sz="1400" dirty="0" smtClean="0"/>
                        <a:t>Non-key</a:t>
                      </a:r>
                      <a:r>
                        <a:rPr lang="en-US" sz="1400" baseline="0" dirty="0" smtClean="0"/>
                        <a:t> attributes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r>
                        <a:rPr lang="en-US" sz="1400" dirty="0" smtClean="0"/>
                        <a:t>Cuboid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813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dim1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dim2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Alice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1,10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1,100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Alice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10,20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1,100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Bob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1,5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1,30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Bob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5,10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50,100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Bob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16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10,20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30,100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D855-E85A-2647-91AD-BFCF13764BAB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10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Enhancements To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E</a:t>
            </a:r>
            <a:r>
              <a:rPr lang="en-US" dirty="0" smtClean="0"/>
              <a:t>xisting </a:t>
            </a:r>
            <a:r>
              <a:rPr lang="en-US" dirty="0" err="1" smtClean="0"/>
              <a:t>Bitemporal</a:t>
            </a:r>
            <a:r>
              <a:rPr lang="en-US" dirty="0" smtClean="0"/>
              <a:t> </a:t>
            </a:r>
            <a:r>
              <a:rPr lang="en-US" dirty="0"/>
              <a:t>F</a:t>
            </a:r>
            <a:r>
              <a:rPr lang="en-US" dirty="0" smtClean="0"/>
              <a:t>unctions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 features added as a result of </a:t>
            </a:r>
            <a:r>
              <a:rPr lang="en-US" dirty="0" err="1" smtClean="0"/>
              <a:t>bitemporal</a:t>
            </a:r>
            <a:r>
              <a:rPr lang="en-US" dirty="0" smtClean="0"/>
              <a:t> production system  implementation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9831F-6DAA-FC4C-964A-0A2059B57CD1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5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Bulk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2811"/>
            <a:ext cx="10515600" cy="4694152"/>
          </a:xfr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INSERT-SELECT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power of SQL is operating on sets, but so far we only implemented single-row insert. The new function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ll_bitemporal_insert_select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(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p_table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text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,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p_list_of_fields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text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,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p_select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TEXT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,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p_effective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temporal_relationships.timeperiod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,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p_asserted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temporal_relationships.timeperiod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) </a:t>
            </a:r>
            <a:endParaRPr lang="en-US" sz="1800" dirty="0" smtClean="0">
              <a:latin typeface="Lucida Console" charset="0"/>
              <a:ea typeface="Lucida Console" charset="0"/>
              <a:cs typeface="Lucida Console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>
                <a:ea typeface="Lucida Console" charset="0"/>
                <a:cs typeface="Lucida Console" charset="0"/>
              </a:rPr>
              <a:t>Allows to pass a select statement as a parameter.</a:t>
            </a:r>
            <a:endParaRPr lang="en-US" dirty="0">
              <a:ea typeface="Lucida Console" charset="0"/>
              <a:cs typeface="Lucida Console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29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2A7E-ABE2-5B49-A85F-6AB7AF0295AE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1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369378" cy="957048"/>
          </a:xfrm>
        </p:spPr>
        <p:txBody>
          <a:bodyPr>
            <a:normAutofit/>
          </a:bodyPr>
          <a:lstStyle/>
          <a:p>
            <a:r>
              <a:rPr lang="en-US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109284" cy="431933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C.J</a:t>
            </a:r>
            <a:r>
              <a:rPr lang="en-US" dirty="0"/>
              <a:t>. Date, Hugh </a:t>
            </a:r>
            <a:r>
              <a:rPr lang="en-US" dirty="0" err="1"/>
              <a:t>Darwen</a:t>
            </a:r>
            <a:r>
              <a:rPr lang="en-US" dirty="0"/>
              <a:t>, and Nikos </a:t>
            </a:r>
            <a:r>
              <a:rPr lang="en-US" dirty="0" err="1"/>
              <a:t>Lorentzos</a:t>
            </a:r>
            <a:r>
              <a:rPr lang="en-US" dirty="0"/>
              <a:t>. 2014. </a:t>
            </a:r>
            <a:r>
              <a:rPr lang="en-US" i="1" dirty="0"/>
              <a:t>Time and Relational Theory, Second Edition: Temporal Databases in the Relational Model and SQL (2nd ed.)</a:t>
            </a:r>
            <a:r>
              <a:rPr lang="en-US" dirty="0"/>
              <a:t>. Morgan Kaufmann Publishers Inc., San Francisco, CA, USA.</a:t>
            </a:r>
          </a:p>
          <a:p>
            <a:r>
              <a:rPr lang="en-US" dirty="0"/>
              <a:t>Tom Johnston. 2014. </a:t>
            </a:r>
            <a:r>
              <a:rPr lang="en-US" i="1" dirty="0" err="1"/>
              <a:t>Bitemporal</a:t>
            </a:r>
            <a:r>
              <a:rPr lang="en-US" i="1" dirty="0"/>
              <a:t> Data: Theory and Practice (1st ed.)</a:t>
            </a:r>
            <a:r>
              <a:rPr lang="en-US" dirty="0"/>
              <a:t>. Morgan Kaufmann Publishers Inc., San Francisco, CA, USA.</a:t>
            </a:r>
          </a:p>
          <a:p>
            <a:r>
              <a:rPr lang="en-US" dirty="0"/>
              <a:t>Tom Johnston and Randall Weis. 2010. </a:t>
            </a:r>
            <a:r>
              <a:rPr lang="en-US" i="1" dirty="0"/>
              <a:t>Managing Time in Relational Databases: How to Design, Update and Query Temporal Data</a:t>
            </a:r>
            <a:r>
              <a:rPr lang="en-US" dirty="0"/>
              <a:t>. Morgan Kaufmann Publishers Inc., San Francisco, CA, USA.</a:t>
            </a:r>
          </a:p>
          <a:p>
            <a:r>
              <a:rPr lang="en-US" dirty="0"/>
              <a:t>Krishna Kulkarni and Jan-Eike </a:t>
            </a:r>
            <a:r>
              <a:rPr lang="en-US" dirty="0" err="1"/>
              <a:t>Michels</a:t>
            </a:r>
            <a:r>
              <a:rPr lang="en-US" dirty="0"/>
              <a:t>. 2012. Temporal features in SQL:2011. </a:t>
            </a:r>
            <a:r>
              <a:rPr lang="en-US" i="1" dirty="0"/>
              <a:t>SIGMOD Rec</a:t>
            </a:r>
            <a:r>
              <a:rPr lang="en-US" dirty="0"/>
              <a:t>. 41, 3 (October 2012), 34-43.</a:t>
            </a:r>
          </a:p>
          <a:p>
            <a:r>
              <a:rPr lang="en-US" dirty="0"/>
              <a:t>Richard Thomas Snodgrass. 1999. </a:t>
            </a:r>
            <a:r>
              <a:rPr lang="en-US" i="1" dirty="0"/>
              <a:t>Developing Time-Oriented Database Applications in SQL</a:t>
            </a:r>
            <a:r>
              <a:rPr lang="en-US" dirty="0"/>
              <a:t>. Morgan Kaufmann Publishers Inc., San Francisco, CA, USA.</a:t>
            </a:r>
          </a:p>
          <a:p>
            <a:r>
              <a:rPr lang="en-US" dirty="0"/>
              <a:t>ISO/IEC 9075-2:2011, Information technology — Database languages — SQL , </a:t>
            </a:r>
            <a:r>
              <a:rPr lang="en-US" dirty="0" smtClean="0"/>
              <a:t>2011</a:t>
            </a:r>
          </a:p>
          <a:p>
            <a:r>
              <a:rPr lang="en-US" dirty="0"/>
              <a:t>Martin Kaufmann, Peter M. Fischer, Norman May, Donald </a:t>
            </a:r>
            <a:r>
              <a:rPr lang="en-US" dirty="0" err="1"/>
              <a:t>Kossmann</a:t>
            </a:r>
            <a:r>
              <a:rPr lang="en-US" dirty="0"/>
              <a:t>: Benchmarking </a:t>
            </a:r>
            <a:r>
              <a:rPr lang="en-US" dirty="0" err="1"/>
              <a:t>Bitemporal</a:t>
            </a:r>
            <a:r>
              <a:rPr lang="en-US" dirty="0"/>
              <a:t> Database Systems: Ready for the Future or Stuck in the Past? EDBT 2014: </a:t>
            </a:r>
            <a:r>
              <a:rPr lang="en-US" dirty="0" smtClean="0"/>
              <a:t>738-749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B0D89-D477-514F-AE6C-7A3BFEF6E2CE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UPDATE/CORRECTION AS 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Our existing </a:t>
            </a:r>
            <a:r>
              <a:rPr lang="en-US" dirty="0" err="1" smtClean="0"/>
              <a:t>bitemporal_update</a:t>
            </a:r>
            <a:r>
              <a:rPr lang="en-US" dirty="0" smtClean="0"/>
              <a:t> and </a:t>
            </a:r>
            <a:r>
              <a:rPr lang="en-US" dirty="0" err="1" smtClean="0"/>
              <a:t>bitemporal_correction</a:t>
            </a:r>
            <a:r>
              <a:rPr lang="en-US" dirty="0" smtClean="0"/>
              <a:t> support updating multiple records in one call, but the update conditions are reduced to the lists of values </a:t>
            </a:r>
          </a:p>
          <a:p>
            <a:pPr marL="0" indent="0">
              <a:buNone/>
            </a:pPr>
            <a:r>
              <a:rPr lang="en-US" dirty="0" smtClean="0"/>
              <a:t>New “bulk” update and correction will allow free-format expressions for both selection criteria and new values.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same concept will be applied to the DELETE/INACTIVATE functions.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30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781C-6E81-4448-A3D5-B638AB8BAD25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7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Consistent Transactional </a:t>
            </a:r>
            <a:r>
              <a:rPr lang="en-US" dirty="0"/>
              <a:t>B</a:t>
            </a:r>
            <a:r>
              <a:rPr lang="en-US" dirty="0" smtClean="0"/>
              <a:t>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Question:</a:t>
            </a:r>
          </a:p>
          <a:p>
            <a:pPr marL="0" indent="0">
              <a:buNone/>
            </a:pPr>
            <a:r>
              <a:rPr lang="en-US" dirty="0" smtClean="0"/>
              <a:t>What should be recorded in a </a:t>
            </a:r>
            <a:r>
              <a:rPr lang="en-US" dirty="0" err="1" smtClean="0"/>
              <a:t>bitemporal</a:t>
            </a:r>
            <a:r>
              <a:rPr lang="en-US" dirty="0" smtClean="0"/>
              <a:t> table, when several operations happen in one transaction and affect the same record(s)?</a:t>
            </a:r>
          </a:p>
          <a:p>
            <a:pPr marL="0" indent="0">
              <a:buNone/>
            </a:pPr>
            <a:r>
              <a:rPr lang="en-US" dirty="0" smtClean="0"/>
              <a:t>Transactions are atomic, thereby the intermediate states should not be visible.</a:t>
            </a:r>
          </a:p>
          <a:p>
            <a:pPr marL="0" indent="0">
              <a:buNone/>
            </a:pPr>
            <a:r>
              <a:rPr lang="en-US" dirty="0" smtClean="0"/>
              <a:t>Also, if we materialize the record status before (and regardless) of transaction commit/rollback, we might (most likely) get inconsistent results for the snapshot queries.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31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0FC2E-2F4D-2B43-843B-20AC59849AB3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04991"/>
            <a:ext cx="10366094" cy="7901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Bitemporal</a:t>
            </a:r>
            <a:r>
              <a:rPr lang="en-US" dirty="0" smtClean="0"/>
              <a:t> Correction Immediately </a:t>
            </a:r>
            <a:r>
              <a:rPr lang="en-US" dirty="0"/>
              <a:t>A</a:t>
            </a:r>
            <a:r>
              <a:rPr lang="en-US" dirty="0" smtClean="0"/>
              <a:t>fter </a:t>
            </a:r>
            <a:r>
              <a:rPr lang="en-US" dirty="0"/>
              <a:t>I</a:t>
            </a:r>
            <a:r>
              <a:rPr lang="en-US" dirty="0" smtClean="0"/>
              <a:t>nsert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901568"/>
              </p:ext>
            </p:extLst>
          </p:nvPr>
        </p:nvGraphicFramePr>
        <p:xfrm>
          <a:off x="5357279" y="1172511"/>
          <a:ext cx="6554506" cy="1837944"/>
        </p:xfrm>
        <a:graphic>
          <a:graphicData uri="http://schemas.openxmlformats.org/drawingml/2006/table">
            <a:tbl>
              <a:tblPr/>
              <a:tblGrid>
                <a:gridCol w="240792"/>
                <a:gridCol w="1763486"/>
                <a:gridCol w="1817914"/>
                <a:gridCol w="1121229"/>
                <a:gridCol w="870857"/>
                <a:gridCol w="740228"/>
              </a:tblGrid>
              <a:tr h="37795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#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Effective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Assertive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>
                          <a:latin typeface="Arial"/>
                        </a:rPr>
                        <a:t>Customer 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00" b="1" dirty="0">
                          <a:latin typeface="Arial"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00" b="1">
                          <a:latin typeface="Arial"/>
                        </a:rPr>
                        <a:t>Type</a:t>
                      </a:r>
                    </a:p>
                  </a:txBody>
                  <a:tcPr marL="0" marR="0" marT="0" marB="0" anchor="ctr"/>
                </a:tc>
              </a:tr>
              <a:tr h="368808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[2015-06-01, oo)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>
                          <a:latin typeface="Arial"/>
                        </a:rPr>
                        <a:t>[2015-05-01,2015-09-15)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/>
                </a:tc>
              </a:tr>
              <a:tr h="365760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[2015-06-01,2015-09-15)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/>
                </a:tc>
              </a:tr>
              <a:tr h="36271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[2015-09-15, oo)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smtClean="0">
                          <a:latin typeface="Arial"/>
                        </a:rPr>
                        <a:t>2015-09-15)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>
                          <a:latin typeface="Arial"/>
                        </a:rPr>
                        <a:t>Gold</a:t>
                      </a:r>
                    </a:p>
                  </a:txBody>
                  <a:tcPr marL="0" marR="0" marT="0" marB="0" anchor="ctr"/>
                </a:tc>
              </a:tr>
              <a:tr h="36271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 dirty="0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6802"/>
                      <a:r>
                        <a:rPr lang="en-US" sz="1100" b="1" dirty="0" smtClean="0">
                          <a:latin typeface="Arial"/>
                        </a:rPr>
                        <a:t>[ 2015-09-15, </a:t>
                      </a:r>
                      <a:r>
                        <a:rPr lang="en-US" sz="1100" b="1" dirty="0" err="1" smtClean="0">
                          <a:latin typeface="Arial"/>
                        </a:rPr>
                        <a:t>oo</a:t>
                      </a:r>
                      <a:r>
                        <a:rPr lang="en-US" sz="1100" b="1" dirty="0" smtClean="0">
                          <a:latin typeface="Arial"/>
                        </a:rPr>
                        <a:t>)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 dirty="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Platinum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66099" y="3640394"/>
            <a:ext cx="513410" cy="296521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Asserted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1111055" y="3978321"/>
            <a:ext cx="3378168" cy="2466426"/>
            <a:chOff x="1111055" y="3708116"/>
            <a:chExt cx="4786342" cy="2736631"/>
          </a:xfrm>
        </p:grpSpPr>
        <p:sp>
          <p:nvSpPr>
            <p:cNvPr id="14" name="Rectangle 13"/>
            <p:cNvSpPr/>
            <p:nvPr/>
          </p:nvSpPr>
          <p:spPr>
            <a:xfrm>
              <a:off x="3226935" y="4947993"/>
              <a:ext cx="2649220" cy="1453114"/>
            </a:xfrm>
            <a:prstGeom prst="rect">
              <a:avLst/>
            </a:prstGeom>
            <a:solidFill>
              <a:schemeClr val="accent5">
                <a:alpha val="35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65794" y="3963609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37493" y="4326310"/>
              <a:ext cx="3731686" cy="612060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144454" y="4960188"/>
              <a:ext cx="1097857" cy="148455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243265" y="3708116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424940" y="3941790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1111055" y="3963609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8514711" y="3958657"/>
            <a:ext cx="3397074" cy="2466425"/>
            <a:chOff x="7167765" y="3673173"/>
            <a:chExt cx="4786342" cy="2736630"/>
          </a:xfrm>
        </p:grpSpPr>
        <p:sp>
          <p:nvSpPr>
            <p:cNvPr id="22" name="Rectangle 21"/>
            <p:cNvSpPr/>
            <p:nvPr/>
          </p:nvSpPr>
          <p:spPr>
            <a:xfrm>
              <a:off x="9276667" y="4943010"/>
              <a:ext cx="2649221" cy="1462739"/>
            </a:xfrm>
            <a:prstGeom prst="rect">
              <a:avLst/>
            </a:prstGeom>
            <a:solidFill>
              <a:schemeClr val="accent4">
                <a:alpha val="37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 flipV="1">
              <a:off x="9276667" y="4870464"/>
              <a:ext cx="2649221" cy="50728"/>
            </a:xfrm>
            <a:prstGeom prst="rect">
              <a:avLst/>
            </a:prstGeom>
            <a:solidFill>
              <a:schemeClr val="accent5">
                <a:alpha val="35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22504" y="3928666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194203" y="4291366"/>
              <a:ext cx="3731686" cy="612060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201164" y="4925244"/>
              <a:ext cx="1097857" cy="148455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7299975" y="3673173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481650" y="3906846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7167765" y="3928665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1257394" y="3640394"/>
            <a:ext cx="1156227" cy="25016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mtClean="0"/>
              <a:t>Effective</a:t>
            </a:r>
            <a:endParaRPr lang="en-US" dirty="0"/>
          </a:p>
        </p:txBody>
      </p:sp>
      <p:sp>
        <p:nvSpPr>
          <p:cNvPr id="33" name="Right Arrow 32"/>
          <p:cNvSpPr/>
          <p:nvPr/>
        </p:nvSpPr>
        <p:spPr>
          <a:xfrm>
            <a:off x="5427106" y="4863226"/>
            <a:ext cx="2091246" cy="537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31964" y="1355031"/>
            <a:ext cx="16962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22352">
              <a:spcBef>
                <a:spcPts val="1890"/>
              </a:spcBef>
              <a:spcAft>
                <a:spcPts val="1050"/>
              </a:spcAft>
            </a:pPr>
            <a:r>
              <a:rPr lang="en-US" sz="1600" b="1" spc="-100" dirty="0">
                <a:solidFill>
                  <a:srgbClr val="2A67AC"/>
                </a:solidFill>
                <a:latin typeface="Arial" charset="0"/>
                <a:ea typeface="Arial" charset="0"/>
                <a:cs typeface="Arial" charset="0"/>
              </a:rPr>
              <a:t>now = 2015-09-15</a:t>
            </a:r>
          </a:p>
        </p:txBody>
      </p:sp>
      <p:sp>
        <p:nvSpPr>
          <p:cNvPr id="2" name="Rectangle 1"/>
          <p:cNvSpPr/>
          <p:nvPr/>
        </p:nvSpPr>
        <p:spPr>
          <a:xfrm>
            <a:off x="331964" y="2006103"/>
            <a:ext cx="4759020" cy="1326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9700" indent="-4572">
              <a:lnSpc>
                <a:spcPts val="1596"/>
              </a:lnSpc>
            </a:pPr>
            <a:r>
              <a:rPr lang="en-US" sz="1600" spc="-100" dirty="0"/>
              <a:t>select </a:t>
            </a:r>
            <a:r>
              <a:rPr lang="en-US" sz="1600" spc="-100" dirty="0" err="1" smtClean="0"/>
              <a:t>ll_bitemporal_correction</a:t>
            </a:r>
            <a:r>
              <a:rPr lang="en-US" sz="1600" spc="-100" dirty="0" smtClean="0"/>
              <a:t>($$customers$$,</a:t>
            </a:r>
            <a:endParaRPr lang="en-US" sz="1600" dirty="0"/>
          </a:p>
          <a:p>
            <a:pPr marL="469900" indent="3556">
              <a:lnSpc>
                <a:spcPts val="1596"/>
              </a:lnSpc>
            </a:pPr>
            <a:r>
              <a:rPr lang="en-US" sz="1600" spc="-100" dirty="0" smtClean="0"/>
              <a:t>$$type </a:t>
            </a:r>
            <a:r>
              <a:rPr lang="en-US" sz="1600" spc="-100" dirty="0"/>
              <a:t>$$,</a:t>
            </a:r>
          </a:p>
          <a:p>
            <a:pPr marL="469900" indent="3556">
              <a:lnSpc>
                <a:spcPts val="1596"/>
              </a:lnSpc>
            </a:pPr>
            <a:r>
              <a:rPr lang="en-US" sz="1600" spc="-100" dirty="0"/>
              <a:t>$$ </a:t>
            </a:r>
            <a:r>
              <a:rPr lang="en-US" sz="1600" spc="-100" dirty="0" smtClean="0"/>
              <a:t>Platinum$$,</a:t>
            </a:r>
            <a:endParaRPr lang="en-US" sz="1600" spc="-100" dirty="0"/>
          </a:p>
          <a:p>
            <a:pPr marL="469900" indent="3556">
              <a:lnSpc>
                <a:spcPts val="1596"/>
              </a:lnSpc>
            </a:pPr>
            <a:r>
              <a:rPr lang="en-US" sz="1600" spc="-100" dirty="0"/>
              <a:t>$$ </a:t>
            </a:r>
            <a:r>
              <a:rPr lang="en-US" sz="1600" spc="-100" dirty="0" err="1" smtClean="0"/>
              <a:t>customer_no</a:t>
            </a:r>
            <a:r>
              <a:rPr lang="en-US" sz="1600" spc="-100" dirty="0" smtClean="0"/>
              <a:t> </a:t>
            </a:r>
            <a:r>
              <a:rPr lang="en-US" sz="1600" spc="-100" dirty="0"/>
              <a:t>$$,</a:t>
            </a:r>
          </a:p>
          <a:p>
            <a:pPr marL="469900" indent="3556">
              <a:lnSpc>
                <a:spcPts val="1596"/>
              </a:lnSpc>
            </a:pPr>
            <a:r>
              <a:rPr lang="en-US" sz="1600" spc="-100" dirty="0"/>
              <a:t>$$ </a:t>
            </a:r>
            <a:r>
              <a:rPr lang="en-US" sz="1600" spc="-100" dirty="0" smtClean="0"/>
              <a:t>C100$$,</a:t>
            </a:r>
            <a:endParaRPr lang="en-US" sz="1600" spc="-100" dirty="0"/>
          </a:p>
          <a:p>
            <a:pPr marL="469900" indent="3556">
              <a:lnSpc>
                <a:spcPts val="1596"/>
              </a:lnSpc>
            </a:pPr>
            <a:r>
              <a:rPr lang="en-US" sz="1600" spc="-100" dirty="0" err="1"/>
              <a:t>timeperiod</a:t>
            </a:r>
            <a:r>
              <a:rPr lang="en-US" sz="1600" spc="-100" dirty="0"/>
              <a:t>('2015-09-15'</a:t>
            </a:r>
            <a:r>
              <a:rPr lang="en-US" sz="1600" dirty="0"/>
              <a:t>,</a:t>
            </a:r>
            <a:r>
              <a:rPr lang="en-US" sz="1600" spc="-100" dirty="0"/>
              <a:t>'infinity')</a:t>
            </a:r>
            <a:r>
              <a:rPr lang="en-US" sz="1600" dirty="0"/>
              <a:t>,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32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BB2A-41A2-AC43-ABE4-6756ACE3824F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7320547" y="5078165"/>
            <a:ext cx="4634420" cy="19400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9973469" y="3916726"/>
            <a:ext cx="1824" cy="2780552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08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Corrected Behavior </a:t>
            </a:r>
            <a:r>
              <a:rPr lang="en-US" dirty="0"/>
              <a:t>O</a:t>
            </a:r>
            <a:r>
              <a:rPr lang="en-US" dirty="0" smtClean="0"/>
              <a:t>f UPDATE/CORRECTION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§"/>
            </a:pPr>
            <a:r>
              <a:rPr lang="en-US" dirty="0" smtClean="0"/>
              <a:t>Now we check the asserted interval of the “last” record, and if the “last” asserted start is the same as the “new” asserted start we do not insert a new record, but update the old one. </a:t>
            </a:r>
          </a:p>
          <a:p>
            <a:pPr marL="0" indent="0">
              <a:buNone/>
            </a:pPr>
            <a:r>
              <a:rPr lang="en-US" dirty="0" smtClean="0"/>
              <a:t>This still allows the ”non-transactional” behavior, of the app developers choose to ignore transactions</a:t>
            </a:r>
          </a:p>
          <a:p>
            <a:pPr>
              <a:buFont typeface="Wingdings" charset="2"/>
              <a:buChar char="§"/>
            </a:pPr>
            <a:r>
              <a:rPr lang="en-US" dirty="0" err="1" smtClean="0"/>
              <a:t>Bitemporal</a:t>
            </a:r>
            <a:r>
              <a:rPr lang="en-US" dirty="0" smtClean="0"/>
              <a:t> correction has a new parameter: </a:t>
            </a:r>
            <a:r>
              <a:rPr lang="en-US" dirty="0" err="1" smtClean="0"/>
              <a:t>asserted_start_time</a:t>
            </a:r>
            <a:r>
              <a:rPr lang="en-US" dirty="0" smtClean="0"/>
              <a:t> (instead of “now” by default). One can still use the old version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33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C6EF-AF75-584B-8A3E-120710073DB8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4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04990"/>
            <a:ext cx="10515600" cy="1035050"/>
          </a:xfrm>
        </p:spPr>
        <p:txBody>
          <a:bodyPr/>
          <a:lstStyle/>
          <a:p>
            <a:r>
              <a:rPr lang="en-US" dirty="0" err="1" smtClean="0"/>
              <a:t>Bitemporal</a:t>
            </a:r>
            <a:r>
              <a:rPr lang="en-US" dirty="0" smtClean="0"/>
              <a:t> Correction </a:t>
            </a:r>
            <a:r>
              <a:rPr lang="mr-IN" dirty="0" smtClean="0"/>
              <a:t>–</a:t>
            </a:r>
            <a:r>
              <a:rPr lang="en-US" dirty="0" smtClean="0"/>
              <a:t> Correct Behavior 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955422"/>
              </p:ext>
            </p:extLst>
          </p:nvPr>
        </p:nvGraphicFramePr>
        <p:xfrm>
          <a:off x="5357279" y="1172511"/>
          <a:ext cx="6554506" cy="1837944"/>
        </p:xfrm>
        <a:graphic>
          <a:graphicData uri="http://schemas.openxmlformats.org/drawingml/2006/table">
            <a:tbl>
              <a:tblPr/>
              <a:tblGrid>
                <a:gridCol w="240792"/>
                <a:gridCol w="1763486"/>
                <a:gridCol w="1817914"/>
                <a:gridCol w="1121229"/>
                <a:gridCol w="870857"/>
                <a:gridCol w="740228"/>
              </a:tblGrid>
              <a:tr h="37795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#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Effective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Assertive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>
                          <a:latin typeface="Arial"/>
                        </a:rPr>
                        <a:t>Customer 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00" b="1" dirty="0">
                          <a:latin typeface="Arial"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00" b="1">
                          <a:latin typeface="Arial"/>
                        </a:rPr>
                        <a:t>Type</a:t>
                      </a:r>
                    </a:p>
                  </a:txBody>
                  <a:tcPr marL="0" marR="0" marT="0" marB="0" anchor="ctr"/>
                </a:tc>
              </a:tr>
              <a:tr h="368808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[2015-06-01, oo)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>
                          <a:latin typeface="Arial"/>
                        </a:rPr>
                        <a:t>[2015-05-01,2015-09-15)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/>
                </a:tc>
              </a:tr>
              <a:tr h="365760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[2015-06-01,2015-09-15)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/>
                </a:tc>
              </a:tr>
              <a:tr h="36271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[2015-09-15, oo)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 smtClean="0">
                          <a:latin typeface="Arial"/>
                        </a:rPr>
                        <a:t>oo</a:t>
                      </a:r>
                      <a:r>
                        <a:rPr lang="en-US" sz="1100" b="1" dirty="0" smtClean="0">
                          <a:latin typeface="Arial"/>
                        </a:rPr>
                        <a:t>)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 smtClean="0">
                          <a:latin typeface="Arial"/>
                        </a:rPr>
                        <a:t>Platinum</a:t>
                      </a:r>
                      <a:endParaRPr lang="en-US" sz="1150" dirty="0"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36271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 dirty="0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6802"/>
                      <a:r>
                        <a:rPr lang="en-US" sz="1100" b="1" dirty="0" smtClean="0">
                          <a:latin typeface="Arial"/>
                        </a:rPr>
                        <a:t>[ 2015-09-22, </a:t>
                      </a:r>
                      <a:r>
                        <a:rPr lang="en-US" sz="1100" b="1" dirty="0" err="1" smtClean="0">
                          <a:latin typeface="Arial"/>
                        </a:rPr>
                        <a:t>oo</a:t>
                      </a:r>
                      <a:r>
                        <a:rPr lang="en-US" sz="1100" b="1" dirty="0" smtClean="0">
                          <a:latin typeface="Arial"/>
                        </a:rPr>
                        <a:t>)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>
                          <a:latin typeface="Arial"/>
                        </a:rPr>
                        <a:t>Cl 00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 dirty="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Platinum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66099" y="3640394"/>
            <a:ext cx="513410" cy="296521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Asserted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1111055" y="3978321"/>
            <a:ext cx="3378168" cy="2466426"/>
            <a:chOff x="1111055" y="3708116"/>
            <a:chExt cx="4786342" cy="2736631"/>
          </a:xfrm>
        </p:grpSpPr>
        <p:sp>
          <p:nvSpPr>
            <p:cNvPr id="14" name="Rectangle 13"/>
            <p:cNvSpPr/>
            <p:nvPr/>
          </p:nvSpPr>
          <p:spPr>
            <a:xfrm>
              <a:off x="3226935" y="4947993"/>
              <a:ext cx="2649220" cy="1453114"/>
            </a:xfrm>
            <a:prstGeom prst="rect">
              <a:avLst/>
            </a:prstGeom>
            <a:solidFill>
              <a:schemeClr val="accent5">
                <a:alpha val="35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65794" y="3963609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37493" y="4326310"/>
              <a:ext cx="3731686" cy="612060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144454" y="4960188"/>
              <a:ext cx="1097857" cy="148455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243265" y="3708116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424940" y="3941790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1111055" y="3963609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8514711" y="3958657"/>
            <a:ext cx="3397074" cy="2466425"/>
            <a:chOff x="7167765" y="3673173"/>
            <a:chExt cx="4786342" cy="2736630"/>
          </a:xfrm>
        </p:grpSpPr>
        <p:sp>
          <p:nvSpPr>
            <p:cNvPr id="23" name="Rectangle 22"/>
            <p:cNvSpPr/>
            <p:nvPr/>
          </p:nvSpPr>
          <p:spPr>
            <a:xfrm>
              <a:off x="9276667" y="4921191"/>
              <a:ext cx="2649221" cy="1466791"/>
            </a:xfrm>
            <a:prstGeom prst="rect">
              <a:avLst/>
            </a:prstGeom>
            <a:solidFill>
              <a:schemeClr val="accent5">
                <a:alpha val="35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22504" y="3928666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194203" y="4291366"/>
              <a:ext cx="3731686" cy="612060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201164" y="4925244"/>
              <a:ext cx="1097857" cy="148455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7299975" y="3673173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481650" y="3906846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7167765" y="3928665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1257394" y="3640394"/>
            <a:ext cx="1156227" cy="25016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mtClean="0"/>
              <a:t>Effective</a:t>
            </a:r>
            <a:endParaRPr lang="en-US" dirty="0"/>
          </a:p>
        </p:txBody>
      </p:sp>
      <p:sp>
        <p:nvSpPr>
          <p:cNvPr id="33" name="Right Arrow 32"/>
          <p:cNvSpPr/>
          <p:nvPr/>
        </p:nvSpPr>
        <p:spPr>
          <a:xfrm>
            <a:off x="5427106" y="4863226"/>
            <a:ext cx="2091246" cy="537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31964" y="1355031"/>
            <a:ext cx="16962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22352">
              <a:spcBef>
                <a:spcPts val="1890"/>
              </a:spcBef>
              <a:spcAft>
                <a:spcPts val="1050"/>
              </a:spcAft>
            </a:pPr>
            <a:r>
              <a:rPr lang="en-US" sz="1600" b="1" spc="-100" dirty="0">
                <a:solidFill>
                  <a:srgbClr val="2A67AC"/>
                </a:solidFill>
                <a:latin typeface="Arial" charset="0"/>
                <a:ea typeface="Arial" charset="0"/>
                <a:cs typeface="Arial" charset="0"/>
              </a:rPr>
              <a:t>now = 2015-09-15</a:t>
            </a:r>
          </a:p>
        </p:txBody>
      </p:sp>
      <p:sp>
        <p:nvSpPr>
          <p:cNvPr id="2" name="Rectangle 1"/>
          <p:cNvSpPr/>
          <p:nvPr/>
        </p:nvSpPr>
        <p:spPr>
          <a:xfrm>
            <a:off x="331964" y="2006103"/>
            <a:ext cx="4759020" cy="1326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9700" indent="-4572">
              <a:lnSpc>
                <a:spcPts val="1596"/>
              </a:lnSpc>
            </a:pPr>
            <a:r>
              <a:rPr lang="en-US" sz="1600" spc="-100" dirty="0"/>
              <a:t>select </a:t>
            </a:r>
            <a:r>
              <a:rPr lang="en-US" sz="1600" spc="-100" dirty="0" err="1" smtClean="0"/>
              <a:t>ll_bitemporal_correction</a:t>
            </a:r>
            <a:r>
              <a:rPr lang="en-US" sz="1600" spc="-100" dirty="0" smtClean="0"/>
              <a:t>($$customers$$,</a:t>
            </a:r>
            <a:endParaRPr lang="en-US" sz="1600" dirty="0"/>
          </a:p>
          <a:p>
            <a:pPr marL="469900" indent="3556">
              <a:lnSpc>
                <a:spcPts val="1596"/>
              </a:lnSpc>
            </a:pPr>
            <a:r>
              <a:rPr lang="en-US" sz="1600" spc="-100" dirty="0" smtClean="0"/>
              <a:t>$$type </a:t>
            </a:r>
            <a:r>
              <a:rPr lang="en-US" sz="1600" spc="-100" dirty="0"/>
              <a:t>$$,</a:t>
            </a:r>
          </a:p>
          <a:p>
            <a:pPr marL="469900" indent="3556">
              <a:lnSpc>
                <a:spcPts val="1596"/>
              </a:lnSpc>
            </a:pPr>
            <a:r>
              <a:rPr lang="en-US" sz="1600" spc="-100" dirty="0"/>
              <a:t>$$ </a:t>
            </a:r>
            <a:r>
              <a:rPr lang="en-US" sz="1600" spc="-100" dirty="0" smtClean="0"/>
              <a:t>Platinum$$,</a:t>
            </a:r>
            <a:endParaRPr lang="en-US" sz="1600" spc="-100" dirty="0"/>
          </a:p>
          <a:p>
            <a:pPr marL="469900" indent="3556">
              <a:lnSpc>
                <a:spcPts val="1596"/>
              </a:lnSpc>
            </a:pPr>
            <a:r>
              <a:rPr lang="en-US" sz="1600" spc="-100" dirty="0"/>
              <a:t>$$ </a:t>
            </a:r>
            <a:r>
              <a:rPr lang="en-US" sz="1600" spc="-100" dirty="0" err="1" smtClean="0"/>
              <a:t>customer_no</a:t>
            </a:r>
            <a:r>
              <a:rPr lang="en-US" sz="1600" spc="-100" dirty="0" smtClean="0"/>
              <a:t> </a:t>
            </a:r>
            <a:r>
              <a:rPr lang="en-US" sz="1600" spc="-100" dirty="0"/>
              <a:t>$$,</a:t>
            </a:r>
          </a:p>
          <a:p>
            <a:pPr marL="469900" indent="3556">
              <a:lnSpc>
                <a:spcPts val="1596"/>
              </a:lnSpc>
            </a:pPr>
            <a:r>
              <a:rPr lang="en-US" sz="1600" spc="-100" dirty="0"/>
              <a:t>$$ </a:t>
            </a:r>
            <a:r>
              <a:rPr lang="en-US" sz="1600" spc="-100" dirty="0" smtClean="0"/>
              <a:t>C100$$,</a:t>
            </a:r>
            <a:endParaRPr lang="en-US" sz="1600" spc="-100" dirty="0"/>
          </a:p>
          <a:p>
            <a:pPr marL="469900" indent="3556">
              <a:lnSpc>
                <a:spcPts val="1596"/>
              </a:lnSpc>
            </a:pPr>
            <a:r>
              <a:rPr lang="en-US" sz="1600" spc="-100" dirty="0" err="1"/>
              <a:t>timeperiod</a:t>
            </a:r>
            <a:r>
              <a:rPr lang="en-US" sz="1600" spc="-100" dirty="0"/>
              <a:t>('2015-09-15'</a:t>
            </a:r>
            <a:r>
              <a:rPr lang="en-US" sz="1600" dirty="0"/>
              <a:t>,</a:t>
            </a:r>
            <a:r>
              <a:rPr lang="en-US" sz="1600" spc="-100" dirty="0"/>
              <a:t>'infinity')</a:t>
            </a:r>
            <a:r>
              <a:rPr lang="en-US" sz="1600" dirty="0"/>
              <a:t>,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34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BB2A-41A2-AC43-ABE4-6756ACE3824F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919241" y="2847372"/>
            <a:ext cx="7130005" cy="11575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7408074" y="5087368"/>
            <a:ext cx="4634420" cy="19400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9976512" y="3939129"/>
            <a:ext cx="1824" cy="2780552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56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 app developers do not care about how exactly </a:t>
            </a:r>
            <a:r>
              <a:rPr lang="en-US" dirty="0" err="1" smtClean="0"/>
              <a:t>bitemporal</a:t>
            </a:r>
            <a:r>
              <a:rPr lang="en-US" dirty="0" smtClean="0"/>
              <a:t> support is implemented.</a:t>
            </a:r>
          </a:p>
          <a:p>
            <a:pPr marL="0" indent="0">
              <a:buNone/>
            </a:pPr>
            <a:r>
              <a:rPr lang="en-US" dirty="0" smtClean="0"/>
              <a:t>We created a high-level functions for them to perform select/insert/update/delete without knowing about the </a:t>
            </a:r>
            <a:r>
              <a:rPr lang="en-US" dirty="0" err="1" smtClean="0"/>
              <a:t>bitemporal</a:t>
            </a:r>
            <a:r>
              <a:rPr lang="en-US" dirty="0" smtClean="0"/>
              <a:t> operations</a:t>
            </a:r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create or replace function </a:t>
            </a:r>
            <a:r>
              <a:rPr lang="en-US" sz="2000" dirty="0" err="1">
                <a:latin typeface="Lucida Console" charset="0"/>
                <a:ea typeface="Lucida Console" charset="0"/>
                <a:cs typeface="Lucida Console" charset="0"/>
              </a:rPr>
              <a:t>common.hl_bitemporal_insert</a:t>
            </a: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endParaRPr lang="en-US" sz="2000" dirty="0" smtClean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Lucida Console" charset="0"/>
                <a:ea typeface="Lucida Console" charset="0"/>
                <a:cs typeface="Lucida Console" charset="0"/>
              </a:rPr>
              <a:t>(</a:t>
            </a:r>
            <a:r>
              <a:rPr lang="en-US" sz="2000" dirty="0" err="1">
                <a:latin typeface="Lucida Console" charset="0"/>
                <a:ea typeface="Lucida Console" charset="0"/>
                <a:cs typeface="Lucida Console" charset="0"/>
              </a:rPr>
              <a:t>p_schema_name</a:t>
            </a: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 text</a:t>
            </a:r>
            <a:r>
              <a:rPr lang="en-US" sz="2000" dirty="0" smtClean="0">
                <a:latin typeface="Lucida Console" charset="0"/>
                <a:ea typeface="Lucida Console" charset="0"/>
                <a:cs typeface="Lucida Console" charset="0"/>
              </a:rPr>
              <a:t>,</a:t>
            </a:r>
          </a:p>
          <a:p>
            <a:pPr marL="0" indent="0">
              <a:buNone/>
            </a:pPr>
            <a:r>
              <a:rPr lang="en-US" sz="2000" dirty="0" err="1" smtClean="0">
                <a:latin typeface="Lucida Console" charset="0"/>
                <a:ea typeface="Lucida Console" charset="0"/>
                <a:cs typeface="Lucida Console" charset="0"/>
              </a:rPr>
              <a:t>p_table_name</a:t>
            </a:r>
            <a:r>
              <a:rPr lang="en-US" sz="2000" dirty="0" smtClean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text</a:t>
            </a:r>
            <a:r>
              <a:rPr lang="en-US" sz="2000" dirty="0" smtClean="0">
                <a:latin typeface="Lucida Console" charset="0"/>
                <a:ea typeface="Lucida Console" charset="0"/>
                <a:cs typeface="Lucida Console" charset="0"/>
              </a:rPr>
              <a:t>,</a:t>
            </a:r>
          </a:p>
          <a:p>
            <a:pPr marL="0" indent="0">
              <a:buNone/>
            </a:pPr>
            <a:r>
              <a:rPr lang="en-US" sz="2000" dirty="0" err="1" smtClean="0">
                <a:latin typeface="Lucida Console" charset="0"/>
                <a:ea typeface="Lucida Console" charset="0"/>
                <a:cs typeface="Lucida Console" charset="0"/>
              </a:rPr>
              <a:t>p_list_of_fields</a:t>
            </a:r>
            <a:r>
              <a:rPr lang="en-US" sz="2000" dirty="0" smtClean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text</a:t>
            </a:r>
            <a:r>
              <a:rPr lang="en-US" sz="2000" dirty="0" smtClean="0">
                <a:latin typeface="Lucida Console" charset="0"/>
                <a:ea typeface="Lucida Console" charset="0"/>
                <a:cs typeface="Lucida Console" charset="0"/>
              </a:rPr>
              <a:t>,</a:t>
            </a:r>
          </a:p>
          <a:p>
            <a:pPr marL="0" indent="0">
              <a:buNone/>
            </a:pPr>
            <a:r>
              <a:rPr lang="en-US" sz="2000" dirty="0" err="1" smtClean="0">
                <a:latin typeface="Lucida Console" charset="0"/>
                <a:ea typeface="Lucida Console" charset="0"/>
                <a:cs typeface="Lucida Console" charset="0"/>
              </a:rPr>
              <a:t>p_list_of_values</a:t>
            </a:r>
            <a:r>
              <a:rPr lang="en-US" sz="2000" dirty="0" smtClean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text) returns integer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35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28B6-4282-354A-B548-E31B40D7F08C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6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using </a:t>
            </a:r>
            <a:r>
              <a:rPr lang="en-US" dirty="0" err="1" smtClean="0"/>
              <a:t>pg_bitemporal</a:t>
            </a:r>
            <a:r>
              <a:rPr lang="en-US" dirty="0" smtClean="0"/>
              <a:t> for both OLTP and OLAP systems, and the data volumes appear to be manageable</a:t>
            </a:r>
            <a:endParaRPr lang="en-US" dirty="0"/>
          </a:p>
          <a:p>
            <a:r>
              <a:rPr lang="en-US" dirty="0" smtClean="0"/>
              <a:t>Indexing Strategy: GIST indexes are efficient, but occasionally we need to build extra indexes, for example conditional index with UPPER (asserted)=‘infinity’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3ABA-8159-D844-B19F-AEDC50C88C03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4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109284" cy="4142874"/>
          </a:xfrm>
        </p:spPr>
        <p:txBody>
          <a:bodyPr/>
          <a:lstStyle/>
          <a:p>
            <a:r>
              <a:rPr lang="en-US" dirty="0" smtClean="0"/>
              <a:t>Finalizing FK support</a:t>
            </a:r>
          </a:p>
          <a:p>
            <a:r>
              <a:rPr lang="en-US" dirty="0" smtClean="0"/>
              <a:t>Finalizing constraints creation </a:t>
            </a:r>
          </a:p>
          <a:p>
            <a:r>
              <a:rPr lang="en-US" dirty="0" smtClean="0"/>
              <a:t>Finalizing </a:t>
            </a:r>
            <a:r>
              <a:rPr lang="en-US" dirty="0" err="1" smtClean="0"/>
              <a:t>bitemporal</a:t>
            </a:r>
            <a:r>
              <a:rPr lang="en-US" dirty="0" smtClean="0"/>
              <a:t> UPDATE</a:t>
            </a:r>
          </a:p>
          <a:p>
            <a:r>
              <a:rPr lang="en-US" dirty="0" smtClean="0"/>
              <a:t>Continue research on performance and the choice of indexes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Many thanks to </a:t>
            </a:r>
            <a:r>
              <a:rPr lang="en-US" dirty="0" err="1" smtClean="0"/>
              <a:t>Braviant</a:t>
            </a:r>
            <a:r>
              <a:rPr lang="en-US" dirty="0" smtClean="0"/>
              <a:t> Holdings leadership for their continuous support!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37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4D2C-58B2-B248-994D-69C980F38A4C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2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Work </a:t>
            </a:r>
            <a:r>
              <a:rPr lang="en-US" dirty="0"/>
              <a:t>O</a:t>
            </a:r>
            <a:r>
              <a:rPr lang="en-US" dirty="0" smtClean="0"/>
              <a:t>verview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we’ve presented a year ago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4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5003-64EE-6A42-8478-1AD745B41349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8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56084"/>
            <a:ext cx="8229600" cy="438751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The surveys (</a:t>
            </a:r>
            <a:r>
              <a:rPr lang="en-US" dirty="0" err="1" smtClean="0"/>
              <a:t>Kosman</a:t>
            </a:r>
            <a:r>
              <a:rPr lang="en-US" dirty="0" smtClean="0"/>
              <a:t> et al) indicate, that is should be easy to support time in Postgres due to the existence of the GIST indexes. And we’ve utilized this advantage.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Last year we presented the Postgres-based implementation of asserted versioning framework (Johnston and Weis). This model supports effective time and asserted time and differs from the ANSI 2011 standard.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DFB0-7FB4-654F-BAE1-CE35C0532FEC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8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Our </a:t>
            </a:r>
            <a:r>
              <a:rPr lang="en-US" dirty="0"/>
              <a:t>W</a:t>
            </a:r>
            <a:r>
              <a:rPr lang="en-US" dirty="0" smtClean="0"/>
              <a:t>ork </a:t>
            </a:r>
            <a:r>
              <a:rPr lang="en-US" dirty="0"/>
              <a:t>C</a:t>
            </a:r>
            <a:r>
              <a:rPr lang="en-US" dirty="0" smtClean="0"/>
              <a:t>an </a:t>
            </a:r>
            <a:r>
              <a:rPr lang="en-US" dirty="0"/>
              <a:t>B</a:t>
            </a:r>
            <a:r>
              <a:rPr lang="en-US" dirty="0" smtClean="0"/>
              <a:t>e </a:t>
            </a:r>
            <a:r>
              <a:rPr lang="en-US" dirty="0"/>
              <a:t>F</a:t>
            </a:r>
            <a:r>
              <a:rPr lang="en-US" dirty="0" smtClean="0"/>
              <a:t>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en-US" dirty="0" err="1" smtClean="0"/>
              <a:t>pg_bitemporal</a:t>
            </a:r>
            <a:r>
              <a:rPr lang="en-US" dirty="0" smtClean="0"/>
              <a:t> </a:t>
            </a:r>
            <a:r>
              <a:rPr lang="en-US" dirty="0" err="1" smtClean="0"/>
              <a:t>git</a:t>
            </a:r>
            <a:r>
              <a:rPr lang="en-US" dirty="0" smtClean="0"/>
              <a:t> repo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dirty="0">
                <a:hlinkClick r:id="rId2"/>
              </a:rPr>
              <a:t>https://github.com/scalegenius/pg_bitemporal</a:t>
            </a:r>
            <a:endParaRPr lang="en-US" dirty="0"/>
          </a:p>
          <a:p>
            <a:pPr marL="0" indent="0">
              <a:spcBef>
                <a:spcPts val="0"/>
              </a:spcBef>
              <a:buNone/>
              <a:defRPr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dirty="0" smtClean="0"/>
              <a:t>Includes: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US" dirty="0"/>
          </a:p>
          <a:p>
            <a:pPr>
              <a:spcBef>
                <a:spcPts val="0"/>
              </a:spcBef>
              <a:defRPr/>
            </a:pPr>
            <a:r>
              <a:rPr lang="en-US" dirty="0" smtClean="0"/>
              <a:t>Domain definition</a:t>
            </a:r>
          </a:p>
          <a:p>
            <a:pPr>
              <a:spcBef>
                <a:spcPts val="0"/>
              </a:spcBef>
              <a:defRPr/>
            </a:pPr>
            <a:r>
              <a:rPr lang="en-US" dirty="0" smtClean="0"/>
              <a:t>Allen relations implementation (including the ones already implemented in Postgres)</a:t>
            </a:r>
          </a:p>
          <a:p>
            <a:pPr>
              <a:spcBef>
                <a:spcPts val="0"/>
              </a:spcBef>
              <a:defRPr/>
            </a:pPr>
            <a:r>
              <a:rPr lang="en-US" dirty="0"/>
              <a:t>O</a:t>
            </a:r>
            <a:r>
              <a:rPr lang="en-US" dirty="0" smtClean="0"/>
              <a:t>perations: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c</a:t>
            </a:r>
            <a:r>
              <a:rPr lang="en-US" dirty="0" smtClean="0"/>
              <a:t>reate </a:t>
            </a:r>
            <a:r>
              <a:rPr lang="en-US" dirty="0" err="1" smtClean="0"/>
              <a:t>bitemporal</a:t>
            </a:r>
            <a:r>
              <a:rPr lang="en-US" dirty="0" smtClean="0"/>
              <a:t> table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 err="1"/>
              <a:t>b</a:t>
            </a:r>
            <a:r>
              <a:rPr lang="en-US" dirty="0" err="1" smtClean="0"/>
              <a:t>itemporal</a:t>
            </a:r>
            <a:r>
              <a:rPr lang="en-US" dirty="0" smtClean="0"/>
              <a:t> insert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 err="1" smtClean="0"/>
              <a:t>bitemporal</a:t>
            </a:r>
            <a:r>
              <a:rPr lang="en-US" dirty="0" smtClean="0"/>
              <a:t> update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 err="1"/>
              <a:t>b</a:t>
            </a:r>
            <a:r>
              <a:rPr lang="en-US" dirty="0" err="1" smtClean="0"/>
              <a:t>itemporal</a:t>
            </a:r>
            <a:r>
              <a:rPr lang="en-US" dirty="0" smtClean="0"/>
              <a:t> correction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i</a:t>
            </a:r>
            <a:r>
              <a:rPr lang="en-US" dirty="0" smtClean="0"/>
              <a:t>nactivate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 err="1"/>
              <a:t>b</a:t>
            </a:r>
            <a:r>
              <a:rPr lang="en-US" dirty="0" err="1" smtClean="0"/>
              <a:t>itemporal</a:t>
            </a:r>
            <a:r>
              <a:rPr lang="en-US" dirty="0" smtClean="0"/>
              <a:t> delete</a:t>
            </a:r>
          </a:p>
          <a:p>
            <a:pPr>
              <a:spcBef>
                <a:spcPts val="0"/>
              </a:spcBef>
              <a:defRPr/>
            </a:pPr>
            <a:r>
              <a:rPr lang="en-US" dirty="0"/>
              <a:t>S</a:t>
            </a:r>
            <a:r>
              <a:rPr lang="en-US" dirty="0" smtClean="0"/>
              <a:t>upport of </a:t>
            </a:r>
            <a:r>
              <a:rPr lang="en-US" dirty="0" err="1" smtClean="0"/>
              <a:t>bitemporal</a:t>
            </a:r>
            <a:r>
              <a:rPr lang="en-US" dirty="0" smtClean="0"/>
              <a:t> constraints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CD74-29DB-7D4A-A593-4DD15403AD0E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6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</a:t>
            </a:r>
            <a:r>
              <a:rPr lang="en-US" dirty="0" err="1"/>
              <a:t>B</a:t>
            </a:r>
            <a:r>
              <a:rPr lang="en-US" dirty="0" err="1" smtClean="0"/>
              <a:t>itemporal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The next several slides present the basic </a:t>
            </a:r>
            <a:r>
              <a:rPr lang="en-US" dirty="0" err="1" smtClean="0"/>
              <a:t>bitemporal</a:t>
            </a:r>
            <a:r>
              <a:rPr lang="en-US" dirty="0" smtClean="0"/>
              <a:t> data manipulation operations and explain the differences between </a:t>
            </a:r>
            <a:r>
              <a:rPr lang="en-US" dirty="0" err="1" smtClean="0"/>
              <a:t>bitemporal</a:t>
            </a:r>
            <a:r>
              <a:rPr lang="en-US" dirty="0" smtClean="0"/>
              <a:t> and conventional operations.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Terminology: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dirty="0"/>
              <a:t>e</a:t>
            </a:r>
            <a:r>
              <a:rPr lang="en-US" dirty="0" smtClean="0"/>
              <a:t>ffective time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dirty="0"/>
              <a:t>a</a:t>
            </a:r>
            <a:r>
              <a:rPr lang="en-US" dirty="0" smtClean="0"/>
              <a:t>sserted time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dirty="0" smtClean="0"/>
              <a:t>the combination of effective and asserted times: </a:t>
            </a:r>
            <a:r>
              <a:rPr lang="en-US" b="1" dirty="0" smtClean="0"/>
              <a:t>time regions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3360-CA8F-AE43-B5BA-AF2544FEBBD6}" type="datetime7">
              <a:rPr lang="en-US" smtClean="0"/>
              <a:t>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1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04990"/>
            <a:ext cx="10515600" cy="1035050"/>
          </a:xfrm>
        </p:spPr>
        <p:txBody>
          <a:bodyPr/>
          <a:lstStyle/>
          <a:p>
            <a:r>
              <a:rPr lang="en-US" dirty="0" err="1" smtClean="0"/>
              <a:t>Bitemporal</a:t>
            </a:r>
            <a:r>
              <a:rPr lang="en-US" dirty="0" smtClean="0"/>
              <a:t> Insert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14642"/>
              </p:ext>
            </p:extLst>
          </p:nvPr>
        </p:nvGraphicFramePr>
        <p:xfrm>
          <a:off x="5513901" y="1344775"/>
          <a:ext cx="6505167" cy="746760"/>
        </p:xfrm>
        <a:graphic>
          <a:graphicData uri="http://schemas.openxmlformats.org/drawingml/2006/table">
            <a:tbl>
              <a:tblPr/>
              <a:tblGrid>
                <a:gridCol w="191453"/>
                <a:gridCol w="1763486"/>
                <a:gridCol w="1817914"/>
                <a:gridCol w="1121229"/>
                <a:gridCol w="870857"/>
                <a:gridCol w="740228"/>
              </a:tblGrid>
              <a:tr h="37795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#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 dirty="0">
                          <a:latin typeface="Arial"/>
                        </a:rPr>
                        <a:t>Effective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Assertive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>
                          <a:latin typeface="Arial"/>
                        </a:rPr>
                        <a:t>Customer 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00" b="1" dirty="0">
                          <a:latin typeface="Arial"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00" b="1">
                          <a:latin typeface="Arial"/>
                        </a:rPr>
                        <a:t>Type</a:t>
                      </a:r>
                    </a:p>
                  </a:txBody>
                  <a:tcPr marL="0" marR="0" marT="0" marB="0" anchor="ctr"/>
                </a:tc>
              </a:tr>
              <a:tr h="368808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 dirty="0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 dirty="0">
                          <a:latin typeface="Arial"/>
                        </a:rPr>
                        <a:t>[2015-06-01,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70104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Arial"/>
                        </a:rPr>
                        <a:t>[ 2015-05-01 , </a:t>
                      </a:r>
                      <a:r>
                        <a:rPr lang="en-US" sz="1100" b="1" dirty="0" err="1" smtClean="0">
                          <a:latin typeface="Arial"/>
                        </a:rPr>
                        <a:t>oo</a:t>
                      </a:r>
                      <a:r>
                        <a:rPr lang="en-US" sz="1100" b="1" dirty="0" smtClean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 dirty="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66099" y="3640394"/>
            <a:ext cx="513410" cy="296521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Asserted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1190368" y="3991838"/>
            <a:ext cx="3298855" cy="2433245"/>
            <a:chOff x="1111055" y="3708116"/>
            <a:chExt cx="4786342" cy="2714813"/>
          </a:xfrm>
        </p:grpSpPr>
        <p:sp>
          <p:nvSpPr>
            <p:cNvPr id="15" name="Rectangle 14"/>
            <p:cNvSpPr/>
            <p:nvPr/>
          </p:nvSpPr>
          <p:spPr>
            <a:xfrm>
              <a:off x="1465794" y="3963609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243265" y="3708116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424940" y="3941790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1111055" y="3963609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8456235" y="3991838"/>
            <a:ext cx="3455550" cy="2413580"/>
            <a:chOff x="7167765" y="3673173"/>
            <a:chExt cx="4786342" cy="2714812"/>
          </a:xfrm>
        </p:grpSpPr>
        <p:sp>
          <p:nvSpPr>
            <p:cNvPr id="24" name="Rectangle 23"/>
            <p:cNvSpPr/>
            <p:nvPr/>
          </p:nvSpPr>
          <p:spPr>
            <a:xfrm>
              <a:off x="7522504" y="3928666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194202" y="4291366"/>
              <a:ext cx="3731686" cy="2096618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7299975" y="3673173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481650" y="3906846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7167765" y="3928665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1257394" y="3640393"/>
            <a:ext cx="1249832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mtClean="0"/>
              <a:t>Effective</a:t>
            </a:r>
            <a:endParaRPr lang="en-US" dirty="0"/>
          </a:p>
        </p:txBody>
      </p:sp>
      <p:sp>
        <p:nvSpPr>
          <p:cNvPr id="33" name="Right Arrow 32"/>
          <p:cNvSpPr/>
          <p:nvPr/>
        </p:nvSpPr>
        <p:spPr>
          <a:xfrm>
            <a:off x="5427106" y="4863226"/>
            <a:ext cx="2091246" cy="537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25588" y="1141477"/>
            <a:ext cx="386363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352">
              <a:spcBef>
                <a:spcPts val="1890"/>
              </a:spcBef>
              <a:spcAft>
                <a:spcPts val="1050"/>
              </a:spcAft>
            </a:pPr>
            <a:r>
              <a:rPr lang="en-US" b="1" spc="-100" dirty="0" smtClean="0">
                <a:solidFill>
                  <a:srgbClr val="2A67AC"/>
                </a:solidFill>
                <a:latin typeface="Arial" charset="0"/>
                <a:ea typeface="Arial" charset="0"/>
                <a:cs typeface="Arial" charset="0"/>
              </a:rPr>
              <a:t>now </a:t>
            </a:r>
            <a:r>
              <a:rPr lang="en-US" b="1" spc="-100" dirty="0">
                <a:solidFill>
                  <a:srgbClr val="2A67AC"/>
                </a:solidFill>
                <a:latin typeface="Arial" charset="0"/>
                <a:ea typeface="Arial" charset="0"/>
                <a:cs typeface="Arial" charset="0"/>
              </a:rPr>
              <a:t>= 2015-05-01</a:t>
            </a:r>
          </a:p>
          <a:p>
            <a:pPr indent="22352">
              <a:spcBef>
                <a:spcPts val="1890"/>
              </a:spcBef>
              <a:spcAft>
                <a:spcPts val="1050"/>
              </a:spcAft>
            </a:pPr>
            <a:endParaRPr lang="en-US" sz="3200" b="1" dirty="0">
              <a:solidFill>
                <a:srgbClr val="336931"/>
              </a:solidFill>
              <a:latin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5588" y="1723087"/>
            <a:ext cx="4626034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908" indent="-3556">
              <a:lnSpc>
                <a:spcPts val="1656"/>
              </a:lnSpc>
            </a:pPr>
            <a:r>
              <a:rPr lang="en-US" sz="1600" spc="-100" dirty="0"/>
              <a:t>select </a:t>
            </a:r>
            <a:r>
              <a:rPr lang="en-US" sz="1600" spc="-100" dirty="0" err="1"/>
              <a:t>ll_bitemporal_insert</a:t>
            </a:r>
            <a:r>
              <a:rPr lang="en-US" sz="1600" spc="-100" dirty="0"/>
              <a:t>(</a:t>
            </a:r>
          </a:p>
          <a:p>
            <a:pPr marL="508508" indent="3810">
              <a:lnSpc>
                <a:spcPts val="1656"/>
              </a:lnSpc>
            </a:pPr>
            <a:r>
              <a:rPr lang="en-US" sz="1600" spc="-100" dirty="0" smtClean="0"/>
              <a:t>'customers’</a:t>
            </a:r>
            <a:r>
              <a:rPr lang="en-US" sz="1600" spc="-100" baseline="-25000" dirty="0" smtClean="0"/>
              <a:t>,</a:t>
            </a:r>
          </a:p>
          <a:p>
            <a:pPr marL="508508" indent="3810">
              <a:lnSpc>
                <a:spcPts val="1656"/>
              </a:lnSpc>
            </a:pPr>
            <a:r>
              <a:rPr lang="en-US" sz="1600" spc="-100" baseline="-25000" dirty="0"/>
              <a:t>,</a:t>
            </a:r>
            <a:r>
              <a:rPr lang="en-US" sz="1600" spc="-100" dirty="0"/>
              <a:t> </a:t>
            </a:r>
            <a:r>
              <a:rPr lang="en-US" sz="1600" spc="-100" dirty="0" smtClean="0"/>
              <a:t>$$’</a:t>
            </a:r>
            <a:r>
              <a:rPr lang="en-US" sz="1600" spc="-100" dirty="0" err="1" smtClean="0"/>
              <a:t>customer_no</a:t>
            </a:r>
            <a:r>
              <a:rPr lang="en-US" sz="1600" spc="-100" dirty="0" smtClean="0"/>
              <a:t>’, name</a:t>
            </a:r>
            <a:r>
              <a:rPr lang="en-US" sz="1600" spc="-100" dirty="0"/>
              <a:t>', </a:t>
            </a:r>
            <a:r>
              <a:rPr lang="en-US" sz="1600" spc="-100" dirty="0" smtClean="0"/>
              <a:t>’type' $$,</a:t>
            </a:r>
            <a:endParaRPr lang="en-US" sz="1600" spc="-100" baseline="-25000" dirty="0"/>
          </a:p>
          <a:p>
            <a:pPr marL="508508" indent="3810">
              <a:lnSpc>
                <a:spcPts val="1656"/>
              </a:lnSpc>
            </a:pPr>
            <a:r>
              <a:rPr lang="en-US" sz="1600" spc="-100" baseline="-25000" dirty="0" smtClean="0"/>
              <a:t>,</a:t>
            </a:r>
            <a:r>
              <a:rPr lang="en-US" sz="1600" spc="-100" dirty="0" smtClean="0"/>
              <a:t> $$'C100','John Doe', 'Silver' $$,</a:t>
            </a:r>
          </a:p>
          <a:p>
            <a:pPr marL="508508" indent="3810">
              <a:lnSpc>
                <a:spcPts val="1656"/>
              </a:lnSpc>
            </a:pPr>
            <a:r>
              <a:rPr lang="en-US" sz="1600" spc="-100" dirty="0" smtClean="0"/>
              <a:t> </a:t>
            </a:r>
            <a:r>
              <a:rPr lang="en-US" sz="1600" spc="-100" dirty="0" err="1"/>
              <a:t>timeperiod</a:t>
            </a:r>
            <a:r>
              <a:rPr lang="en-US" sz="1600" spc="-100" dirty="0"/>
              <a:t>('2015-06-01','infinity'), </a:t>
            </a:r>
            <a:endParaRPr lang="en-US" sz="1600" spc="-100" dirty="0" smtClean="0"/>
          </a:p>
          <a:p>
            <a:pPr marL="508508" indent="3810">
              <a:lnSpc>
                <a:spcPts val="1656"/>
              </a:lnSpc>
            </a:pPr>
            <a:r>
              <a:rPr lang="en-US" sz="1600" spc="-100" dirty="0" err="1" smtClean="0"/>
              <a:t>timeperiod</a:t>
            </a:r>
            <a:r>
              <a:rPr lang="en-US" sz="1600" spc="-100" dirty="0"/>
              <a:t>('2015-05-01','infinity')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8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C2A-ABAB-B246-B66D-7F50BD782CDC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8551685" y="3991838"/>
            <a:ext cx="34673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7384648" y="4522036"/>
            <a:ext cx="4634420" cy="19400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9176910" y="3912224"/>
            <a:ext cx="1824" cy="2780552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31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04990"/>
            <a:ext cx="10515600" cy="846772"/>
          </a:xfrm>
        </p:spPr>
        <p:txBody>
          <a:bodyPr/>
          <a:lstStyle/>
          <a:p>
            <a:r>
              <a:rPr lang="en-US" dirty="0" err="1" smtClean="0"/>
              <a:t>Bitemporal</a:t>
            </a:r>
            <a:r>
              <a:rPr lang="en-US" dirty="0" smtClean="0"/>
              <a:t> Update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402387"/>
              </p:ext>
            </p:extLst>
          </p:nvPr>
        </p:nvGraphicFramePr>
        <p:xfrm>
          <a:off x="5357279" y="1172511"/>
          <a:ext cx="6554506" cy="1475232"/>
        </p:xfrm>
        <a:graphic>
          <a:graphicData uri="http://schemas.openxmlformats.org/drawingml/2006/table">
            <a:tbl>
              <a:tblPr/>
              <a:tblGrid>
                <a:gridCol w="240792"/>
                <a:gridCol w="1763486"/>
                <a:gridCol w="1817914"/>
                <a:gridCol w="1121229"/>
                <a:gridCol w="870857"/>
                <a:gridCol w="740228"/>
              </a:tblGrid>
              <a:tr h="37795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#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Effective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Assertive Interval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>
                          <a:latin typeface="Arial"/>
                        </a:rPr>
                        <a:t>Customer 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00" b="1" dirty="0">
                          <a:latin typeface="Arial"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00" b="1">
                          <a:latin typeface="Arial"/>
                        </a:rPr>
                        <a:t>Type</a:t>
                      </a:r>
                    </a:p>
                  </a:txBody>
                  <a:tcPr marL="0" marR="0" marT="0" marB="0" anchor="ctr"/>
                </a:tc>
              </a:tr>
              <a:tr h="368808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[2015-06-01, oo)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[2015-05-01,2015-09-15)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/>
                </a:tc>
              </a:tr>
              <a:tr h="365760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 dirty="0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 dirty="0">
                          <a:latin typeface="Arial"/>
                        </a:rPr>
                        <a:t>[2015-06-01,2015-09-15)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70104"/>
                      <a:r>
                        <a:rPr lang="en-US" sz="1100" b="1" dirty="0">
                          <a:latin typeface="Arial"/>
                        </a:rPr>
                        <a:t>[2015-09-15, </a:t>
                      </a:r>
                      <a:r>
                        <a:rPr lang="en-US" sz="1100" b="1" dirty="0" err="1">
                          <a:latin typeface="Arial"/>
                        </a:rPr>
                        <a:t>oo</a:t>
                      </a:r>
                      <a:r>
                        <a:rPr lang="en-US" sz="1100" b="1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 dirty="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Silver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</a:tr>
              <a:tr h="362712">
                <a:tc>
                  <a:txBody>
                    <a:bodyPr/>
                    <a:lstStyle/>
                    <a:p>
                      <a:pPr indent="75692"/>
                      <a:r>
                        <a:rPr lang="en-US" sz="1100" b="1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8580"/>
                      <a:r>
                        <a:rPr lang="en-US" sz="1100" b="1">
                          <a:latin typeface="Arial"/>
                        </a:rPr>
                        <a:t>[2015-09-15, oo)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70104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Arial"/>
                        </a:rPr>
                        <a:t>[ 2015-09-15, </a:t>
                      </a:r>
                      <a:r>
                        <a:rPr lang="en-US" sz="1100" b="1" dirty="0" err="1" smtClean="0">
                          <a:latin typeface="Arial"/>
                        </a:rPr>
                        <a:t>oo</a:t>
                      </a:r>
                      <a:r>
                        <a:rPr lang="en-US" sz="1100" b="1" smtClean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5532"/>
                      <a:r>
                        <a:rPr lang="en-US" sz="1100" b="1" dirty="0" smtClean="0">
                          <a:latin typeface="Arial"/>
                        </a:rPr>
                        <a:t>C100</a:t>
                      </a:r>
                      <a:endParaRPr lang="en-US" sz="1100" b="1" dirty="0"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6548"/>
                      <a:r>
                        <a:rPr lang="en-US" sz="1150">
                          <a:latin typeface="Arial"/>
                        </a:rPr>
                        <a:t>John Doe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67056"/>
                      <a:r>
                        <a:rPr lang="en-US" sz="1150" dirty="0">
                          <a:latin typeface="Arial"/>
                        </a:rPr>
                        <a:t>Gold</a:t>
                      </a: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66099" y="3640394"/>
            <a:ext cx="513410" cy="296521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Asserted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979509" y="4024835"/>
            <a:ext cx="3509714" cy="2400247"/>
            <a:chOff x="1111055" y="3708116"/>
            <a:chExt cx="4786342" cy="2714813"/>
          </a:xfrm>
        </p:grpSpPr>
        <p:sp>
          <p:nvSpPr>
            <p:cNvPr id="15" name="Rectangle 14"/>
            <p:cNvSpPr/>
            <p:nvPr/>
          </p:nvSpPr>
          <p:spPr>
            <a:xfrm>
              <a:off x="1465794" y="3963609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37493" y="4326310"/>
              <a:ext cx="3731686" cy="2092563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243265" y="3708116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424940" y="3941790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1111055" y="3963609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8456235" y="4057385"/>
            <a:ext cx="3455550" cy="2367697"/>
            <a:chOff x="7167765" y="3673173"/>
            <a:chExt cx="4786342" cy="2736630"/>
          </a:xfrm>
        </p:grpSpPr>
        <p:sp>
          <p:nvSpPr>
            <p:cNvPr id="23" name="Rectangle 22"/>
            <p:cNvSpPr/>
            <p:nvPr/>
          </p:nvSpPr>
          <p:spPr>
            <a:xfrm>
              <a:off x="9276667" y="4921192"/>
              <a:ext cx="2649221" cy="1466792"/>
            </a:xfrm>
            <a:prstGeom prst="rect">
              <a:avLst/>
            </a:prstGeom>
            <a:solidFill>
              <a:schemeClr val="accent5">
                <a:alpha val="35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22504" y="3928666"/>
              <a:ext cx="4403385" cy="245931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194203" y="4291366"/>
              <a:ext cx="3731686" cy="612060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201164" y="4925244"/>
              <a:ext cx="1097857" cy="148455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7299975" y="3673173"/>
              <a:ext cx="4644311" cy="36816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481650" y="3906846"/>
              <a:ext cx="4472457" cy="2481138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7167765" y="3928665"/>
              <a:ext cx="16793" cy="245932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1257394" y="3640394"/>
            <a:ext cx="1156227" cy="25016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mtClean="0"/>
              <a:t>Effective</a:t>
            </a:r>
            <a:endParaRPr lang="en-US" dirty="0"/>
          </a:p>
        </p:txBody>
      </p:sp>
      <p:sp>
        <p:nvSpPr>
          <p:cNvPr id="33" name="Right Arrow 32"/>
          <p:cNvSpPr/>
          <p:nvPr/>
        </p:nvSpPr>
        <p:spPr>
          <a:xfrm>
            <a:off x="5427106" y="4863226"/>
            <a:ext cx="2091246" cy="537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553293" y="1108245"/>
            <a:ext cx="227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352">
              <a:spcBef>
                <a:spcPts val="1890"/>
              </a:spcBef>
              <a:spcAft>
                <a:spcPts val="1050"/>
              </a:spcAft>
            </a:pPr>
            <a:r>
              <a:rPr lang="en-US" b="1" spc="-100" dirty="0">
                <a:solidFill>
                  <a:srgbClr val="2A67AC"/>
                </a:solidFill>
                <a:latin typeface="Arial" charset="0"/>
                <a:ea typeface="Arial" charset="0"/>
                <a:cs typeface="Arial" charset="0"/>
              </a:rPr>
              <a:t>now = </a:t>
            </a:r>
            <a:r>
              <a:rPr lang="en-US" b="1" spc="-100" dirty="0" smtClean="0">
                <a:solidFill>
                  <a:srgbClr val="2A67AC"/>
                </a:solidFill>
                <a:latin typeface="Arial" charset="0"/>
                <a:ea typeface="Arial" charset="0"/>
                <a:cs typeface="Arial" charset="0"/>
              </a:rPr>
              <a:t>2015-09-15</a:t>
            </a:r>
            <a:endParaRPr lang="en-US" b="1" spc="-100" dirty="0">
              <a:solidFill>
                <a:srgbClr val="2A67A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6099" y="1793988"/>
            <a:ext cx="40159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select </a:t>
            </a:r>
            <a:r>
              <a:rPr lang="en-US" sz="1600" dirty="0" err="1" smtClean="0"/>
              <a:t>ll_bitemporal_update</a:t>
            </a:r>
            <a:r>
              <a:rPr lang="en-US" sz="1600" dirty="0" smtClean="0"/>
              <a:t>($$customers$$,</a:t>
            </a:r>
          </a:p>
          <a:p>
            <a:r>
              <a:rPr lang="en-US" sz="1600" dirty="0" smtClean="0"/>
              <a:t>$$</a:t>
            </a:r>
            <a:r>
              <a:rPr lang="en-US" sz="1600" dirty="0" err="1" smtClean="0"/>
              <a:t>customer_no</a:t>
            </a:r>
            <a:r>
              <a:rPr lang="en-US" sz="1600" dirty="0" smtClean="0"/>
              <a:t>$$, $$100$$, </a:t>
            </a:r>
          </a:p>
          <a:p>
            <a:r>
              <a:rPr lang="en-US" sz="1600" dirty="0" smtClean="0"/>
              <a:t>$$type$$, $$Gold$$,</a:t>
            </a:r>
          </a:p>
          <a:p>
            <a:r>
              <a:rPr lang="en-US" sz="1600" dirty="0" err="1"/>
              <a:t>t</a:t>
            </a:r>
            <a:r>
              <a:rPr lang="en-US" sz="1600" dirty="0" err="1" smtClean="0"/>
              <a:t>imeperiod</a:t>
            </a:r>
            <a:r>
              <a:rPr lang="en-US" sz="1600" dirty="0" smtClean="0"/>
              <a:t>(‘2015-09-15’, ‘infinity’), </a:t>
            </a:r>
          </a:p>
          <a:p>
            <a:r>
              <a:rPr lang="en-US" sz="1600" dirty="0" err="1"/>
              <a:t>timeperiod</a:t>
            </a:r>
            <a:r>
              <a:rPr lang="en-US" sz="1600" dirty="0"/>
              <a:t>(‘2015-09-15’, </a:t>
            </a:r>
            <a:r>
              <a:rPr lang="en-US" sz="1600" dirty="0" smtClean="0"/>
              <a:t>‘infinity’))</a:t>
            </a:r>
          </a:p>
          <a:p>
            <a:endParaRPr lang="en-US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3842-26E4-9F40-B794-3EE30F55965B}" type="slidenum">
              <a:rPr lang="en-US" smtClean="0"/>
              <a:t>9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BDA7-4CD6-E146-A66A-FBDDEA84D65A}" type="datetime7">
              <a:rPr lang="en-US" smtClean="0"/>
              <a:t>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Bitemporal Data Model - PG Open 2017</a:t>
            </a: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7407798" y="5134893"/>
            <a:ext cx="4634420" cy="19400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9962612" y="3884440"/>
            <a:ext cx="1824" cy="2780552"/>
          </a:xfrm>
          <a:prstGeom prst="line">
            <a:avLst/>
          </a:prstGeom>
          <a:ln w="57150">
            <a:solidFill>
              <a:schemeClr val="accent2"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75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19635</TotalTime>
  <Words>2661</Words>
  <Application>Microsoft Macintosh PowerPoint</Application>
  <PresentationFormat>Widescreen</PresentationFormat>
  <Paragraphs>683</Paragraphs>
  <Slides>37</Slides>
  <Notes>4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Calibri</vt:lpstr>
      <vt:lpstr>Calibri Light</vt:lpstr>
      <vt:lpstr>Lucida Console</vt:lpstr>
      <vt:lpstr>Mangal</vt:lpstr>
      <vt:lpstr>Wingdings</vt:lpstr>
      <vt:lpstr>Arial</vt:lpstr>
      <vt:lpstr>Office Theme</vt:lpstr>
      <vt:lpstr>Enhancements to the Bitemporal Model Support: Integrity Constraints and More</vt:lpstr>
      <vt:lpstr>Bitemporal Data: Making It Happen In Postgres</vt:lpstr>
      <vt:lpstr>References</vt:lpstr>
      <vt:lpstr>Previous Work Overview</vt:lpstr>
      <vt:lpstr>Summary</vt:lpstr>
      <vt:lpstr>Where Our Work Can Be Found</vt:lpstr>
      <vt:lpstr>Overview Of Bitemporal Operations</vt:lpstr>
      <vt:lpstr>Bitemporal Insert</vt:lpstr>
      <vt:lpstr>Bitemporal Update</vt:lpstr>
      <vt:lpstr>Bitemporal Correction</vt:lpstr>
      <vt:lpstr>Bitemporal Inactivate</vt:lpstr>
      <vt:lpstr>Bitemporal Delete</vt:lpstr>
      <vt:lpstr>Bitemporal Constraints</vt:lpstr>
      <vt:lpstr>Defining Foreign Key Constraint</vt:lpstr>
      <vt:lpstr>FK Creation</vt:lpstr>
      <vt:lpstr>How a Validation Function Should Work?</vt:lpstr>
      <vt:lpstr>Understanding Bitemporal Queries</vt:lpstr>
      <vt:lpstr>Types of Bitemporal Queries</vt:lpstr>
      <vt:lpstr>How to Define Time Regions For the Query Result? </vt:lpstr>
      <vt:lpstr>Defining Time Regions For Updates</vt:lpstr>
      <vt:lpstr>Time Regions as Sets of Rectangles</vt:lpstr>
      <vt:lpstr>Operations on Regions (Rectangle Sets)</vt:lpstr>
      <vt:lpstr>Using Rectangle sets</vt:lpstr>
      <vt:lpstr>Finding One-Dimensional (Interval) Disjoin</vt:lpstr>
      <vt:lpstr>Two-Dimensional Disjoin Algorithm</vt:lpstr>
      <vt:lpstr>Conceptual Representation:  Nested Relational. (Do we still need this one?)</vt:lpstr>
      <vt:lpstr>Current PG Implementation:  Flat Relational (Do we still need this one?)</vt:lpstr>
      <vt:lpstr>Enhancements To The Existing Bitemporal Functions</vt:lpstr>
      <vt:lpstr>Bulk Operations</vt:lpstr>
      <vt:lpstr>UPDATE/CORRECTION AS SELECT</vt:lpstr>
      <vt:lpstr>Consistent Transactional Behavior</vt:lpstr>
      <vt:lpstr>Bitemporal Correction Immediately After Insert</vt:lpstr>
      <vt:lpstr>Corrected Behavior Of UPDATE/CORRECTION</vt:lpstr>
      <vt:lpstr>Bitemporal Correction – Correct Behavior </vt:lpstr>
      <vt:lpstr>High-level Functions</vt:lpstr>
      <vt:lpstr>Performance</vt:lpstr>
      <vt:lpstr>Future Work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Bitemporal Drawings</dc:title>
  <dc:creator>Boris Novikov</dc:creator>
  <cp:lastModifiedBy>Hettie Dombrovskaya</cp:lastModifiedBy>
  <cp:revision>114</cp:revision>
  <cp:lastPrinted>2017-05-13T17:42:38Z</cp:lastPrinted>
  <dcterms:created xsi:type="dcterms:W3CDTF">2017-04-16T11:19:10Z</dcterms:created>
  <dcterms:modified xsi:type="dcterms:W3CDTF">2017-09-06T18:36:02Z</dcterms:modified>
</cp:coreProperties>
</file>